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8"/>
  </p:notesMasterIdLst>
  <p:sldIdLst>
    <p:sldId id="256" r:id="rId5"/>
    <p:sldId id="508" r:id="rId6"/>
    <p:sldId id="298" r:id="rId7"/>
    <p:sldId id="309" r:id="rId8"/>
    <p:sldId id="493" r:id="rId9"/>
    <p:sldId id="495" r:id="rId10"/>
    <p:sldId id="300" r:id="rId11"/>
    <p:sldId id="504" r:id="rId12"/>
    <p:sldId id="403" r:id="rId13"/>
    <p:sldId id="299" r:id="rId14"/>
    <p:sldId id="366" r:id="rId15"/>
    <p:sldId id="392" r:id="rId16"/>
    <p:sldId id="494" r:id="rId17"/>
    <p:sldId id="390" r:id="rId18"/>
    <p:sldId id="361" r:id="rId19"/>
    <p:sldId id="327" r:id="rId20"/>
    <p:sldId id="365" r:id="rId21"/>
    <p:sldId id="330" r:id="rId22"/>
    <p:sldId id="368" r:id="rId23"/>
    <p:sldId id="384" r:id="rId24"/>
    <p:sldId id="383" r:id="rId25"/>
    <p:sldId id="367" r:id="rId26"/>
    <p:sldId id="377" r:id="rId27"/>
    <p:sldId id="304" r:id="rId28"/>
    <p:sldId id="321" r:id="rId29"/>
    <p:sldId id="336" r:id="rId30"/>
    <p:sldId id="358" r:id="rId31"/>
    <p:sldId id="333" r:id="rId32"/>
    <p:sldId id="335" r:id="rId33"/>
    <p:sldId id="320" r:id="rId34"/>
    <p:sldId id="359" r:id="rId35"/>
    <p:sldId id="355" r:id="rId36"/>
    <p:sldId id="363" r:id="rId37"/>
    <p:sldId id="402" r:id="rId38"/>
    <p:sldId id="492" r:id="rId39"/>
    <p:sldId id="291" r:id="rId40"/>
    <p:sldId id="337" r:id="rId41"/>
    <p:sldId id="338" r:id="rId42"/>
    <p:sldId id="342" r:id="rId43"/>
    <p:sldId id="353" r:id="rId44"/>
    <p:sldId id="347" r:id="rId45"/>
    <p:sldId id="345" r:id="rId46"/>
    <p:sldId id="343" r:id="rId47"/>
    <p:sldId id="351" r:id="rId48"/>
    <p:sldId id="354" r:id="rId49"/>
    <p:sldId id="360" r:id="rId50"/>
    <p:sldId id="405" r:id="rId51"/>
    <p:sldId id="348" r:id="rId52"/>
    <p:sldId id="344" r:id="rId53"/>
    <p:sldId id="349" r:id="rId54"/>
    <p:sldId id="350" r:id="rId55"/>
    <p:sldId id="319" r:id="rId56"/>
    <p:sldId id="341" r:id="rId57"/>
    <p:sldId id="305" r:id="rId58"/>
    <p:sldId id="516" r:id="rId59"/>
    <p:sldId id="322" r:id="rId60"/>
    <p:sldId id="323" r:id="rId61"/>
    <p:sldId id="364" r:id="rId62"/>
    <p:sldId id="503" r:id="rId63"/>
    <p:sldId id="324" r:id="rId64"/>
    <p:sldId id="356" r:id="rId65"/>
    <p:sldId id="357" r:id="rId66"/>
    <p:sldId id="500" r:id="rId67"/>
    <p:sldId id="310" r:id="rId68"/>
    <p:sldId id="496" r:id="rId69"/>
    <p:sldId id="301" r:id="rId70"/>
    <p:sldId id="512" r:id="rId71"/>
    <p:sldId id="497" r:id="rId72"/>
    <p:sldId id="292" r:id="rId73"/>
    <p:sldId id="295" r:id="rId74"/>
    <p:sldId id="294" r:id="rId75"/>
    <p:sldId id="290" r:id="rId76"/>
    <p:sldId id="316" r:id="rId77"/>
    <p:sldId id="315" r:id="rId78"/>
    <p:sldId id="257" r:id="rId79"/>
    <p:sldId id="289" r:id="rId80"/>
    <p:sldId id="277" r:id="rId81"/>
    <p:sldId id="261" r:id="rId82"/>
    <p:sldId id="267" r:id="rId83"/>
    <p:sldId id="266" r:id="rId84"/>
    <p:sldId id="271" r:id="rId85"/>
    <p:sldId id="270" r:id="rId86"/>
    <p:sldId id="369" r:id="rId87"/>
    <p:sldId id="465" r:id="rId88"/>
    <p:sldId id="278" r:id="rId89"/>
    <p:sldId id="280" r:id="rId90"/>
    <p:sldId id="285" r:id="rId91"/>
    <p:sldId id="288" r:id="rId92"/>
    <p:sldId id="284" r:id="rId93"/>
    <p:sldId id="283" r:id="rId94"/>
    <p:sldId id="286" r:id="rId95"/>
    <p:sldId id="370" r:id="rId96"/>
    <p:sldId id="371" r:id="rId97"/>
    <p:sldId id="307" r:id="rId98"/>
    <p:sldId id="308" r:id="rId99"/>
    <p:sldId id="317" r:id="rId100"/>
    <p:sldId id="318" r:id="rId101"/>
    <p:sldId id="518" r:id="rId102"/>
    <p:sldId id="293" r:id="rId103"/>
    <p:sldId id="388" r:id="rId104"/>
    <p:sldId id="380" r:id="rId105"/>
    <p:sldId id="379" r:id="rId106"/>
    <p:sldId id="490" r:id="rId107"/>
    <p:sldId id="491" r:id="rId108"/>
    <p:sldId id="314" r:id="rId109"/>
    <p:sldId id="385" r:id="rId110"/>
    <p:sldId id="498" r:id="rId111"/>
    <p:sldId id="499" r:id="rId112"/>
    <p:sldId id="389" r:id="rId113"/>
    <p:sldId id="387" r:id="rId114"/>
    <p:sldId id="262" r:id="rId115"/>
    <p:sldId id="313" r:id="rId116"/>
    <p:sldId id="421" r:id="rId117"/>
    <p:sldId id="406" r:id="rId118"/>
    <p:sldId id="408" r:id="rId119"/>
    <p:sldId id="505" r:id="rId120"/>
    <p:sldId id="407" r:id="rId121"/>
    <p:sldId id="409" r:id="rId122"/>
    <p:sldId id="410" r:id="rId123"/>
    <p:sldId id="411" r:id="rId124"/>
    <p:sldId id="418" r:id="rId125"/>
    <p:sldId id="517" r:id="rId126"/>
    <p:sldId id="437" r:id="rId127"/>
    <p:sldId id="420" r:id="rId128"/>
    <p:sldId id="417" r:id="rId129"/>
    <p:sldId id="415" r:id="rId130"/>
    <p:sldId id="419" r:id="rId131"/>
    <p:sldId id="414" r:id="rId132"/>
    <p:sldId id="430" r:id="rId133"/>
    <p:sldId id="439" r:id="rId134"/>
    <p:sldId id="445" r:id="rId135"/>
    <p:sldId id="443" r:id="rId136"/>
    <p:sldId id="444" r:id="rId137"/>
    <p:sldId id="422" r:id="rId138"/>
    <p:sldId id="423" r:id="rId139"/>
    <p:sldId id="434" r:id="rId140"/>
    <p:sldId id="435" r:id="rId141"/>
    <p:sldId id="424" r:id="rId142"/>
    <p:sldId id="425" r:id="rId143"/>
    <p:sldId id="426" r:id="rId144"/>
    <p:sldId id="446" r:id="rId145"/>
    <p:sldId id="429" r:id="rId146"/>
    <p:sldId id="428" r:id="rId147"/>
    <p:sldId id="427" r:id="rId148"/>
    <p:sldId id="312" r:id="rId149"/>
    <p:sldId id="519" r:id="rId150"/>
    <p:sldId id="450" r:id="rId151"/>
    <p:sldId id="521" r:id="rId152"/>
    <p:sldId id="449" r:id="rId153"/>
    <p:sldId id="460" r:id="rId154"/>
    <p:sldId id="448" r:id="rId155"/>
    <p:sldId id="451" r:id="rId156"/>
    <p:sldId id="452" r:id="rId157"/>
    <p:sldId id="475" r:id="rId158"/>
    <p:sldId id="476" r:id="rId159"/>
    <p:sldId id="456" r:id="rId160"/>
    <p:sldId id="457" r:id="rId161"/>
    <p:sldId id="459" r:id="rId162"/>
    <p:sldId id="458" r:id="rId163"/>
    <p:sldId id="461" r:id="rId164"/>
    <p:sldId id="472" r:id="rId165"/>
    <p:sldId id="462" r:id="rId166"/>
    <p:sldId id="463" r:id="rId167"/>
    <p:sldId id="464" r:id="rId168"/>
    <p:sldId id="470" r:id="rId169"/>
    <p:sldId id="469" r:id="rId170"/>
    <p:sldId id="471" r:id="rId171"/>
    <p:sldId id="520" r:id="rId172"/>
    <p:sldId id="474" r:id="rId173"/>
    <p:sldId id="311" r:id="rId174"/>
    <p:sldId id="480" r:id="rId175"/>
    <p:sldId id="393" r:id="rId176"/>
    <p:sldId id="394" r:id="rId177"/>
    <p:sldId id="395" r:id="rId178"/>
    <p:sldId id="400" r:id="rId179"/>
    <p:sldId id="396" r:id="rId180"/>
    <p:sldId id="479" r:id="rId181"/>
    <p:sldId id="466" r:id="rId182"/>
    <p:sldId id="468" r:id="rId183"/>
    <p:sldId id="477" r:id="rId184"/>
    <p:sldId id="401" r:id="rId185"/>
    <p:sldId id="481" r:id="rId186"/>
    <p:sldId id="527" r:id="rId187"/>
    <p:sldId id="531" r:id="rId188"/>
    <p:sldId id="482" r:id="rId189"/>
    <p:sldId id="483" r:id="rId190"/>
    <p:sldId id="488" r:id="rId191"/>
    <p:sldId id="485" r:id="rId192"/>
    <p:sldId id="525" r:id="rId193"/>
    <p:sldId id="489" r:id="rId194"/>
    <p:sldId id="528" r:id="rId195"/>
    <p:sldId id="529" r:id="rId196"/>
    <p:sldId id="526" r:id="rId197"/>
    <p:sldId id="391" r:id="rId198"/>
    <p:sldId id="378" r:id="rId199"/>
    <p:sldId id="506" r:id="rId200"/>
    <p:sldId id="258" r:id="rId201"/>
    <p:sldId id="372" r:id="rId202"/>
    <p:sldId id="373" r:id="rId203"/>
    <p:sldId id="374" r:id="rId204"/>
    <p:sldId id="375" r:id="rId205"/>
    <p:sldId id="501" r:id="rId206"/>
    <p:sldId id="502"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4" d="100"/>
          <a:sy n="114" d="100"/>
        </p:scale>
        <p:origin x="4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7C969-3DF7-40BD-8111-DA1CBF966933}" type="datetimeFigureOut">
              <a:rPr lang="en-US" smtClean="0"/>
              <a:t>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15D28-5D6B-4F32-BCD2-07774FF29729}" type="slidenum">
              <a:rPr lang="en-US" smtClean="0"/>
              <a:t>‹#›</a:t>
            </a:fld>
            <a:endParaRPr lang="en-US" dirty="0"/>
          </a:p>
        </p:txBody>
      </p:sp>
    </p:spTree>
    <p:extLst>
      <p:ext uri="{BB962C8B-B14F-4D97-AF65-F5344CB8AC3E}">
        <p14:creationId xmlns:p14="http://schemas.microsoft.com/office/powerpoint/2010/main" val="351819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About 2/3s of falls happen are inpatient and about 1/3 in the ED.</a:t>
            </a:r>
          </a:p>
          <a:p>
            <a:r>
              <a:rPr lang="en-US" sz="1400" dirty="0"/>
              <a:t>There were about 107,000 and 121,000 admits or discharge (including observations) in SCAL for 2020 and 2021. KP Insight HUS report.</a:t>
            </a:r>
          </a:p>
          <a:p>
            <a:r>
              <a:rPr lang="en-US" sz="1400" dirty="0"/>
              <a:t>As an extreme example, suppose an event happens once a year in SCAL, any preventative efforts will reduce the event by a count of 1 using an excellent prediction model or assessment scale.</a:t>
            </a:r>
          </a:p>
          <a:p>
            <a:r>
              <a:rPr lang="en-US" sz="1400" dirty="0"/>
              <a:t>Hester-Davis was developed in the ER setting not the inpatient. Many fall studies show  tools not working as well in different settings.</a:t>
            </a:r>
          </a:p>
        </p:txBody>
      </p:sp>
      <p:sp>
        <p:nvSpPr>
          <p:cNvPr id="4" name="Slide Number Placeholder 3"/>
          <p:cNvSpPr>
            <a:spLocks noGrp="1"/>
          </p:cNvSpPr>
          <p:nvPr>
            <p:ph type="sldNum" sz="quarter" idx="5"/>
          </p:nvPr>
        </p:nvSpPr>
        <p:spPr/>
        <p:txBody>
          <a:bodyPr/>
          <a:lstStyle/>
          <a:p>
            <a:fld id="{124E1339-D9A4-4A67-8054-19274D74CA88}" type="slidenum">
              <a:rPr lang="en-US" smtClean="0"/>
              <a:t>110</a:t>
            </a:fld>
            <a:endParaRPr lang="en-US" dirty="0"/>
          </a:p>
        </p:txBody>
      </p:sp>
    </p:spTree>
    <p:extLst>
      <p:ext uri="{BB962C8B-B14F-4D97-AF65-F5344CB8AC3E}">
        <p14:creationId xmlns:p14="http://schemas.microsoft.com/office/powerpoint/2010/main" val="357409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DKA model was for missed outpatient appointments which had a rate of about 10%. The intervention was an extra automated call for those likely to miss an appointment which cost us nothing.</a:t>
            </a:r>
          </a:p>
          <a:p>
            <a:r>
              <a:rPr lang="en-US" dirty="0"/>
              <a:t>If a fall costs $25,000 like HD stated, with a 1% fall rate, then things balance out if the average non-fall intervention costs do not exceed $250 per patient</a:t>
            </a:r>
          </a:p>
        </p:txBody>
      </p:sp>
      <p:sp>
        <p:nvSpPr>
          <p:cNvPr id="4" name="Slide Number Placeholder 3"/>
          <p:cNvSpPr>
            <a:spLocks noGrp="1"/>
          </p:cNvSpPr>
          <p:nvPr>
            <p:ph type="sldNum" sz="quarter" idx="5"/>
          </p:nvPr>
        </p:nvSpPr>
        <p:spPr/>
        <p:txBody>
          <a:bodyPr/>
          <a:lstStyle/>
          <a:p>
            <a:fld id="{124E1339-D9A4-4A67-8054-19274D74CA88}" type="slidenum">
              <a:rPr lang="en-US" smtClean="0"/>
              <a:t>111</a:t>
            </a:fld>
            <a:endParaRPr lang="en-US" dirty="0"/>
          </a:p>
        </p:txBody>
      </p:sp>
    </p:spTree>
    <p:extLst>
      <p:ext uri="{BB962C8B-B14F-4D97-AF65-F5344CB8AC3E}">
        <p14:creationId xmlns:p14="http://schemas.microsoft.com/office/powerpoint/2010/main" val="367918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B7A26-CF89-4A9F-B924-067B5F379C3F}" type="slidenum">
              <a:rPr lang="en-US" smtClean="0"/>
              <a:t>183</a:t>
            </a:fld>
            <a:endParaRPr lang="en-US" dirty="0"/>
          </a:p>
        </p:txBody>
      </p:sp>
    </p:spTree>
    <p:extLst>
      <p:ext uri="{BB962C8B-B14F-4D97-AF65-F5344CB8AC3E}">
        <p14:creationId xmlns:p14="http://schemas.microsoft.com/office/powerpoint/2010/main" val="129946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8D52-F743-48FC-A411-D242A28325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2F45C-88D4-4EC8-8DC4-536EF4008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3311D-5D0F-4FBB-800F-EEFC26322A3C}"/>
              </a:ext>
            </a:extLst>
          </p:cNvPr>
          <p:cNvSpPr>
            <a:spLocks noGrp="1"/>
          </p:cNvSpPr>
          <p:nvPr>
            <p:ph type="dt" sz="half" idx="10"/>
          </p:nvPr>
        </p:nvSpPr>
        <p:spPr/>
        <p:txBody>
          <a:bodyPr/>
          <a:lstStyle/>
          <a:p>
            <a:fld id="{0F71A48B-A515-4BB7-BE66-175C340C4D1A}" type="datetime1">
              <a:rPr lang="en-US" smtClean="0"/>
              <a:t>11/9/2022</a:t>
            </a:fld>
            <a:endParaRPr lang="en-US" dirty="0"/>
          </a:p>
        </p:txBody>
      </p:sp>
      <p:sp>
        <p:nvSpPr>
          <p:cNvPr id="5" name="Footer Placeholder 4">
            <a:extLst>
              <a:ext uri="{FF2B5EF4-FFF2-40B4-BE49-F238E27FC236}">
                <a16:creationId xmlns:a16="http://schemas.microsoft.com/office/drawing/2014/main" id="{327262A8-B5D4-46E4-8C52-BF7A67F682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7C08AE-DC59-4342-9593-565B71B67A1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789712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D861-BDA4-4BD8-AC15-93669CBB0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FB6E26-BE2A-4228-8095-AAF1AFA39C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43D32-3F38-4BAC-BB0E-ED8AC85EDB11}"/>
              </a:ext>
            </a:extLst>
          </p:cNvPr>
          <p:cNvSpPr>
            <a:spLocks noGrp="1"/>
          </p:cNvSpPr>
          <p:nvPr>
            <p:ph type="dt" sz="half" idx="10"/>
          </p:nvPr>
        </p:nvSpPr>
        <p:spPr/>
        <p:txBody>
          <a:bodyPr/>
          <a:lstStyle/>
          <a:p>
            <a:fld id="{A10EC132-490C-43F5-AE40-341E437AB027}" type="datetime1">
              <a:rPr lang="en-US" smtClean="0"/>
              <a:t>11/9/2022</a:t>
            </a:fld>
            <a:endParaRPr lang="en-US" dirty="0"/>
          </a:p>
        </p:txBody>
      </p:sp>
      <p:sp>
        <p:nvSpPr>
          <p:cNvPr id="5" name="Footer Placeholder 4">
            <a:extLst>
              <a:ext uri="{FF2B5EF4-FFF2-40B4-BE49-F238E27FC236}">
                <a16:creationId xmlns:a16="http://schemas.microsoft.com/office/drawing/2014/main" id="{CBBB78B3-0BA6-4DC7-AE85-4EA95BFE44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7DE81D-9D23-4994-A884-06626CFF7DC0}"/>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383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0BE2EA-3DE0-4246-A40C-D5E4CD5413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62DC4-5AC2-400B-9651-4FF96C1CE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6EA71-C307-4423-8E71-6C36DEFA1216}"/>
              </a:ext>
            </a:extLst>
          </p:cNvPr>
          <p:cNvSpPr>
            <a:spLocks noGrp="1"/>
          </p:cNvSpPr>
          <p:nvPr>
            <p:ph type="dt" sz="half" idx="10"/>
          </p:nvPr>
        </p:nvSpPr>
        <p:spPr/>
        <p:txBody>
          <a:bodyPr/>
          <a:lstStyle/>
          <a:p>
            <a:fld id="{49693EBA-CF23-483F-B9A8-B3F4341C5D8E}" type="datetime1">
              <a:rPr lang="en-US" smtClean="0"/>
              <a:t>11/9/2022</a:t>
            </a:fld>
            <a:endParaRPr lang="en-US" dirty="0"/>
          </a:p>
        </p:txBody>
      </p:sp>
      <p:sp>
        <p:nvSpPr>
          <p:cNvPr id="5" name="Footer Placeholder 4">
            <a:extLst>
              <a:ext uri="{FF2B5EF4-FFF2-40B4-BE49-F238E27FC236}">
                <a16:creationId xmlns:a16="http://schemas.microsoft.com/office/drawing/2014/main" id="{F40A1562-5097-4C13-8EC7-619560A23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52509-D4FC-468D-86D3-61384B8BC62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15124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AD7C-2116-49A9-8907-BBA96A1F7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DF971-ECDB-4997-9982-BDAFB7B3C0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66323-0A1E-46B9-8E53-BA6769A30CD4}"/>
              </a:ext>
            </a:extLst>
          </p:cNvPr>
          <p:cNvSpPr>
            <a:spLocks noGrp="1"/>
          </p:cNvSpPr>
          <p:nvPr>
            <p:ph type="dt" sz="half" idx="10"/>
          </p:nvPr>
        </p:nvSpPr>
        <p:spPr/>
        <p:txBody>
          <a:bodyPr/>
          <a:lstStyle/>
          <a:p>
            <a:fld id="{DD49913E-760C-4ED8-ACBC-E356CF7F9023}" type="datetime1">
              <a:rPr lang="en-US" smtClean="0"/>
              <a:t>11/9/2022</a:t>
            </a:fld>
            <a:endParaRPr lang="en-US" dirty="0"/>
          </a:p>
        </p:txBody>
      </p:sp>
      <p:sp>
        <p:nvSpPr>
          <p:cNvPr id="5" name="Footer Placeholder 4">
            <a:extLst>
              <a:ext uri="{FF2B5EF4-FFF2-40B4-BE49-F238E27FC236}">
                <a16:creationId xmlns:a16="http://schemas.microsoft.com/office/drawing/2014/main" id="{E8E684B6-0AB3-4083-B83B-1B4517DF5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ED395-2F75-4B61-BA2B-236B55EF312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6624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9EDA-7296-4E2C-9E55-CE3920D9B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E5610B-F761-41F6-8F7B-4BE426D83B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C3205-F030-411A-B091-A83F71D3C49A}"/>
              </a:ext>
            </a:extLst>
          </p:cNvPr>
          <p:cNvSpPr>
            <a:spLocks noGrp="1"/>
          </p:cNvSpPr>
          <p:nvPr>
            <p:ph type="dt" sz="half" idx="10"/>
          </p:nvPr>
        </p:nvSpPr>
        <p:spPr/>
        <p:txBody>
          <a:bodyPr/>
          <a:lstStyle/>
          <a:p>
            <a:fld id="{3F9738B0-217A-4D93-9C6A-336024C11BDD}" type="datetime1">
              <a:rPr lang="en-US" smtClean="0"/>
              <a:t>11/9/2022</a:t>
            </a:fld>
            <a:endParaRPr lang="en-US" dirty="0"/>
          </a:p>
        </p:txBody>
      </p:sp>
      <p:sp>
        <p:nvSpPr>
          <p:cNvPr id="5" name="Footer Placeholder 4">
            <a:extLst>
              <a:ext uri="{FF2B5EF4-FFF2-40B4-BE49-F238E27FC236}">
                <a16:creationId xmlns:a16="http://schemas.microsoft.com/office/drawing/2014/main" id="{5E789618-28C2-4EB1-952F-DFFDB1955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B545E0-F06C-4871-A727-1933FFD7487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053685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9643-6210-4572-ADC3-9FCCB4392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1089F-C508-4B25-B555-30252B722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03204-4DE4-4597-A75E-95B46CA4D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EB07E3-4DFD-4560-84F0-091E8BCECF58}"/>
              </a:ext>
            </a:extLst>
          </p:cNvPr>
          <p:cNvSpPr>
            <a:spLocks noGrp="1"/>
          </p:cNvSpPr>
          <p:nvPr>
            <p:ph type="dt" sz="half" idx="10"/>
          </p:nvPr>
        </p:nvSpPr>
        <p:spPr/>
        <p:txBody>
          <a:bodyPr/>
          <a:lstStyle/>
          <a:p>
            <a:fld id="{A0C12EC1-47FE-4FA5-816D-9974928D4F55}" type="datetime1">
              <a:rPr lang="en-US" smtClean="0"/>
              <a:t>11/9/2022</a:t>
            </a:fld>
            <a:endParaRPr lang="en-US" dirty="0"/>
          </a:p>
        </p:txBody>
      </p:sp>
      <p:sp>
        <p:nvSpPr>
          <p:cNvPr id="6" name="Footer Placeholder 5">
            <a:extLst>
              <a:ext uri="{FF2B5EF4-FFF2-40B4-BE49-F238E27FC236}">
                <a16:creationId xmlns:a16="http://schemas.microsoft.com/office/drawing/2014/main" id="{8EA29D8E-5BC1-49C3-883F-36138870C9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FEBFF2-FAD8-4BC8-A750-52720C5644F3}"/>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70978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19FB-9724-47AA-B7A6-BD6CF6B9D8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31097A-8E67-4BCD-9D0F-947A6A90F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1C7307-EA07-4400-A5C5-90968A224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443EF8-9562-4AE9-9AC9-9B036DDA8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49E88D-E7FD-48FE-BA1E-B6ED802EA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712B1-57EF-44C6-8626-C314FDA36BA5}"/>
              </a:ext>
            </a:extLst>
          </p:cNvPr>
          <p:cNvSpPr>
            <a:spLocks noGrp="1"/>
          </p:cNvSpPr>
          <p:nvPr>
            <p:ph type="dt" sz="half" idx="10"/>
          </p:nvPr>
        </p:nvSpPr>
        <p:spPr/>
        <p:txBody>
          <a:bodyPr/>
          <a:lstStyle/>
          <a:p>
            <a:fld id="{1135E5B0-3FC2-4A75-980C-E7FF351EC386}" type="datetime1">
              <a:rPr lang="en-US" smtClean="0"/>
              <a:t>11/9/2022</a:t>
            </a:fld>
            <a:endParaRPr lang="en-US" dirty="0"/>
          </a:p>
        </p:txBody>
      </p:sp>
      <p:sp>
        <p:nvSpPr>
          <p:cNvPr id="8" name="Footer Placeholder 7">
            <a:extLst>
              <a:ext uri="{FF2B5EF4-FFF2-40B4-BE49-F238E27FC236}">
                <a16:creationId xmlns:a16="http://schemas.microsoft.com/office/drawing/2014/main" id="{FF4A0885-63E8-4D8C-BEC8-6F58BE807B0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906FEF5-4535-4621-BAC7-0529DD3BC7D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61012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7E07-CFDC-4CA0-8C4B-D3C4DAE11C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238D7-3944-4B61-9345-10D4B9BC35ED}"/>
              </a:ext>
            </a:extLst>
          </p:cNvPr>
          <p:cNvSpPr>
            <a:spLocks noGrp="1"/>
          </p:cNvSpPr>
          <p:nvPr>
            <p:ph type="dt" sz="half" idx="10"/>
          </p:nvPr>
        </p:nvSpPr>
        <p:spPr/>
        <p:txBody>
          <a:bodyPr/>
          <a:lstStyle/>
          <a:p>
            <a:fld id="{BF9367E1-D6FF-448B-84BF-2BD7B23CAB1E}" type="datetime1">
              <a:rPr lang="en-US" smtClean="0"/>
              <a:t>11/9/2022</a:t>
            </a:fld>
            <a:endParaRPr lang="en-US" dirty="0"/>
          </a:p>
        </p:txBody>
      </p:sp>
      <p:sp>
        <p:nvSpPr>
          <p:cNvPr id="4" name="Footer Placeholder 3">
            <a:extLst>
              <a:ext uri="{FF2B5EF4-FFF2-40B4-BE49-F238E27FC236}">
                <a16:creationId xmlns:a16="http://schemas.microsoft.com/office/drawing/2014/main" id="{5A0AFD48-2714-40A5-AEA0-BAD48BD967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216D0C-1AD8-4EBF-A9F6-84F17E4B940E}"/>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96327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F03C1-5ACB-47C7-998A-258C0EE493AD}"/>
              </a:ext>
            </a:extLst>
          </p:cNvPr>
          <p:cNvSpPr>
            <a:spLocks noGrp="1"/>
          </p:cNvSpPr>
          <p:nvPr>
            <p:ph type="dt" sz="half" idx="10"/>
          </p:nvPr>
        </p:nvSpPr>
        <p:spPr/>
        <p:txBody>
          <a:bodyPr/>
          <a:lstStyle/>
          <a:p>
            <a:fld id="{A4F962F6-7AA7-4727-9DA8-6C2B9416241B}" type="datetime1">
              <a:rPr lang="en-US" smtClean="0"/>
              <a:t>11/9/2022</a:t>
            </a:fld>
            <a:endParaRPr lang="en-US" dirty="0"/>
          </a:p>
        </p:txBody>
      </p:sp>
      <p:sp>
        <p:nvSpPr>
          <p:cNvPr id="3" name="Footer Placeholder 2">
            <a:extLst>
              <a:ext uri="{FF2B5EF4-FFF2-40B4-BE49-F238E27FC236}">
                <a16:creationId xmlns:a16="http://schemas.microsoft.com/office/drawing/2014/main" id="{8D6C3A4E-0EAE-4ACC-8A2C-FC2C527F8F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49FC0A-2190-4936-AF52-74B6728A50EC}"/>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52110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5B06-5D43-4C41-8B6F-03966A2D0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96B257-673C-4EEC-89E9-4AC5CD050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963D2-624B-4D56-9BCE-5574EE014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A2997-AA9C-4D65-B17B-33463E43411E}"/>
              </a:ext>
            </a:extLst>
          </p:cNvPr>
          <p:cNvSpPr>
            <a:spLocks noGrp="1"/>
          </p:cNvSpPr>
          <p:nvPr>
            <p:ph type="dt" sz="half" idx="10"/>
          </p:nvPr>
        </p:nvSpPr>
        <p:spPr/>
        <p:txBody>
          <a:bodyPr/>
          <a:lstStyle/>
          <a:p>
            <a:fld id="{63226E0B-F7C4-424B-A017-9497B48DE3AC}" type="datetime1">
              <a:rPr lang="en-US" smtClean="0"/>
              <a:t>11/9/2022</a:t>
            </a:fld>
            <a:endParaRPr lang="en-US" dirty="0"/>
          </a:p>
        </p:txBody>
      </p:sp>
      <p:sp>
        <p:nvSpPr>
          <p:cNvPr id="6" name="Footer Placeholder 5">
            <a:extLst>
              <a:ext uri="{FF2B5EF4-FFF2-40B4-BE49-F238E27FC236}">
                <a16:creationId xmlns:a16="http://schemas.microsoft.com/office/drawing/2014/main" id="{E3D4FB88-CC99-4546-97C3-C6FD810C21E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E51F32-C0BA-4590-AE9E-FFA536E55B3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6286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C6B6-94DC-4467-BA88-9BBC744D9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5B2AB-56CC-43AF-A70B-BB797C942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61A1ED6-FBE4-4288-A54A-17985EF4B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34ECF-88CD-4E0B-99CB-F135AD94A1E6}"/>
              </a:ext>
            </a:extLst>
          </p:cNvPr>
          <p:cNvSpPr>
            <a:spLocks noGrp="1"/>
          </p:cNvSpPr>
          <p:nvPr>
            <p:ph type="dt" sz="half" idx="10"/>
          </p:nvPr>
        </p:nvSpPr>
        <p:spPr/>
        <p:txBody>
          <a:bodyPr/>
          <a:lstStyle/>
          <a:p>
            <a:fld id="{A1BD8259-2245-4558-8061-D80DBB05404C}" type="datetime1">
              <a:rPr lang="en-US" smtClean="0"/>
              <a:t>11/9/2022</a:t>
            </a:fld>
            <a:endParaRPr lang="en-US" dirty="0"/>
          </a:p>
        </p:txBody>
      </p:sp>
      <p:sp>
        <p:nvSpPr>
          <p:cNvPr id="6" name="Footer Placeholder 5">
            <a:extLst>
              <a:ext uri="{FF2B5EF4-FFF2-40B4-BE49-F238E27FC236}">
                <a16:creationId xmlns:a16="http://schemas.microsoft.com/office/drawing/2014/main" id="{8C1F36CF-F140-4137-8208-260D465424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0D1F8B-344F-4C33-9FE9-E6A0B5CF4DB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02090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D196-785D-4921-A21B-69942546EC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266359-003A-4DA5-AE94-5B9409D40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54CFA-3FB1-4327-A362-4CDB591BD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9935E-C5F2-41C5-8C87-04087049B4B5}" type="datetime1">
              <a:rPr lang="en-US" smtClean="0"/>
              <a:t>11/9/2022</a:t>
            </a:fld>
            <a:endParaRPr lang="en-US" dirty="0"/>
          </a:p>
        </p:txBody>
      </p:sp>
      <p:sp>
        <p:nvSpPr>
          <p:cNvPr id="5" name="Footer Placeholder 4">
            <a:extLst>
              <a:ext uri="{FF2B5EF4-FFF2-40B4-BE49-F238E27FC236}">
                <a16:creationId xmlns:a16="http://schemas.microsoft.com/office/drawing/2014/main" id="{BE86656E-84BE-4F49-A0B4-F78BD9017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524B083-5BE4-41BD-AF9E-BA2689656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32509-D289-4CC9-8A27-14E47DC64BC2}" type="slidenum">
              <a:rPr lang="en-US" smtClean="0"/>
              <a:t>‹#›</a:t>
            </a:fld>
            <a:endParaRPr lang="en-US" dirty="0"/>
          </a:p>
        </p:txBody>
      </p:sp>
    </p:spTree>
    <p:extLst>
      <p:ext uri="{BB962C8B-B14F-4D97-AF65-F5344CB8AC3E}">
        <p14:creationId xmlns:p14="http://schemas.microsoft.com/office/powerpoint/2010/main" val="2001917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www.nobelprize.org/prizes/economic-sciences/2021/press-release/"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hyperlink" Target="https://youtu.be/SClwyjDEvoc"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F63A4-AFE5-42EA-8752-ED20151EF972}"/>
              </a:ext>
            </a:extLst>
          </p:cNvPr>
          <p:cNvSpPr>
            <a:spLocks noGrp="1"/>
          </p:cNvSpPr>
          <p:nvPr>
            <p:ph type="ctrTitle"/>
          </p:nvPr>
        </p:nvSpPr>
        <p:spPr>
          <a:xfrm>
            <a:off x="1524003" y="1999615"/>
            <a:ext cx="9144000" cy="2764028"/>
          </a:xfrm>
        </p:spPr>
        <p:txBody>
          <a:bodyPr anchor="ctr">
            <a:normAutofit/>
          </a:bodyPr>
          <a:lstStyle/>
          <a:p>
            <a:r>
              <a:rPr lang="en-US" sz="7200" dirty="0"/>
              <a:t>Applied Statistics in Healthcare</a:t>
            </a:r>
          </a:p>
        </p:txBody>
      </p:sp>
      <p:sp>
        <p:nvSpPr>
          <p:cNvPr id="3" name="Subtitle 2">
            <a:extLst>
              <a:ext uri="{FF2B5EF4-FFF2-40B4-BE49-F238E27FC236}">
                <a16:creationId xmlns:a16="http://schemas.microsoft.com/office/drawing/2014/main" id="{C56E0984-56B7-4125-B828-4D696441DB7E}"/>
              </a:ext>
            </a:extLst>
          </p:cNvPr>
          <p:cNvSpPr>
            <a:spLocks noGrp="1"/>
          </p:cNvSpPr>
          <p:nvPr>
            <p:ph type="subTitle" idx="1"/>
          </p:nvPr>
        </p:nvSpPr>
        <p:spPr>
          <a:xfrm>
            <a:off x="1966912" y="5645150"/>
            <a:ext cx="8258176" cy="631825"/>
          </a:xfrm>
        </p:spPr>
        <p:txBody>
          <a:bodyPr anchor="ctr">
            <a:normAutofit/>
          </a:bodyPr>
          <a:lstStyle/>
          <a:p>
            <a:r>
              <a:rPr lang="en-US" sz="2800" dirty="0"/>
              <a:t>Multiple Linear Regression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9826A53-8E09-4427-B5A2-9ED351C95386}"/>
              </a:ext>
            </a:extLst>
          </p:cNvPr>
          <p:cNvSpPr>
            <a:spLocks noGrp="1"/>
          </p:cNvSpPr>
          <p:nvPr>
            <p:ph type="sldNum" sz="quarter" idx="12"/>
          </p:nvPr>
        </p:nvSpPr>
        <p:spPr/>
        <p:txBody>
          <a:bodyPr/>
          <a:lstStyle/>
          <a:p>
            <a:fld id="{35032509-D289-4CC9-8A27-14E47DC64BC2}" type="slidenum">
              <a:rPr lang="en-US" smtClean="0"/>
              <a:t>1</a:t>
            </a:fld>
            <a:endParaRPr lang="en-US" dirty="0"/>
          </a:p>
        </p:txBody>
      </p:sp>
    </p:spTree>
    <p:extLst>
      <p:ext uri="{BB962C8B-B14F-4D97-AF65-F5344CB8AC3E}">
        <p14:creationId xmlns:p14="http://schemas.microsoft.com/office/powerpoint/2010/main" val="34108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Overview and background</a:t>
            </a:r>
          </a:p>
        </p:txBody>
      </p:sp>
      <p:sp>
        <p:nvSpPr>
          <p:cNvPr id="4" name="Slide Number Placeholder 3">
            <a:extLst>
              <a:ext uri="{FF2B5EF4-FFF2-40B4-BE49-F238E27FC236}">
                <a16:creationId xmlns:a16="http://schemas.microsoft.com/office/drawing/2014/main" id="{963E5E90-A317-41F5-9462-739923B7D229}"/>
              </a:ext>
            </a:extLst>
          </p:cNvPr>
          <p:cNvSpPr>
            <a:spLocks noGrp="1"/>
          </p:cNvSpPr>
          <p:nvPr>
            <p:ph type="sldNum" sz="quarter" idx="12"/>
          </p:nvPr>
        </p:nvSpPr>
        <p:spPr/>
        <p:txBody>
          <a:bodyPr/>
          <a:lstStyle/>
          <a:p>
            <a:fld id="{35032509-D289-4CC9-8A27-14E47DC64BC2}" type="slidenum">
              <a:rPr lang="en-US" smtClean="0"/>
              <a:t>10</a:t>
            </a:fld>
            <a:endParaRPr lang="en-US" dirty="0"/>
          </a:p>
        </p:txBody>
      </p:sp>
    </p:spTree>
    <p:extLst>
      <p:ext uri="{BB962C8B-B14F-4D97-AF65-F5344CB8AC3E}">
        <p14:creationId xmlns:p14="http://schemas.microsoft.com/office/powerpoint/2010/main" val="4212224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5923-18A6-414E-A24C-78610EE47943}"/>
              </a:ext>
            </a:extLst>
          </p:cNvPr>
          <p:cNvSpPr>
            <a:spLocks noGrp="1"/>
          </p:cNvSpPr>
          <p:nvPr>
            <p:ph type="title"/>
          </p:nvPr>
        </p:nvSpPr>
        <p:spPr/>
        <p:txBody>
          <a:bodyPr/>
          <a:lstStyle/>
          <a:p>
            <a:r>
              <a:rPr lang="en-US" dirty="0"/>
              <a:t>Validity</a:t>
            </a:r>
          </a:p>
        </p:txBody>
      </p:sp>
      <p:sp>
        <p:nvSpPr>
          <p:cNvPr id="3" name="Content Placeholder 2">
            <a:extLst>
              <a:ext uri="{FF2B5EF4-FFF2-40B4-BE49-F238E27FC236}">
                <a16:creationId xmlns:a16="http://schemas.microsoft.com/office/drawing/2014/main" id="{685C16AE-AEB8-4AFB-83E4-E684E6EE6E4F}"/>
              </a:ext>
            </a:extLst>
          </p:cNvPr>
          <p:cNvSpPr>
            <a:spLocks noGrp="1"/>
          </p:cNvSpPr>
          <p:nvPr>
            <p:ph idx="1"/>
          </p:nvPr>
        </p:nvSpPr>
        <p:spPr>
          <a:xfrm>
            <a:off x="372861" y="1494692"/>
            <a:ext cx="11638625" cy="4879731"/>
          </a:xfrm>
        </p:spPr>
        <p:txBody>
          <a:bodyPr>
            <a:noAutofit/>
          </a:bodyPr>
          <a:lstStyle/>
          <a:p>
            <a:pPr marL="0">
              <a:lnSpc>
                <a:spcPct val="115000"/>
              </a:lnSpc>
              <a:spcBef>
                <a:spcPts val="0"/>
              </a:spcBef>
              <a:spcAft>
                <a:spcPts val="1000"/>
              </a:spcAft>
            </a:pP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Approximate truth of an inference. When we say something is valid, we make a judgment about the extent to which relevant evidence supports that inference as being true or correct. Usually that evidence comes from both empirical findings and the consistency of these findings with other sources of knowledge, including past findings and theory. (</a:t>
            </a:r>
            <a:r>
              <a:rPr lang="en-US" sz="1400" dirty="0"/>
              <a:t>Shadish, Cook, &amp; Campbell</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1000"/>
              </a:spcAft>
            </a:pP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Issues</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concerning the trustworthiness of conclusions based on studies can be classified in a few ways that concern the validity of conclusions for the specific subjects observed in the setting and circumstances where research data were collected (internal validity) and those that concern the generalization of those conclusions to other subjects (e.g., patient types), other settings (e.g., other med centers) or other circumstances (external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Types of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Internal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("did in fact the experimental stimulus make some significant difference in this specific instance?"). Refers to inferences about whether observed covariation between A and B reflects a causal relationship from A to B in the form in which the variables were manipulated or measured. To support such an inference, the researcher must show that A preceded B in time, that A covaries with B and that no other explanations for the relationship are plausible.</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External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("to what populations, settings, and variables can this effect be generalized?")</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 </a:t>
            </a:r>
            <a:r>
              <a:rPr lang="en-US" sz="14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Statistical conclusion validity</a:t>
            </a:r>
            <a:r>
              <a:rPr lang="en-US" sz="1400" dirty="0">
                <a:effectLst/>
                <a:latin typeface="Calibri" panose="020F0502020204030204" pitchFamily="34" charset="0"/>
                <a:ea typeface="Calibri" panose="020F0502020204030204" pitchFamily="34" charset="0"/>
                <a:cs typeface="Times New Roman" panose="02020603050405020304" pitchFamily="18" charset="0"/>
              </a:rPr>
              <a:t>: Refers to the appropriate use of statistics to infer whether the presumed independent and dependent variables covary. Statistical conclusion validity concerns 2 related statistical inferences that affect the covariation component of causal inferences: 1) whether the presumed cause and effect covary and 2) how strongly they covary. For #1, we can incorrectly conclude that cause and effect covary when they do not (Type I error) or we can incorrectly conclude that cause and effect do not covary when they do (Type II error). For #2, we can over or underestimate the covariation. By not testing the predictor and outcome at all, we have no statistical conclusion validity to speak of. </a:t>
            </a:r>
          </a:p>
        </p:txBody>
      </p:sp>
      <p:sp>
        <p:nvSpPr>
          <p:cNvPr id="4" name="TextBox 3">
            <a:extLst>
              <a:ext uri="{FF2B5EF4-FFF2-40B4-BE49-F238E27FC236}">
                <a16:creationId xmlns:a16="http://schemas.microsoft.com/office/drawing/2014/main" id="{B35810A1-33F3-4E12-885C-A40ABFBF4721}"/>
              </a:ext>
            </a:extLst>
          </p:cNvPr>
          <p:cNvSpPr txBox="1"/>
          <p:nvPr/>
        </p:nvSpPr>
        <p:spPr>
          <a:xfrm>
            <a:off x="8157594" y="6446591"/>
            <a:ext cx="3196206" cy="369332"/>
          </a:xfrm>
          <a:prstGeom prst="rect">
            <a:avLst/>
          </a:prstGeom>
          <a:noFill/>
        </p:spPr>
        <p:txBody>
          <a:bodyPr wrap="square" rtlCol="0">
            <a:spAutoFit/>
          </a:bodyPr>
          <a:lstStyle/>
          <a:p>
            <a:r>
              <a:rPr lang="en-US" dirty="0"/>
              <a:t>Shadish, Cook, &amp; Campbell</a:t>
            </a:r>
          </a:p>
        </p:txBody>
      </p:sp>
      <p:sp>
        <p:nvSpPr>
          <p:cNvPr id="5" name="Slide Number Placeholder 4">
            <a:extLst>
              <a:ext uri="{FF2B5EF4-FFF2-40B4-BE49-F238E27FC236}">
                <a16:creationId xmlns:a16="http://schemas.microsoft.com/office/drawing/2014/main" id="{CF604951-70B1-49D3-9E6F-E441D9AFAE82}"/>
              </a:ext>
            </a:extLst>
          </p:cNvPr>
          <p:cNvSpPr>
            <a:spLocks noGrp="1"/>
          </p:cNvSpPr>
          <p:nvPr>
            <p:ph type="sldNum" sz="quarter" idx="12"/>
          </p:nvPr>
        </p:nvSpPr>
        <p:spPr/>
        <p:txBody>
          <a:bodyPr/>
          <a:lstStyle/>
          <a:p>
            <a:fld id="{35032509-D289-4CC9-8A27-14E47DC64BC2}" type="slidenum">
              <a:rPr lang="en-US" smtClean="0"/>
              <a:t>100</a:t>
            </a:fld>
            <a:endParaRPr lang="en-US" dirty="0"/>
          </a:p>
        </p:txBody>
      </p:sp>
    </p:spTree>
    <p:extLst>
      <p:ext uri="{BB962C8B-B14F-4D97-AF65-F5344CB8AC3E}">
        <p14:creationId xmlns:p14="http://schemas.microsoft.com/office/powerpoint/2010/main" val="2558030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03-5756-44FF-91BE-51EB70E15E41}"/>
              </a:ext>
            </a:extLst>
          </p:cNvPr>
          <p:cNvSpPr>
            <a:spLocks noGrp="1"/>
          </p:cNvSpPr>
          <p:nvPr>
            <p:ph type="title"/>
          </p:nvPr>
        </p:nvSpPr>
        <p:spPr/>
        <p:txBody>
          <a:bodyPr/>
          <a:lstStyle/>
          <a:p>
            <a:r>
              <a:rPr lang="en-US" dirty="0"/>
              <a:t>Model Validation: </a:t>
            </a:r>
            <a:br>
              <a:rPr lang="en-US" dirty="0"/>
            </a:br>
            <a:r>
              <a:rPr lang="en-US" dirty="0"/>
              <a:t>Calibration and Discrimination</a:t>
            </a:r>
          </a:p>
        </p:txBody>
      </p:sp>
      <p:sp>
        <p:nvSpPr>
          <p:cNvPr id="3" name="Content Placeholder 2">
            <a:extLst>
              <a:ext uri="{FF2B5EF4-FFF2-40B4-BE49-F238E27FC236}">
                <a16:creationId xmlns:a16="http://schemas.microsoft.com/office/drawing/2014/main" id="{6F0F75AD-73CF-4CC7-A6E6-653FAC71CB46}"/>
              </a:ext>
            </a:extLst>
          </p:cNvPr>
          <p:cNvSpPr>
            <a:spLocks noGrp="1"/>
          </p:cNvSpPr>
          <p:nvPr>
            <p:ph idx="1"/>
          </p:nvPr>
        </p:nvSpPr>
        <p:spPr>
          <a:xfrm>
            <a:off x="124287" y="1828800"/>
            <a:ext cx="11949344" cy="5029199"/>
          </a:xfrm>
        </p:spPr>
        <p:txBody>
          <a:bodyPr>
            <a:normAutofit fontScale="85000" lnSpcReduction="20000"/>
          </a:bodyPr>
          <a:lstStyle/>
          <a:p>
            <a:r>
              <a:rPr lang="en-US" u="sng" dirty="0">
                <a:solidFill>
                  <a:srgbClr val="FF0000"/>
                </a:solidFill>
              </a:rPr>
              <a:t>Calibration</a:t>
            </a:r>
            <a:r>
              <a:rPr lang="en-US" dirty="0"/>
              <a:t>: Models are calibrated to a dataset when the average of their predicted values matches the average of the actual outcomes. Models should be re-calibrated if the calibration weakens over time, especially if the model was developed outside of your organization (Morton, pp. 128-129).</a:t>
            </a:r>
          </a:p>
          <a:p>
            <a:r>
              <a:rPr lang="en-US" dirty="0"/>
              <a:t>Overall calibration error: Average of Y – Average of predictions. If using ordinary least squares, the calibration error = 0 in the original data.</a:t>
            </a:r>
          </a:p>
          <a:p>
            <a:r>
              <a:rPr lang="en-US" dirty="0"/>
              <a:t>A calibration curve can help visualize the calibration. We can select deciles or quintiles of the sample and plot the average outcome and predicted values in each group.</a:t>
            </a:r>
          </a:p>
          <a:p>
            <a:r>
              <a:rPr lang="en-US" u="sng" dirty="0">
                <a:solidFill>
                  <a:srgbClr val="FF0000"/>
                </a:solidFill>
              </a:rPr>
              <a:t>Discrimination</a:t>
            </a:r>
            <a:r>
              <a:rPr lang="en-US" dirty="0"/>
              <a:t>: The extent to which a model predicts higher outcomes for those with higher outcomes. </a:t>
            </a:r>
            <a:r>
              <a:rPr lang="en-US" u="sng" dirty="0"/>
              <a:t>This is R2. </a:t>
            </a:r>
            <a:r>
              <a:rPr lang="en-US" dirty="0"/>
              <a:t>We can also use MAD. </a:t>
            </a:r>
            <a:r>
              <a:rPr lang="en-US" i="1" dirty="0"/>
              <a:t>This is an individual level summary</a:t>
            </a:r>
            <a:r>
              <a:rPr lang="en-US" dirty="0"/>
              <a:t>. </a:t>
            </a:r>
          </a:p>
          <a:p>
            <a:r>
              <a:rPr lang="en-US" dirty="0"/>
              <a:t>“While good model calibration is desirable, discrimination is usually more important” (Iezzoni, p. 253). </a:t>
            </a:r>
          </a:p>
          <a:p>
            <a:r>
              <a:rPr lang="en-US" dirty="0"/>
              <a:t>For example, if the average length of stay is 3 days, a model that assigns predictions of 3 days to everyone is perfectly calibrated. But a model that assigns 3-day predictions to those who actually stay 3 days while just assigning 1-day predictions to those who stay only 1 day, that model provides more useful information.</a:t>
            </a:r>
          </a:p>
        </p:txBody>
      </p:sp>
      <p:sp>
        <p:nvSpPr>
          <p:cNvPr id="4" name="Slide Number Placeholder 3">
            <a:extLst>
              <a:ext uri="{FF2B5EF4-FFF2-40B4-BE49-F238E27FC236}">
                <a16:creationId xmlns:a16="http://schemas.microsoft.com/office/drawing/2014/main" id="{3CF07481-A632-41E6-9E1B-FE6DD0F37413}"/>
              </a:ext>
            </a:extLst>
          </p:cNvPr>
          <p:cNvSpPr>
            <a:spLocks noGrp="1"/>
          </p:cNvSpPr>
          <p:nvPr>
            <p:ph type="sldNum" sz="quarter" idx="12"/>
          </p:nvPr>
        </p:nvSpPr>
        <p:spPr/>
        <p:txBody>
          <a:bodyPr/>
          <a:lstStyle/>
          <a:p>
            <a:fld id="{35032509-D289-4CC9-8A27-14E47DC64BC2}" type="slidenum">
              <a:rPr lang="en-US" smtClean="0"/>
              <a:t>101</a:t>
            </a:fld>
            <a:endParaRPr lang="en-US" dirty="0"/>
          </a:p>
        </p:txBody>
      </p:sp>
    </p:spTree>
    <p:extLst>
      <p:ext uri="{BB962C8B-B14F-4D97-AF65-F5344CB8AC3E}">
        <p14:creationId xmlns:p14="http://schemas.microsoft.com/office/powerpoint/2010/main" val="3119826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6155-D218-4064-A95A-433900D7A9E8}"/>
              </a:ext>
            </a:extLst>
          </p:cNvPr>
          <p:cNvSpPr>
            <a:spLocks noGrp="1"/>
          </p:cNvSpPr>
          <p:nvPr>
            <p:ph type="title"/>
          </p:nvPr>
        </p:nvSpPr>
        <p:spPr/>
        <p:txBody>
          <a:bodyPr/>
          <a:lstStyle/>
          <a:p>
            <a:r>
              <a:rPr lang="en-US" dirty="0"/>
              <a:t>Discrimination</a:t>
            </a:r>
          </a:p>
        </p:txBody>
      </p:sp>
      <p:sp>
        <p:nvSpPr>
          <p:cNvPr id="3" name="Content Placeholder 2">
            <a:extLst>
              <a:ext uri="{FF2B5EF4-FFF2-40B4-BE49-F238E27FC236}">
                <a16:creationId xmlns:a16="http://schemas.microsoft.com/office/drawing/2014/main" id="{8AD51941-2777-4390-BAEC-C09A48D2465E}"/>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the model’s ability to separate subjects’ outcomes. </a:t>
            </a:r>
          </a:p>
          <a:p>
            <a:r>
              <a:rPr lang="en-US" dirty="0">
                <a:effectLst/>
                <a:latin typeface="Calibri" panose="020F0502020204030204" pitchFamily="34" charset="0"/>
                <a:ea typeface="Calibri" panose="020F0502020204030204" pitchFamily="34" charset="0"/>
                <a:cs typeface="Times New Roman" panose="02020603050405020304" pitchFamily="18" charset="0"/>
              </a:rPr>
              <a:t>The worth of a model can be judged by how far it goes out on a limb while still maintaining good calibration. </a:t>
            </a:r>
          </a:p>
          <a:p>
            <a:r>
              <a:rPr lang="en-US" dirty="0">
                <a:effectLst/>
                <a:latin typeface="Calibri" panose="020F0502020204030204" pitchFamily="34" charset="0"/>
                <a:ea typeface="Calibri" panose="020F0502020204030204" pitchFamily="34" charset="0"/>
                <a:cs typeface="Times New Roman" panose="02020603050405020304" pitchFamily="18" charset="0"/>
              </a:rPr>
              <a:t>If one model assigns 2% of the sample to a risk of dying above a predicted value of 0.90 while the other model assigns 8% of the sample to the same high-risk group, the second model is more discriminating. </a:t>
            </a:r>
          </a:p>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assessed with R2. A primary interest is comparing the R2 in the training and test sets, a large drop in R2 in the test set indicates overfitting. </a:t>
            </a:r>
          </a:p>
        </p:txBody>
      </p:sp>
      <p:sp>
        <p:nvSpPr>
          <p:cNvPr id="4" name="Slide Number Placeholder 3">
            <a:extLst>
              <a:ext uri="{FF2B5EF4-FFF2-40B4-BE49-F238E27FC236}">
                <a16:creationId xmlns:a16="http://schemas.microsoft.com/office/drawing/2014/main" id="{C77E1C27-1F92-46CF-836C-500527589EF8}"/>
              </a:ext>
            </a:extLst>
          </p:cNvPr>
          <p:cNvSpPr>
            <a:spLocks noGrp="1"/>
          </p:cNvSpPr>
          <p:nvPr>
            <p:ph type="sldNum" sz="quarter" idx="12"/>
          </p:nvPr>
        </p:nvSpPr>
        <p:spPr/>
        <p:txBody>
          <a:bodyPr/>
          <a:lstStyle/>
          <a:p>
            <a:fld id="{35032509-D289-4CC9-8A27-14E47DC64BC2}" type="slidenum">
              <a:rPr lang="en-US" smtClean="0"/>
              <a:t>102</a:t>
            </a:fld>
            <a:endParaRPr lang="en-US" dirty="0"/>
          </a:p>
        </p:txBody>
      </p:sp>
    </p:spTree>
    <p:extLst>
      <p:ext uri="{BB962C8B-B14F-4D97-AF65-F5344CB8AC3E}">
        <p14:creationId xmlns:p14="http://schemas.microsoft.com/office/powerpoint/2010/main" val="1999867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BA56-CEDE-4D2F-87C0-52B5FCD34309}"/>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Comparing two models</a:t>
            </a:r>
            <a:endParaRPr lang="en-US" dirty="0"/>
          </a:p>
        </p:txBody>
      </p:sp>
      <p:sp>
        <p:nvSpPr>
          <p:cNvPr id="3" name="Content Placeholder 2">
            <a:extLst>
              <a:ext uri="{FF2B5EF4-FFF2-40B4-BE49-F238E27FC236}">
                <a16:creationId xmlns:a16="http://schemas.microsoft.com/office/drawing/2014/main" id="{E8D8CF52-C6A7-4A65-B12E-7E63B2DEF8EE}"/>
              </a:ext>
            </a:extLst>
          </p:cNvPr>
          <p:cNvSpPr>
            <a:spLocks noGrp="1"/>
          </p:cNvSpPr>
          <p:nvPr>
            <p:ph idx="1"/>
          </p:nvPr>
        </p:nvSpPr>
        <p:spPr>
          <a:xfrm>
            <a:off x="319597" y="1825625"/>
            <a:ext cx="11585358" cy="4930282"/>
          </a:xfrm>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Frequently one wants to choose between two competing models on the basis of a common set of observations.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the predicted values calculated from the training set results can usually be considered a new variable for comparison with responses in the new dataset.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These methods listed below will also work if the models are compared using the same set of data used to fit each one, as long as both models have the same variables and terms (e</a:t>
            </a:r>
            <a:r>
              <a:rPr lang="en-US" sz="1800" dirty="0">
                <a:latin typeface="Calibri" panose="020F0502020204030204" pitchFamily="34" charset="0"/>
                <a:ea typeface="Calibri" panose="020F0502020204030204" pitchFamily="34" charset="0"/>
                <a:cs typeface="Times New Roman" panose="02020603050405020304" pitchFamily="18" charset="0"/>
              </a:rPr>
              <a:t>.g., same nonlinear variables and interactions)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prevents us from rewarding a model just because it overfits the training sample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methods can also be enhanced using bootstrapping or cross-validation on a single sample to get a fair comparison.</a:t>
            </a:r>
          </a:p>
          <a:p>
            <a:pPr marL="0" marR="0" lvl="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Some of the criteria for choosing a model are (Harrell, 2015):</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Calibration.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Discrimination.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Face validity.</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Measurement errors in required predictors.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of continuous predictors (which are usually defined better than categorical ones).</a:t>
            </a:r>
          </a:p>
          <a:p>
            <a:pPr marL="342900" marR="0" lvl="0" indent="-342900">
              <a:lnSpc>
                <a:spcPct val="107000"/>
              </a:lnSpc>
              <a:spcBef>
                <a:spcPts val="0"/>
              </a:spcBef>
              <a:spcAft>
                <a:spcPts val="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Incorrect o</a:t>
            </a:r>
            <a:r>
              <a:rPr lang="en-US" sz="1800" dirty="0">
                <a:effectLst/>
                <a:latin typeface="Calibri" panose="020F0502020204030204" pitchFamily="34" charset="0"/>
                <a:ea typeface="Calibri" panose="020F0502020204030204" pitchFamily="34" charset="0"/>
                <a:cs typeface="Times New Roman" panose="02020603050405020304" pitchFamily="18" charset="0"/>
              </a:rPr>
              <a:t>mission of “insignificant” variables that would make sense as risk factors.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Simplicity (less important with computing power).</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Lack of fit for specific types of subjects.</a:t>
            </a:r>
          </a:p>
          <a:p>
            <a:endParaRPr lang="en-US" dirty="0"/>
          </a:p>
        </p:txBody>
      </p:sp>
      <p:sp>
        <p:nvSpPr>
          <p:cNvPr id="4" name="Slide Number Placeholder 3">
            <a:extLst>
              <a:ext uri="{FF2B5EF4-FFF2-40B4-BE49-F238E27FC236}">
                <a16:creationId xmlns:a16="http://schemas.microsoft.com/office/drawing/2014/main" id="{B2AACE86-4A1A-4AA8-9CE1-AB9A9776FD03}"/>
              </a:ext>
            </a:extLst>
          </p:cNvPr>
          <p:cNvSpPr>
            <a:spLocks noGrp="1"/>
          </p:cNvSpPr>
          <p:nvPr>
            <p:ph type="sldNum" sz="quarter" idx="12"/>
          </p:nvPr>
        </p:nvSpPr>
        <p:spPr/>
        <p:txBody>
          <a:bodyPr/>
          <a:lstStyle/>
          <a:p>
            <a:fld id="{35032509-D289-4CC9-8A27-14E47DC64BC2}" type="slidenum">
              <a:rPr lang="en-US" smtClean="0"/>
              <a:t>103</a:t>
            </a:fld>
            <a:endParaRPr lang="en-US" dirty="0"/>
          </a:p>
        </p:txBody>
      </p:sp>
    </p:spTree>
    <p:extLst>
      <p:ext uri="{BB962C8B-B14F-4D97-AF65-F5344CB8AC3E}">
        <p14:creationId xmlns:p14="http://schemas.microsoft.com/office/powerpoint/2010/main" val="1243613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CD67-97F9-4118-B5DF-1997BFB5AE06}"/>
              </a:ext>
            </a:extLst>
          </p:cNvPr>
          <p:cNvSpPr>
            <a:spLocks noGrp="1"/>
          </p:cNvSpPr>
          <p:nvPr>
            <p:ph type="title"/>
          </p:nvPr>
        </p:nvSpPr>
        <p:spPr/>
        <p:txBody>
          <a:bodyPr/>
          <a:lstStyle/>
          <a:p>
            <a:r>
              <a:rPr lang="en-US" dirty="0"/>
              <a:t>How to validate a model for predictions. Split-half method.</a:t>
            </a:r>
          </a:p>
        </p:txBody>
      </p:sp>
      <p:sp>
        <p:nvSpPr>
          <p:cNvPr id="3" name="Content Placeholder 2">
            <a:extLst>
              <a:ext uri="{FF2B5EF4-FFF2-40B4-BE49-F238E27FC236}">
                <a16:creationId xmlns:a16="http://schemas.microsoft.com/office/drawing/2014/main" id="{CA259218-4AF6-4FC3-8BDF-FD518DA6D432}"/>
              </a:ext>
            </a:extLst>
          </p:cNvPr>
          <p:cNvSpPr>
            <a:spLocks noGrp="1"/>
          </p:cNvSpPr>
          <p:nvPr>
            <p:ph idx="1"/>
          </p:nvPr>
        </p:nvSpPr>
        <p:spPr>
          <a:xfrm>
            <a:off x="838200" y="1825624"/>
            <a:ext cx="10515600" cy="4530725"/>
          </a:xfrm>
        </p:spPr>
        <p:txBody>
          <a:bodyPr>
            <a:normAutofit lnSpcReduction="10000"/>
          </a:bodyPr>
          <a:lstStyle/>
          <a:p>
            <a:r>
              <a:rPr lang="en-US" dirty="0"/>
              <a:t>Randomly draw ½ of the rows of data. This is your training set.</a:t>
            </a:r>
          </a:p>
          <a:p>
            <a:r>
              <a:rPr lang="en-US" dirty="0"/>
              <a:t>Set aside the other ½ of the rows of data. This is your testing set.</a:t>
            </a:r>
          </a:p>
          <a:p>
            <a:r>
              <a:rPr lang="en-US" dirty="0"/>
              <a:t>Develop your model on your training set. Gather your coefficients.</a:t>
            </a:r>
          </a:p>
          <a:p>
            <a:r>
              <a:rPr lang="en-US" dirty="0"/>
              <a:t>Calculate the predicted outcomes for each row in your testing set. For example, {38.75 + [–0.94*cyl] + [–0.018*hp] + [–3.17*wt] }.</a:t>
            </a:r>
          </a:p>
          <a:p>
            <a:r>
              <a:rPr lang="en-US" dirty="0"/>
              <a:t>Calculate calibration and discrimination (e.g., R2) results. Discrimination is generally considered more important.</a:t>
            </a:r>
          </a:p>
          <a:p>
            <a:r>
              <a:rPr lang="en-US" dirty="0"/>
              <a:t>Compare the training and testing sets. If both models have similar results and both meet your criteria, then you have a validated model. If dissimilar results, report the lower of the calibration and discrimination results.</a:t>
            </a:r>
          </a:p>
          <a:p>
            <a:endParaRPr lang="en-US" dirty="0"/>
          </a:p>
        </p:txBody>
      </p:sp>
      <p:sp>
        <p:nvSpPr>
          <p:cNvPr id="4" name="Slide Number Placeholder 3">
            <a:extLst>
              <a:ext uri="{FF2B5EF4-FFF2-40B4-BE49-F238E27FC236}">
                <a16:creationId xmlns:a16="http://schemas.microsoft.com/office/drawing/2014/main" id="{4A5A68A6-FBCF-4434-82FF-1E9B0331E5C2}"/>
              </a:ext>
            </a:extLst>
          </p:cNvPr>
          <p:cNvSpPr>
            <a:spLocks noGrp="1"/>
          </p:cNvSpPr>
          <p:nvPr>
            <p:ph type="sldNum" sz="quarter" idx="12"/>
          </p:nvPr>
        </p:nvSpPr>
        <p:spPr/>
        <p:txBody>
          <a:bodyPr/>
          <a:lstStyle/>
          <a:p>
            <a:fld id="{35032509-D289-4CC9-8A27-14E47DC64BC2}" type="slidenum">
              <a:rPr lang="en-US" smtClean="0"/>
              <a:t>104</a:t>
            </a:fld>
            <a:endParaRPr lang="en-US" dirty="0"/>
          </a:p>
        </p:txBody>
      </p:sp>
    </p:spTree>
    <p:extLst>
      <p:ext uri="{BB962C8B-B14F-4D97-AF65-F5344CB8AC3E}">
        <p14:creationId xmlns:p14="http://schemas.microsoft.com/office/powerpoint/2010/main" val="3597027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DF1-5833-4A08-8AB3-AA65DF423957}"/>
              </a:ext>
            </a:extLst>
          </p:cNvPr>
          <p:cNvSpPr>
            <a:spLocks noGrp="1"/>
          </p:cNvSpPr>
          <p:nvPr>
            <p:ph type="title"/>
          </p:nvPr>
        </p:nvSpPr>
        <p:spPr/>
        <p:txBody>
          <a:bodyPr/>
          <a:lstStyle/>
          <a:p>
            <a:r>
              <a:rPr lang="en-US" dirty="0"/>
              <a:t>Comparing 2 models: Original and a model with a factor. Example of overfitting</a:t>
            </a:r>
          </a:p>
        </p:txBody>
      </p:sp>
      <p:pic>
        <p:nvPicPr>
          <p:cNvPr id="5" name="Content Placeholder 4">
            <a:extLst>
              <a:ext uri="{FF2B5EF4-FFF2-40B4-BE49-F238E27FC236}">
                <a16:creationId xmlns:a16="http://schemas.microsoft.com/office/drawing/2014/main" id="{40892C47-D516-4DFF-A3E1-8D478A56F94A}"/>
              </a:ext>
            </a:extLst>
          </p:cNvPr>
          <p:cNvPicPr>
            <a:picLocks noGrp="1" noChangeAspect="1"/>
          </p:cNvPicPr>
          <p:nvPr>
            <p:ph idx="1"/>
          </p:nvPr>
        </p:nvPicPr>
        <p:blipFill>
          <a:blip r:embed="rId2"/>
          <a:stretch>
            <a:fillRect/>
          </a:stretch>
        </p:blipFill>
        <p:spPr>
          <a:xfrm>
            <a:off x="3852862" y="2190495"/>
            <a:ext cx="7648508" cy="1863922"/>
          </a:xfrm>
        </p:spPr>
      </p:pic>
      <p:pic>
        <p:nvPicPr>
          <p:cNvPr id="7" name="Picture 6">
            <a:extLst>
              <a:ext uri="{FF2B5EF4-FFF2-40B4-BE49-F238E27FC236}">
                <a16:creationId xmlns:a16="http://schemas.microsoft.com/office/drawing/2014/main" id="{76BB4671-B55D-4570-A757-DB2596DBB00F}"/>
              </a:ext>
            </a:extLst>
          </p:cNvPr>
          <p:cNvPicPr>
            <a:picLocks noChangeAspect="1"/>
          </p:cNvPicPr>
          <p:nvPr/>
        </p:nvPicPr>
        <p:blipFill>
          <a:blip r:embed="rId3"/>
          <a:stretch>
            <a:fillRect/>
          </a:stretch>
        </p:blipFill>
        <p:spPr>
          <a:xfrm>
            <a:off x="3852863" y="4393626"/>
            <a:ext cx="7648507" cy="1786276"/>
          </a:xfrm>
          <a:prstGeom prst="rect">
            <a:avLst/>
          </a:prstGeom>
        </p:spPr>
      </p:pic>
      <p:sp>
        <p:nvSpPr>
          <p:cNvPr id="8" name="TextBox 7">
            <a:extLst>
              <a:ext uri="{FF2B5EF4-FFF2-40B4-BE49-F238E27FC236}">
                <a16:creationId xmlns:a16="http://schemas.microsoft.com/office/drawing/2014/main" id="{AF30996A-B781-44FF-BB7B-8E54C601559E}"/>
              </a:ext>
            </a:extLst>
          </p:cNvPr>
          <p:cNvSpPr txBox="1"/>
          <p:nvPr/>
        </p:nvSpPr>
        <p:spPr>
          <a:xfrm>
            <a:off x="343949" y="2226221"/>
            <a:ext cx="3372374" cy="369332"/>
          </a:xfrm>
          <a:prstGeom prst="rect">
            <a:avLst/>
          </a:prstGeom>
          <a:noFill/>
        </p:spPr>
        <p:txBody>
          <a:bodyPr wrap="square" rtlCol="0">
            <a:spAutoFit/>
          </a:bodyPr>
          <a:lstStyle/>
          <a:p>
            <a:r>
              <a:rPr lang="en-US" dirty="0"/>
              <a:t>mpg = (wt * am) + cyl + disp + hp </a:t>
            </a:r>
          </a:p>
        </p:txBody>
      </p:sp>
      <p:sp>
        <p:nvSpPr>
          <p:cNvPr id="9" name="TextBox 8">
            <a:extLst>
              <a:ext uri="{FF2B5EF4-FFF2-40B4-BE49-F238E27FC236}">
                <a16:creationId xmlns:a16="http://schemas.microsoft.com/office/drawing/2014/main" id="{D86ECF99-D324-4155-A6DC-0DE49F033608}"/>
              </a:ext>
            </a:extLst>
          </p:cNvPr>
          <p:cNvSpPr txBox="1"/>
          <p:nvPr/>
        </p:nvSpPr>
        <p:spPr>
          <a:xfrm>
            <a:off x="343949" y="4393626"/>
            <a:ext cx="2557244" cy="369332"/>
          </a:xfrm>
          <a:prstGeom prst="rect">
            <a:avLst/>
          </a:prstGeom>
          <a:noFill/>
        </p:spPr>
        <p:txBody>
          <a:bodyPr wrap="square" rtlCol="0">
            <a:spAutoFit/>
          </a:bodyPr>
          <a:lstStyle/>
          <a:p>
            <a:r>
              <a:rPr lang="en-US" dirty="0"/>
              <a:t>mpg = (wt * am) + </a:t>
            </a:r>
            <a:r>
              <a:rPr lang="en-US" dirty="0">
                <a:highlight>
                  <a:srgbClr val="00FFFF"/>
                </a:highlight>
              </a:rPr>
              <a:t>factor</a:t>
            </a:r>
          </a:p>
        </p:txBody>
      </p:sp>
      <p:sp>
        <p:nvSpPr>
          <p:cNvPr id="10" name="TextBox 9">
            <a:extLst>
              <a:ext uri="{FF2B5EF4-FFF2-40B4-BE49-F238E27FC236}">
                <a16:creationId xmlns:a16="http://schemas.microsoft.com/office/drawing/2014/main" id="{DA74CBAE-7C6C-43FF-B29F-D2F4129F48EB}"/>
              </a:ext>
            </a:extLst>
          </p:cNvPr>
          <p:cNvSpPr txBox="1"/>
          <p:nvPr/>
        </p:nvSpPr>
        <p:spPr>
          <a:xfrm>
            <a:off x="1023457" y="2927758"/>
            <a:ext cx="1224793" cy="369332"/>
          </a:xfrm>
          <a:prstGeom prst="rect">
            <a:avLst/>
          </a:prstGeom>
          <a:noFill/>
        </p:spPr>
        <p:txBody>
          <a:bodyPr wrap="square" rtlCol="0">
            <a:spAutoFit/>
          </a:bodyPr>
          <a:lstStyle/>
          <a:p>
            <a:r>
              <a:rPr lang="en-US" dirty="0">
                <a:highlight>
                  <a:srgbClr val="FFFF00"/>
                </a:highlight>
              </a:rPr>
              <a:t>Interaction</a:t>
            </a:r>
          </a:p>
        </p:txBody>
      </p:sp>
      <p:sp>
        <p:nvSpPr>
          <p:cNvPr id="11" name="TextBox 10">
            <a:extLst>
              <a:ext uri="{FF2B5EF4-FFF2-40B4-BE49-F238E27FC236}">
                <a16:creationId xmlns:a16="http://schemas.microsoft.com/office/drawing/2014/main" id="{D5CE1271-6208-42E7-9FF7-F1BB247C6252}"/>
              </a:ext>
            </a:extLst>
          </p:cNvPr>
          <p:cNvSpPr txBox="1"/>
          <p:nvPr/>
        </p:nvSpPr>
        <p:spPr>
          <a:xfrm>
            <a:off x="1010174" y="3629295"/>
            <a:ext cx="1224793" cy="369332"/>
          </a:xfrm>
          <a:prstGeom prst="rect">
            <a:avLst/>
          </a:prstGeom>
          <a:noFill/>
        </p:spPr>
        <p:txBody>
          <a:bodyPr wrap="square" rtlCol="0">
            <a:spAutoFit/>
          </a:bodyPr>
          <a:lstStyle/>
          <a:p>
            <a:r>
              <a:rPr lang="en-US" dirty="0">
                <a:highlight>
                  <a:srgbClr val="FFFF00"/>
                </a:highlight>
              </a:rPr>
              <a:t>Interaction</a:t>
            </a:r>
          </a:p>
        </p:txBody>
      </p:sp>
      <p:cxnSp>
        <p:nvCxnSpPr>
          <p:cNvPr id="13" name="Straight Arrow Connector 12">
            <a:extLst>
              <a:ext uri="{FF2B5EF4-FFF2-40B4-BE49-F238E27FC236}">
                <a16:creationId xmlns:a16="http://schemas.microsoft.com/office/drawing/2014/main" id="{E1CD3346-EF8A-46B1-B457-E034F28EBF05}"/>
              </a:ext>
            </a:extLst>
          </p:cNvPr>
          <p:cNvCxnSpPr>
            <a:cxnSpLocks/>
          </p:cNvCxnSpPr>
          <p:nvPr/>
        </p:nvCxnSpPr>
        <p:spPr>
          <a:xfrm flipH="1">
            <a:off x="1493240" y="3998627"/>
            <a:ext cx="978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55726F-6648-41EA-A10F-175B6A755D37}"/>
              </a:ext>
            </a:extLst>
          </p:cNvPr>
          <p:cNvCxnSpPr/>
          <p:nvPr/>
        </p:nvCxnSpPr>
        <p:spPr>
          <a:xfrm flipV="1">
            <a:off x="1503027" y="2595553"/>
            <a:ext cx="0" cy="32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734F6AA-E030-4702-9D3C-56AC84BDD349}"/>
              </a:ext>
            </a:extLst>
          </p:cNvPr>
          <p:cNvSpPr/>
          <p:nvPr/>
        </p:nvSpPr>
        <p:spPr>
          <a:xfrm>
            <a:off x="10276514" y="463701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1F6E6FA-EEF2-4B97-9746-0BCB7AE21350}"/>
              </a:ext>
            </a:extLst>
          </p:cNvPr>
          <p:cNvSpPr/>
          <p:nvPr/>
        </p:nvSpPr>
        <p:spPr>
          <a:xfrm>
            <a:off x="10226212" y="2461003"/>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4BFB867-57F3-43F2-83F3-396A16F0B1D1}"/>
              </a:ext>
            </a:extLst>
          </p:cNvPr>
          <p:cNvSpPr txBox="1"/>
          <p:nvPr/>
        </p:nvSpPr>
        <p:spPr>
          <a:xfrm>
            <a:off x="9223237" y="2654233"/>
            <a:ext cx="1224793" cy="646331"/>
          </a:xfrm>
          <a:prstGeom prst="rect">
            <a:avLst/>
          </a:prstGeom>
          <a:noFill/>
        </p:spPr>
        <p:txBody>
          <a:bodyPr wrap="square" rtlCol="0">
            <a:spAutoFit/>
          </a:bodyPr>
          <a:lstStyle/>
          <a:p>
            <a:r>
              <a:rPr lang="en-US" dirty="0">
                <a:highlight>
                  <a:srgbClr val="FFFF00"/>
                </a:highlight>
              </a:rPr>
              <a:t>More overfitting</a:t>
            </a:r>
          </a:p>
        </p:txBody>
      </p:sp>
      <p:sp>
        <p:nvSpPr>
          <p:cNvPr id="19" name="TextBox 18">
            <a:extLst>
              <a:ext uri="{FF2B5EF4-FFF2-40B4-BE49-F238E27FC236}">
                <a16:creationId xmlns:a16="http://schemas.microsoft.com/office/drawing/2014/main" id="{92B36923-8B70-4E7C-A498-90C4EB16EDC0}"/>
              </a:ext>
            </a:extLst>
          </p:cNvPr>
          <p:cNvSpPr txBox="1"/>
          <p:nvPr/>
        </p:nvSpPr>
        <p:spPr>
          <a:xfrm>
            <a:off x="9223238" y="4821681"/>
            <a:ext cx="1224793" cy="646331"/>
          </a:xfrm>
          <a:prstGeom prst="rect">
            <a:avLst/>
          </a:prstGeom>
          <a:noFill/>
        </p:spPr>
        <p:txBody>
          <a:bodyPr wrap="square" rtlCol="0">
            <a:spAutoFit/>
          </a:bodyPr>
          <a:lstStyle/>
          <a:p>
            <a:r>
              <a:rPr lang="en-US" dirty="0">
                <a:highlight>
                  <a:srgbClr val="FFFF00"/>
                </a:highlight>
              </a:rPr>
              <a:t>Less overfitting</a:t>
            </a:r>
          </a:p>
        </p:txBody>
      </p:sp>
      <p:sp>
        <p:nvSpPr>
          <p:cNvPr id="20" name="TextBox 19">
            <a:extLst>
              <a:ext uri="{FF2B5EF4-FFF2-40B4-BE49-F238E27FC236}">
                <a16:creationId xmlns:a16="http://schemas.microsoft.com/office/drawing/2014/main" id="{3B157922-56BE-42FE-BD5A-879EC7DC2BAA}"/>
              </a:ext>
            </a:extLst>
          </p:cNvPr>
          <p:cNvSpPr txBox="1"/>
          <p:nvPr/>
        </p:nvSpPr>
        <p:spPr>
          <a:xfrm>
            <a:off x="10080135" y="1452868"/>
            <a:ext cx="1421235" cy="646331"/>
          </a:xfrm>
          <a:prstGeom prst="rect">
            <a:avLst/>
          </a:prstGeom>
          <a:noFill/>
        </p:spPr>
        <p:txBody>
          <a:bodyPr wrap="square" rtlCol="0">
            <a:spAutoFit/>
          </a:bodyPr>
          <a:lstStyle/>
          <a:p>
            <a:r>
              <a:rPr lang="en-US" dirty="0">
                <a:highlight>
                  <a:srgbClr val="00FFFF"/>
                </a:highlight>
              </a:rPr>
              <a:t>Validated performance</a:t>
            </a:r>
          </a:p>
        </p:txBody>
      </p:sp>
      <p:cxnSp>
        <p:nvCxnSpPr>
          <p:cNvPr id="21" name="Straight Arrow Connector 20">
            <a:extLst>
              <a:ext uri="{FF2B5EF4-FFF2-40B4-BE49-F238E27FC236}">
                <a16:creationId xmlns:a16="http://schemas.microsoft.com/office/drawing/2014/main" id="{AD1E2904-553E-49DE-89B2-DCDC3117106E}"/>
              </a:ext>
            </a:extLst>
          </p:cNvPr>
          <p:cNvCxnSpPr>
            <a:cxnSpLocks/>
          </p:cNvCxnSpPr>
          <p:nvPr/>
        </p:nvCxnSpPr>
        <p:spPr>
          <a:xfrm>
            <a:off x="10658213" y="2084138"/>
            <a:ext cx="0" cy="20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E9B5B1-3FAE-4B10-A834-CBC8257403E4}"/>
              </a:ext>
            </a:extLst>
          </p:cNvPr>
          <p:cNvCxnSpPr>
            <a:cxnSpLocks/>
          </p:cNvCxnSpPr>
          <p:nvPr/>
        </p:nvCxnSpPr>
        <p:spPr>
          <a:xfrm flipV="1">
            <a:off x="10019251" y="2759138"/>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0DC87F-BB09-4249-BDAD-AEA58BE1BDDC}"/>
              </a:ext>
            </a:extLst>
          </p:cNvPr>
          <p:cNvCxnSpPr>
            <a:cxnSpLocks/>
          </p:cNvCxnSpPr>
          <p:nvPr/>
        </p:nvCxnSpPr>
        <p:spPr>
          <a:xfrm flipV="1">
            <a:off x="10019251" y="4858287"/>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47E5515-8E30-403E-9FB0-FAC5364AED11}"/>
              </a:ext>
            </a:extLst>
          </p:cNvPr>
          <p:cNvSpPr>
            <a:spLocks noGrp="1"/>
          </p:cNvSpPr>
          <p:nvPr>
            <p:ph type="sldNum" sz="quarter" idx="12"/>
          </p:nvPr>
        </p:nvSpPr>
        <p:spPr/>
        <p:txBody>
          <a:bodyPr/>
          <a:lstStyle/>
          <a:p>
            <a:fld id="{35032509-D289-4CC9-8A27-14E47DC64BC2}" type="slidenum">
              <a:rPr lang="en-US" smtClean="0"/>
              <a:t>105</a:t>
            </a:fld>
            <a:endParaRPr lang="en-US" dirty="0"/>
          </a:p>
        </p:txBody>
      </p:sp>
      <p:sp>
        <p:nvSpPr>
          <p:cNvPr id="22" name="Oval 21">
            <a:extLst>
              <a:ext uri="{FF2B5EF4-FFF2-40B4-BE49-F238E27FC236}">
                <a16:creationId xmlns:a16="http://schemas.microsoft.com/office/drawing/2014/main" id="{0324C413-AB2F-4518-86E8-D6BF9E2DED3C}"/>
              </a:ext>
            </a:extLst>
          </p:cNvPr>
          <p:cNvSpPr/>
          <p:nvPr/>
        </p:nvSpPr>
        <p:spPr>
          <a:xfrm>
            <a:off x="6358396" y="2178685"/>
            <a:ext cx="1837645"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904036-49FC-4A59-9737-7E876F520CAF}"/>
              </a:ext>
            </a:extLst>
          </p:cNvPr>
          <p:cNvSpPr/>
          <p:nvPr/>
        </p:nvSpPr>
        <p:spPr>
          <a:xfrm>
            <a:off x="6358395" y="4303552"/>
            <a:ext cx="1837645" cy="4337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964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374DD75-80BE-406B-896C-E5BA0EE0700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Additional topics</a:t>
            </a:r>
          </a:p>
        </p:txBody>
      </p:sp>
      <p:sp>
        <p:nvSpPr>
          <p:cNvPr id="3" name="Text Placeholder 2">
            <a:extLst>
              <a:ext uri="{FF2B5EF4-FFF2-40B4-BE49-F238E27FC236}">
                <a16:creationId xmlns:a16="http://schemas.microsoft.com/office/drawing/2014/main" id="{717BC038-60D8-47B5-9A57-8C9D1C93E55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Generalized Least Squares regression, Hierarchical Linear Modeling, Sensitivity Analysis, and Decision Analysis for using prediction cutoffs</a:t>
            </a:r>
          </a:p>
        </p:txBody>
      </p:sp>
      <p:sp>
        <p:nvSpPr>
          <p:cNvPr id="4" name="Slide Number Placeholder 3">
            <a:extLst>
              <a:ext uri="{FF2B5EF4-FFF2-40B4-BE49-F238E27FC236}">
                <a16:creationId xmlns:a16="http://schemas.microsoft.com/office/drawing/2014/main" id="{1E3A58C9-736A-4522-9A93-80E554132831}"/>
              </a:ext>
            </a:extLst>
          </p:cNvPr>
          <p:cNvSpPr>
            <a:spLocks noGrp="1"/>
          </p:cNvSpPr>
          <p:nvPr>
            <p:ph type="sldNum" sz="quarter" idx="12"/>
          </p:nvPr>
        </p:nvSpPr>
        <p:spPr/>
        <p:txBody>
          <a:bodyPr/>
          <a:lstStyle/>
          <a:p>
            <a:fld id="{35032509-D289-4CC9-8A27-14E47DC64BC2}" type="slidenum">
              <a:rPr lang="en-US" smtClean="0"/>
              <a:t>106</a:t>
            </a:fld>
            <a:endParaRPr lang="en-US" dirty="0"/>
          </a:p>
        </p:txBody>
      </p:sp>
    </p:spTree>
    <p:extLst>
      <p:ext uri="{BB962C8B-B14F-4D97-AF65-F5344CB8AC3E}">
        <p14:creationId xmlns:p14="http://schemas.microsoft.com/office/powerpoint/2010/main" val="2589601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B4B0-A787-49C2-97A5-908D20ACA2F7}"/>
              </a:ext>
            </a:extLst>
          </p:cNvPr>
          <p:cNvSpPr>
            <a:spLocks noGrp="1"/>
          </p:cNvSpPr>
          <p:nvPr>
            <p:ph type="title"/>
          </p:nvPr>
        </p:nvSpPr>
        <p:spPr/>
        <p:txBody>
          <a:bodyPr/>
          <a:lstStyle/>
          <a:p>
            <a:r>
              <a:rPr lang="en-US" dirty="0"/>
              <a:t>Generalized Least Squares regression</a:t>
            </a:r>
          </a:p>
        </p:txBody>
      </p:sp>
      <p:sp>
        <p:nvSpPr>
          <p:cNvPr id="3" name="Content Placeholder 2">
            <a:extLst>
              <a:ext uri="{FF2B5EF4-FFF2-40B4-BE49-F238E27FC236}">
                <a16:creationId xmlns:a16="http://schemas.microsoft.com/office/drawing/2014/main" id="{F72BC8A9-9155-43A4-8F9E-29A3D1E9BFE1}"/>
              </a:ext>
            </a:extLst>
          </p:cNvPr>
          <p:cNvSpPr>
            <a:spLocks noGrp="1"/>
          </p:cNvSpPr>
          <p:nvPr>
            <p:ph idx="1"/>
          </p:nvPr>
        </p:nvSpPr>
        <p:spPr/>
        <p:txBody>
          <a:bodyPr>
            <a:norm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We look at responses of measurements over time within subjects and between groups. This setup induces correlations between measurements on the same subject (autocorrelations) that must be taken into account to have optimal model fits and honest inference. If not, we will violate the assumption of independence.</a:t>
            </a:r>
          </a:p>
          <a:p>
            <a:r>
              <a:rPr lang="en-US" sz="2400" dirty="0">
                <a:latin typeface="Calibri" panose="020F0502020204030204" pitchFamily="34" charset="0"/>
                <a:ea typeface="Calibri" panose="020F0502020204030204" pitchFamily="34" charset="0"/>
                <a:cs typeface="Times New Roman" panose="02020603050405020304" pitchFamily="18" charset="0"/>
              </a:rPr>
              <a:t>This requires a group variable like a medical center name or person ID if these are repeated outcomes on the same patient.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This was an early extension of </a:t>
            </a:r>
            <a:r>
              <a:rPr lang="en-US" sz="2400" dirty="0">
                <a:latin typeface="Calibri" panose="020F0502020204030204" pitchFamily="34" charset="0"/>
                <a:ea typeface="Calibri" panose="020F0502020204030204" pitchFamily="34" charset="0"/>
                <a:cs typeface="Times New Roman" panose="02020603050405020304" pitchFamily="18" charset="0"/>
              </a:rPr>
              <a:t>ordinary least squares (multiple linear regression). It only requires an extra variable for the grouping (clustering).</a:t>
            </a:r>
          </a:p>
          <a:p>
            <a:r>
              <a:rPr lang="en-US" sz="2400" dirty="0">
                <a:latin typeface="Calibri" panose="020F0502020204030204" pitchFamily="34" charset="0"/>
                <a:ea typeface="Calibri" panose="020F0502020204030204" pitchFamily="34" charset="0"/>
                <a:cs typeface="Times New Roman" panose="02020603050405020304" pitchFamily="18" charset="0"/>
              </a:rPr>
              <a:t>For health care studies, this would help when comparing hospitals or patients. However, it can have issues when there are many groups or in very large datasets.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To read more, see Harrell RMS Reader (Chapter 7).</a:t>
            </a:r>
            <a:endParaRPr lang="en-US" sz="2400" dirty="0"/>
          </a:p>
        </p:txBody>
      </p:sp>
      <p:sp>
        <p:nvSpPr>
          <p:cNvPr id="4" name="Slide Number Placeholder 3">
            <a:extLst>
              <a:ext uri="{FF2B5EF4-FFF2-40B4-BE49-F238E27FC236}">
                <a16:creationId xmlns:a16="http://schemas.microsoft.com/office/drawing/2014/main" id="{5DD339EE-D786-45A5-90C8-FE8F039A7282}"/>
              </a:ext>
            </a:extLst>
          </p:cNvPr>
          <p:cNvSpPr>
            <a:spLocks noGrp="1"/>
          </p:cNvSpPr>
          <p:nvPr>
            <p:ph type="sldNum" sz="quarter" idx="12"/>
          </p:nvPr>
        </p:nvSpPr>
        <p:spPr/>
        <p:txBody>
          <a:bodyPr/>
          <a:lstStyle/>
          <a:p>
            <a:fld id="{35032509-D289-4CC9-8A27-14E47DC64BC2}" type="slidenum">
              <a:rPr lang="en-US" smtClean="0"/>
              <a:t>107</a:t>
            </a:fld>
            <a:endParaRPr lang="en-US" dirty="0"/>
          </a:p>
        </p:txBody>
      </p:sp>
    </p:spTree>
    <p:extLst>
      <p:ext uri="{BB962C8B-B14F-4D97-AF65-F5344CB8AC3E}">
        <p14:creationId xmlns:p14="http://schemas.microsoft.com/office/powerpoint/2010/main" val="1250991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9225-699A-489E-9226-15B42E95EA5F}"/>
              </a:ext>
            </a:extLst>
          </p:cNvPr>
          <p:cNvSpPr>
            <a:spLocks noGrp="1"/>
          </p:cNvSpPr>
          <p:nvPr>
            <p:ph type="title"/>
          </p:nvPr>
        </p:nvSpPr>
        <p:spPr/>
        <p:txBody>
          <a:bodyPr/>
          <a:lstStyle/>
          <a:p>
            <a:r>
              <a:rPr lang="en-US" dirty="0"/>
              <a:t>Hierarchical Linear modeling</a:t>
            </a:r>
          </a:p>
        </p:txBody>
      </p:sp>
      <p:sp>
        <p:nvSpPr>
          <p:cNvPr id="3" name="Content Placeholder 2">
            <a:extLst>
              <a:ext uri="{FF2B5EF4-FFF2-40B4-BE49-F238E27FC236}">
                <a16:creationId xmlns:a16="http://schemas.microsoft.com/office/drawing/2014/main" id="{7BC3C019-2690-4CCC-AD45-283B1CE82454}"/>
              </a:ext>
            </a:extLst>
          </p:cNvPr>
          <p:cNvSpPr>
            <a:spLocks noGrp="1"/>
          </p:cNvSpPr>
          <p:nvPr>
            <p:ph idx="1"/>
          </p:nvPr>
        </p:nvSpPr>
        <p:spPr>
          <a:xfrm>
            <a:off x="838200" y="1825624"/>
            <a:ext cx="10515600" cy="4866723"/>
          </a:xfrm>
        </p:spPr>
        <p:txBody>
          <a:bodyPr/>
          <a:lstStyle/>
          <a:p>
            <a:r>
              <a:rPr lang="en-US" dirty="0"/>
              <a:t>This method also is helpful when there is clustering in the data. </a:t>
            </a:r>
          </a:p>
          <a:p>
            <a:r>
              <a:rPr lang="en-US" dirty="0"/>
              <a:t>This can be repeated outcomes measurements for each patient or many observations within medical centers.</a:t>
            </a:r>
          </a:p>
          <a:p>
            <a:r>
              <a:rPr lang="en-US" dirty="0"/>
              <a:t>This extension of multiple linear regression is designed for when the variation in groups is of key interest (e.g., hospital standardization). </a:t>
            </a:r>
          </a:p>
          <a:p>
            <a:r>
              <a:rPr lang="en-US" dirty="0"/>
              <a:t>Most times, a regular multiple linear regression will suffice. However, if we want to study the variation between persons or groups like medical centers, HLM provides useful measures of between-group variation. </a:t>
            </a:r>
          </a:p>
          <a:p>
            <a:r>
              <a:rPr lang="en-US" dirty="0"/>
              <a:t>See tables 4 and 5 in Zuniga &amp; Howes (2009) to see the additional within- and between-person variation results.</a:t>
            </a:r>
          </a:p>
        </p:txBody>
      </p:sp>
      <p:sp>
        <p:nvSpPr>
          <p:cNvPr id="4" name="Slide Number Placeholder 3">
            <a:extLst>
              <a:ext uri="{FF2B5EF4-FFF2-40B4-BE49-F238E27FC236}">
                <a16:creationId xmlns:a16="http://schemas.microsoft.com/office/drawing/2014/main" id="{3F51ABAB-5EE2-4128-82B2-14B4E34608ED}"/>
              </a:ext>
            </a:extLst>
          </p:cNvPr>
          <p:cNvSpPr>
            <a:spLocks noGrp="1"/>
          </p:cNvSpPr>
          <p:nvPr>
            <p:ph type="sldNum" sz="quarter" idx="12"/>
          </p:nvPr>
        </p:nvSpPr>
        <p:spPr/>
        <p:txBody>
          <a:bodyPr/>
          <a:lstStyle/>
          <a:p>
            <a:fld id="{35032509-D289-4CC9-8A27-14E47DC64BC2}" type="slidenum">
              <a:rPr lang="en-US" smtClean="0"/>
              <a:t>108</a:t>
            </a:fld>
            <a:endParaRPr lang="en-US" dirty="0"/>
          </a:p>
        </p:txBody>
      </p:sp>
    </p:spTree>
    <p:extLst>
      <p:ext uri="{BB962C8B-B14F-4D97-AF65-F5344CB8AC3E}">
        <p14:creationId xmlns:p14="http://schemas.microsoft.com/office/powerpoint/2010/main" val="3357592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C79D-3CBB-4603-AB11-8C6DDC792F87}"/>
              </a:ext>
            </a:extLst>
          </p:cNvPr>
          <p:cNvSpPr>
            <a:spLocks noGrp="1"/>
          </p:cNvSpPr>
          <p:nvPr>
            <p:ph type="title"/>
          </p:nvPr>
        </p:nvSpPr>
        <p:spPr/>
        <p:txBody>
          <a:bodyPr/>
          <a:lstStyle/>
          <a:p>
            <a:r>
              <a:rPr lang="en-US" dirty="0"/>
              <a:t>Sensitivity Analysis (See Saltelli, 2008)</a:t>
            </a:r>
          </a:p>
        </p:txBody>
      </p:sp>
      <p:sp>
        <p:nvSpPr>
          <p:cNvPr id="3" name="Content Placeholder 2">
            <a:extLst>
              <a:ext uri="{FF2B5EF4-FFF2-40B4-BE49-F238E27FC236}">
                <a16:creationId xmlns:a16="http://schemas.microsoft.com/office/drawing/2014/main" id="{12629879-D895-4FA5-B7F9-384B5321AC04}"/>
              </a:ext>
            </a:extLst>
          </p:cNvPr>
          <p:cNvSpPr>
            <a:spLocks noGrp="1"/>
          </p:cNvSpPr>
          <p:nvPr>
            <p:ph idx="1"/>
          </p:nvPr>
        </p:nvSpPr>
        <p:spPr>
          <a:xfrm>
            <a:off x="337226" y="1690688"/>
            <a:ext cx="11517548" cy="4925371"/>
          </a:xfrm>
        </p:spPr>
        <p:txBody>
          <a:bodyPr>
            <a:noAutofit/>
          </a:bodyPr>
          <a:lstStyle/>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Sensitivity analysis is how the variation in the outcome Y can be portioned out to different sources of variation in the predictors.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It often happens that the model turns out to be highly tuned to a specific value of a factor.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simulated (bootstrapped) sample is fed through the model formula, i.e., the model is run repeatedly for each simulated value to obtain an output sample for the variables of interest. This can be used to build an empirical probability distribution for the response variable. Means, SD, 95% CI, etc. can be estimated.</a:t>
            </a:r>
          </a:p>
          <a:p>
            <a:pPr marL="342900" marR="0" lvl="0" indent="-342900">
              <a:lnSpc>
                <a:spcPct val="107000"/>
              </a:lnSpc>
              <a:spcBef>
                <a:spcPts val="0"/>
              </a:spcBef>
              <a:spcAft>
                <a:spcPts val="0"/>
              </a:spcAft>
              <a:buFont typeface="+mj-lt"/>
              <a:buAutoNum type="arabicPeriod"/>
            </a:pPr>
            <a:r>
              <a:rPr lang="en-US" sz="2000" u="sng"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How to perform a sensitivity analysis</a:t>
            </a:r>
            <a:r>
              <a:rPr lang="en-US" sz="2000" dirty="0">
                <a:effectLst/>
                <a:latin typeface="Calibri" panose="020F0502020204030204" pitchFamily="34" charset="0"/>
                <a:ea typeface="Calibri" panose="020F0502020204030204" pitchFamily="34" charset="0"/>
                <a:cs typeface="Times New Roman" panose="02020603050405020304" pitchFamily="18" charset="0"/>
              </a:rPr>
              <a:t>: A) Design the model, select predictors to consider; B) assign probability density functions to the predictors; C) generate a predictor/vector matrix—i.e., run the model to get parameters; D) evaluate the model—e.g., get predicted values from the simulated data; assess the importance of each input on the output variation.</a:t>
            </a:r>
          </a:p>
          <a:p>
            <a:pPr marL="342900" marR="0" lvl="0" indent="-342900">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For example, we use our coefficients to ask the what if questions: “What if we saw a 20% increase in infections, what would that do to our average length of stay?”. Or “what if our average inpatient age increased by 10 years, what would our average costs look like?”. </a:t>
            </a: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We can also figure out what things give us the biggest bang for our buck. If we find out the outcome is most effected by 1 or 2 variables, then we improve the outcome with the least resources.</a:t>
            </a:r>
          </a:p>
        </p:txBody>
      </p:sp>
      <p:sp>
        <p:nvSpPr>
          <p:cNvPr id="4" name="Slide Number Placeholder 3">
            <a:extLst>
              <a:ext uri="{FF2B5EF4-FFF2-40B4-BE49-F238E27FC236}">
                <a16:creationId xmlns:a16="http://schemas.microsoft.com/office/drawing/2014/main" id="{3449AC80-7E20-471A-87CE-53D6147D8667}"/>
              </a:ext>
            </a:extLst>
          </p:cNvPr>
          <p:cNvSpPr>
            <a:spLocks noGrp="1"/>
          </p:cNvSpPr>
          <p:nvPr>
            <p:ph type="sldNum" sz="quarter" idx="12"/>
          </p:nvPr>
        </p:nvSpPr>
        <p:spPr/>
        <p:txBody>
          <a:bodyPr/>
          <a:lstStyle/>
          <a:p>
            <a:fld id="{35032509-D289-4CC9-8A27-14E47DC64BC2}" type="slidenum">
              <a:rPr lang="en-US" smtClean="0"/>
              <a:t>109</a:t>
            </a:fld>
            <a:endParaRPr lang="en-US" dirty="0"/>
          </a:p>
        </p:txBody>
      </p:sp>
    </p:spTree>
    <p:extLst>
      <p:ext uri="{BB962C8B-B14F-4D97-AF65-F5344CB8AC3E}">
        <p14:creationId xmlns:p14="http://schemas.microsoft.com/office/powerpoint/2010/main" val="72263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E5E9-F2A1-4B87-AD48-E6478F9A518A}"/>
              </a:ext>
            </a:extLst>
          </p:cNvPr>
          <p:cNvSpPr>
            <a:spLocks noGrp="1"/>
          </p:cNvSpPr>
          <p:nvPr>
            <p:ph type="title"/>
          </p:nvPr>
        </p:nvSpPr>
        <p:spPr/>
        <p:txBody>
          <a:bodyPr/>
          <a:lstStyle/>
          <a:p>
            <a:r>
              <a:rPr lang="en-US" dirty="0"/>
              <a:t>Multiple Linear Regression (Ordinary Least Squares)</a:t>
            </a:r>
          </a:p>
        </p:txBody>
      </p:sp>
      <p:sp>
        <p:nvSpPr>
          <p:cNvPr id="3" name="Content Placeholder 2">
            <a:extLst>
              <a:ext uri="{FF2B5EF4-FFF2-40B4-BE49-F238E27FC236}">
                <a16:creationId xmlns:a16="http://schemas.microsoft.com/office/drawing/2014/main" id="{F371AA85-1B22-430B-BBD2-873F905D5EF8}"/>
              </a:ext>
            </a:extLst>
          </p:cNvPr>
          <p:cNvSpPr>
            <a:spLocks noGrp="1"/>
          </p:cNvSpPr>
          <p:nvPr>
            <p:ph idx="1"/>
          </p:nvPr>
        </p:nvSpPr>
        <p:spPr/>
        <p:txBody>
          <a:bodyPr/>
          <a:lstStyle/>
          <a:p>
            <a:r>
              <a:rPr lang="en-US" dirty="0">
                <a:solidFill>
                  <a:srgbClr val="FF0000"/>
                </a:solidFill>
              </a:rPr>
              <a:t>Regression</a:t>
            </a:r>
            <a:r>
              <a:rPr lang="en-US" dirty="0"/>
              <a:t>: Regressing the outcome on one (simple) or more predictors (</a:t>
            </a:r>
            <a:r>
              <a:rPr lang="en-US" dirty="0">
                <a:solidFill>
                  <a:srgbClr val="FF0000"/>
                </a:solidFill>
              </a:rPr>
              <a:t>multiple</a:t>
            </a:r>
            <a:r>
              <a:rPr lang="en-US" dirty="0"/>
              <a:t>).</a:t>
            </a:r>
          </a:p>
          <a:p>
            <a:r>
              <a:rPr lang="en-US" dirty="0">
                <a:solidFill>
                  <a:srgbClr val="FF0000"/>
                </a:solidFill>
              </a:rPr>
              <a:t>Linear</a:t>
            </a:r>
            <a:r>
              <a:rPr lang="en-US" dirty="0"/>
              <a:t>: Refers to a line that best represents the association between the outcome and the predictor (Y ~ X).</a:t>
            </a:r>
          </a:p>
          <a:p>
            <a:r>
              <a:rPr lang="en-US" u="sng" dirty="0"/>
              <a:t>Outcomes</a:t>
            </a:r>
            <a:r>
              <a:rPr lang="en-US" dirty="0"/>
              <a:t>: In ordinary least squares, the outcome is continuous. These are variables with many values (e.g., age, length of stay, birthweight, cost, etc.). We can for practical purposes often treat ordinal outcomes as continuous. But a specific issue is that ordinal scores have ceiling effects because minimum and maximum scores apply (e.g., 1-10 scale). (Steyerberg, p. 54).</a:t>
            </a:r>
          </a:p>
          <a:p>
            <a:endParaRPr lang="en-US" dirty="0"/>
          </a:p>
        </p:txBody>
      </p:sp>
      <p:sp>
        <p:nvSpPr>
          <p:cNvPr id="4" name="Slide Number Placeholder 3">
            <a:extLst>
              <a:ext uri="{FF2B5EF4-FFF2-40B4-BE49-F238E27FC236}">
                <a16:creationId xmlns:a16="http://schemas.microsoft.com/office/drawing/2014/main" id="{2923E0FE-CA86-4CB7-8493-1CA929F68484}"/>
              </a:ext>
            </a:extLst>
          </p:cNvPr>
          <p:cNvSpPr>
            <a:spLocks noGrp="1"/>
          </p:cNvSpPr>
          <p:nvPr>
            <p:ph type="sldNum" sz="quarter" idx="12"/>
          </p:nvPr>
        </p:nvSpPr>
        <p:spPr/>
        <p:txBody>
          <a:bodyPr/>
          <a:lstStyle/>
          <a:p>
            <a:fld id="{35032509-D289-4CC9-8A27-14E47DC64BC2}" type="slidenum">
              <a:rPr lang="en-US" smtClean="0"/>
              <a:t>11</a:t>
            </a:fld>
            <a:endParaRPr lang="en-US" dirty="0"/>
          </a:p>
        </p:txBody>
      </p:sp>
    </p:spTree>
    <p:extLst>
      <p:ext uri="{BB962C8B-B14F-4D97-AF65-F5344CB8AC3E}">
        <p14:creationId xmlns:p14="http://schemas.microsoft.com/office/powerpoint/2010/main" val="958907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0877-6F28-4D58-BBF7-BA0A46A315FD}"/>
              </a:ext>
            </a:extLst>
          </p:cNvPr>
          <p:cNvSpPr>
            <a:spLocks noGrp="1"/>
          </p:cNvSpPr>
          <p:nvPr>
            <p:ph type="title"/>
          </p:nvPr>
        </p:nvSpPr>
        <p:spPr/>
        <p:txBody>
          <a:bodyPr/>
          <a:lstStyle/>
          <a:p>
            <a:r>
              <a:rPr lang="en-US" u="sng" dirty="0"/>
              <a:t>Decision Curve Analysis</a:t>
            </a:r>
            <a:r>
              <a:rPr lang="en-US" dirty="0"/>
              <a:t>: Considerations in predicting outcomes</a:t>
            </a:r>
          </a:p>
        </p:txBody>
      </p:sp>
      <p:sp>
        <p:nvSpPr>
          <p:cNvPr id="3" name="Content Placeholder 2">
            <a:extLst>
              <a:ext uri="{FF2B5EF4-FFF2-40B4-BE49-F238E27FC236}">
                <a16:creationId xmlns:a16="http://schemas.microsoft.com/office/drawing/2014/main" id="{7D2E65C9-6AD0-44FD-9344-8D8413E7C756}"/>
              </a:ext>
            </a:extLst>
          </p:cNvPr>
          <p:cNvSpPr>
            <a:spLocks noGrp="1"/>
          </p:cNvSpPr>
          <p:nvPr>
            <p:ph idx="1"/>
          </p:nvPr>
        </p:nvSpPr>
        <p:spPr>
          <a:xfrm>
            <a:off x="692459" y="1596188"/>
            <a:ext cx="10750858" cy="5261811"/>
          </a:xfrm>
        </p:spPr>
        <p:txBody>
          <a:bodyPr>
            <a:normAutofit/>
          </a:bodyPr>
          <a:lstStyle/>
          <a:p>
            <a:r>
              <a:rPr lang="en-US" u="sng" dirty="0"/>
              <a:t>Potential benefits</a:t>
            </a:r>
            <a:r>
              <a:rPr lang="en-US" dirty="0"/>
              <a:t>: Predictive models and assessment scales can identify those likely or unlikely to have an extended length of stay, fall, 30-day readmission, etc.</a:t>
            </a:r>
          </a:p>
          <a:p>
            <a:r>
              <a:rPr lang="en-US" u="sng" dirty="0"/>
              <a:t>Cost of interventions</a:t>
            </a:r>
            <a:r>
              <a:rPr lang="en-US" dirty="0"/>
              <a:t> (time, money, quality of life, etc.): When deciding on using predictions or scales, we must consider how costly interventions are (e.g., 10% cutoff: “preventing 1 readmission is worth the cost of intervening on 9 patients who wouldn’t be readmitted”).</a:t>
            </a:r>
          </a:p>
          <a:p>
            <a:r>
              <a:rPr lang="en-US" u="sng" dirty="0"/>
              <a:t>See Vickers, 2019. </a:t>
            </a:r>
            <a:endParaRPr lang="en-US" dirty="0"/>
          </a:p>
        </p:txBody>
      </p:sp>
      <p:sp>
        <p:nvSpPr>
          <p:cNvPr id="4" name="Slide Number Placeholder 3">
            <a:extLst>
              <a:ext uri="{FF2B5EF4-FFF2-40B4-BE49-F238E27FC236}">
                <a16:creationId xmlns:a16="http://schemas.microsoft.com/office/drawing/2014/main" id="{3B16DD39-BAFC-4793-A365-E179B3B44BCB}"/>
              </a:ext>
            </a:extLst>
          </p:cNvPr>
          <p:cNvSpPr>
            <a:spLocks noGrp="1"/>
          </p:cNvSpPr>
          <p:nvPr>
            <p:ph type="sldNum" sz="quarter" idx="12"/>
          </p:nvPr>
        </p:nvSpPr>
        <p:spPr/>
        <p:txBody>
          <a:bodyPr/>
          <a:lstStyle/>
          <a:p>
            <a:fld id="{35032509-D289-4CC9-8A27-14E47DC64BC2}" type="slidenum">
              <a:rPr lang="en-US" smtClean="0"/>
              <a:t>110</a:t>
            </a:fld>
            <a:endParaRPr lang="en-US" dirty="0"/>
          </a:p>
        </p:txBody>
      </p:sp>
    </p:spTree>
    <p:extLst>
      <p:ext uri="{BB962C8B-B14F-4D97-AF65-F5344CB8AC3E}">
        <p14:creationId xmlns:p14="http://schemas.microsoft.com/office/powerpoint/2010/main" val="27058008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B46C-BB67-4198-8271-2D107EB77B67}"/>
              </a:ext>
            </a:extLst>
          </p:cNvPr>
          <p:cNvSpPr>
            <a:spLocks noGrp="1"/>
          </p:cNvSpPr>
          <p:nvPr>
            <p:ph type="title"/>
          </p:nvPr>
        </p:nvSpPr>
        <p:spPr/>
        <p:txBody>
          <a:bodyPr/>
          <a:lstStyle/>
          <a:p>
            <a:r>
              <a:rPr lang="en-US" dirty="0"/>
              <a:t>What is a Decision Curve Analysis?</a:t>
            </a:r>
          </a:p>
        </p:txBody>
      </p:sp>
      <p:sp>
        <p:nvSpPr>
          <p:cNvPr id="3" name="Content Placeholder 2">
            <a:extLst>
              <a:ext uri="{FF2B5EF4-FFF2-40B4-BE49-F238E27FC236}">
                <a16:creationId xmlns:a16="http://schemas.microsoft.com/office/drawing/2014/main" id="{89CDDFC4-A09C-412C-A28D-EA936A9D8C2F}"/>
              </a:ext>
            </a:extLst>
          </p:cNvPr>
          <p:cNvSpPr>
            <a:spLocks noGrp="1"/>
          </p:cNvSpPr>
          <p:nvPr>
            <p:ph idx="1"/>
          </p:nvPr>
        </p:nvSpPr>
        <p:spPr>
          <a:xfrm>
            <a:off x="838200" y="1825624"/>
            <a:ext cx="10515600" cy="4948037"/>
          </a:xfrm>
        </p:spPr>
        <p:txBody>
          <a:bodyPr/>
          <a:lstStyle/>
          <a:p>
            <a:r>
              <a:rPr lang="en-US" dirty="0"/>
              <a:t>A decision analysis allows us to determine the </a:t>
            </a:r>
            <a:r>
              <a:rPr lang="en-US" u="sng" dirty="0"/>
              <a:t>optimal cutoff</a:t>
            </a:r>
            <a:r>
              <a:rPr lang="en-US" dirty="0"/>
              <a:t> in which we intervene based on our predictive model or assessment scale.</a:t>
            </a:r>
          </a:p>
          <a:p>
            <a:r>
              <a:rPr lang="en-US" dirty="0"/>
              <a:t>For outcomes with high risk to life, we may set a lower cutoff. We may also set low cutoffs if the intervention costs are very minimal (i.e., </a:t>
            </a:r>
            <a:r>
              <a:rPr lang="en-US" u="sng" dirty="0"/>
              <a:t>we compare cost and benefit</a:t>
            </a:r>
            <a:r>
              <a:rPr lang="en-US" dirty="0"/>
              <a:t>).</a:t>
            </a:r>
          </a:p>
          <a:p>
            <a:r>
              <a:rPr lang="en-US" dirty="0"/>
              <a:t>For rare events with expensive interventions, there can be more opportunity for savings by </a:t>
            </a:r>
            <a:r>
              <a:rPr lang="en-US" u="sng" dirty="0"/>
              <a:t>identifying those with low risks</a:t>
            </a:r>
            <a:r>
              <a:rPr lang="en-US" dirty="0"/>
              <a:t> (e.g., falls) so we can avoid unnecessary interventions.</a:t>
            </a:r>
          </a:p>
          <a:p>
            <a:r>
              <a:rPr lang="en-US" dirty="0"/>
              <a:t>DAs can guide us in how we balance the costs for preventing an outcome compared to the cost of interventions for those who never would have the outcome (e.g., </a:t>
            </a:r>
            <a:r>
              <a:rPr lang="en-US" u="sng" dirty="0"/>
              <a:t>1 readmission = 9 non-readmits</a:t>
            </a:r>
            <a:r>
              <a:rPr lang="en-US" dirty="0"/>
              <a:t>) .</a:t>
            </a:r>
          </a:p>
        </p:txBody>
      </p:sp>
      <p:sp>
        <p:nvSpPr>
          <p:cNvPr id="4" name="Slide Number Placeholder 3">
            <a:extLst>
              <a:ext uri="{FF2B5EF4-FFF2-40B4-BE49-F238E27FC236}">
                <a16:creationId xmlns:a16="http://schemas.microsoft.com/office/drawing/2014/main" id="{2CBC35EB-23DE-42BC-9475-56DA2AC1B11D}"/>
              </a:ext>
            </a:extLst>
          </p:cNvPr>
          <p:cNvSpPr>
            <a:spLocks noGrp="1"/>
          </p:cNvSpPr>
          <p:nvPr>
            <p:ph type="sldNum" sz="quarter" idx="12"/>
          </p:nvPr>
        </p:nvSpPr>
        <p:spPr/>
        <p:txBody>
          <a:bodyPr/>
          <a:lstStyle/>
          <a:p>
            <a:fld id="{35032509-D289-4CC9-8A27-14E47DC64BC2}" type="slidenum">
              <a:rPr lang="en-US" smtClean="0"/>
              <a:t>111</a:t>
            </a:fld>
            <a:endParaRPr lang="en-US" dirty="0"/>
          </a:p>
        </p:txBody>
      </p:sp>
    </p:spTree>
    <p:extLst>
      <p:ext uri="{BB962C8B-B14F-4D97-AF65-F5344CB8AC3E}">
        <p14:creationId xmlns:p14="http://schemas.microsoft.com/office/powerpoint/2010/main" val="406018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1: </a:t>
            </a:r>
            <a:r>
              <a:rPr lang="en-US" sz="4800" kern="1200" dirty="0">
                <a:solidFill>
                  <a:srgbClr val="FFFFFF"/>
                </a:solidFill>
                <a:effectLst/>
                <a:latin typeface="+mj-lt"/>
                <a:ea typeface="+mj-ea"/>
                <a:cs typeface="+mj-cs"/>
              </a:rPr>
              <a:t>Hypothesis testing, effect size measurement, and predictive modeling</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Predictive and Explanatory models: Forced Expiratory Volume and Very Low Birthweight studies. </a:t>
            </a:r>
          </a:p>
        </p:txBody>
      </p:sp>
      <p:sp>
        <p:nvSpPr>
          <p:cNvPr id="4" name="Slide Number Placeholder 3">
            <a:extLst>
              <a:ext uri="{FF2B5EF4-FFF2-40B4-BE49-F238E27FC236}">
                <a16:creationId xmlns:a16="http://schemas.microsoft.com/office/drawing/2014/main" id="{F46ACDB7-A19E-459C-9AE3-E19FDC0AC4C9}"/>
              </a:ext>
            </a:extLst>
          </p:cNvPr>
          <p:cNvSpPr>
            <a:spLocks noGrp="1"/>
          </p:cNvSpPr>
          <p:nvPr>
            <p:ph type="sldNum" sz="quarter" idx="12"/>
          </p:nvPr>
        </p:nvSpPr>
        <p:spPr/>
        <p:txBody>
          <a:bodyPr/>
          <a:lstStyle/>
          <a:p>
            <a:fld id="{35032509-D289-4CC9-8A27-14E47DC64BC2}" type="slidenum">
              <a:rPr lang="en-US" smtClean="0"/>
              <a:t>112</a:t>
            </a:fld>
            <a:endParaRPr lang="en-US" dirty="0"/>
          </a:p>
        </p:txBody>
      </p:sp>
    </p:spTree>
    <p:extLst>
      <p:ext uri="{BB962C8B-B14F-4D97-AF65-F5344CB8AC3E}">
        <p14:creationId xmlns:p14="http://schemas.microsoft.com/office/powerpoint/2010/main" val="1745637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Predictive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Relaxing the assumptions of linearity and additivity, validation of calibration and discrimination, nomogram, Decisions Curve Analysis based on a selected cutoff level</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113</a:t>
            </a:fld>
            <a:endParaRPr lang="en-US" dirty="0"/>
          </a:p>
        </p:txBody>
      </p:sp>
    </p:spTree>
    <p:extLst>
      <p:ext uri="{BB962C8B-B14F-4D97-AF65-F5344CB8AC3E}">
        <p14:creationId xmlns:p14="http://schemas.microsoft.com/office/powerpoint/2010/main" val="3819920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38B0-8F84-4307-B265-D97B32C9E5E7}"/>
              </a:ext>
            </a:extLst>
          </p:cNvPr>
          <p:cNvSpPr>
            <a:spLocks noGrp="1"/>
          </p:cNvSpPr>
          <p:nvPr>
            <p:ph type="title"/>
          </p:nvPr>
        </p:nvSpPr>
        <p:spPr>
          <a:xfrm>
            <a:off x="838199" y="365125"/>
            <a:ext cx="10693893" cy="1325563"/>
          </a:xfrm>
        </p:spPr>
        <p:txBody>
          <a:bodyPr/>
          <a:lstStyle/>
          <a:p>
            <a:r>
              <a:rPr lang="en-US" b="0" i="0" dirty="0">
                <a:solidFill>
                  <a:srgbClr val="000000"/>
                </a:solidFill>
                <a:effectLst/>
              </a:rPr>
              <a:t>Pediatric forced expiratory volume</a:t>
            </a:r>
            <a:r>
              <a:rPr lang="en-US" dirty="0"/>
              <a:t> study (FEV). </a:t>
            </a:r>
            <a:r>
              <a:rPr lang="en-US" i="1" dirty="0"/>
              <a:t>Breathing test (N = 654)</a:t>
            </a:r>
            <a:r>
              <a:rPr lang="en-US" dirty="0"/>
              <a:t>.</a:t>
            </a:r>
          </a:p>
        </p:txBody>
      </p:sp>
      <p:sp>
        <p:nvSpPr>
          <p:cNvPr id="3" name="Content Placeholder 2">
            <a:extLst>
              <a:ext uri="{FF2B5EF4-FFF2-40B4-BE49-F238E27FC236}">
                <a16:creationId xmlns:a16="http://schemas.microsoft.com/office/drawing/2014/main" id="{CEFDEE39-5C92-43CA-8CD2-ABCABB973DBF}"/>
              </a:ext>
            </a:extLst>
          </p:cNvPr>
          <p:cNvSpPr>
            <a:spLocks noGrp="1"/>
          </p:cNvSpPr>
          <p:nvPr>
            <p:ph idx="1"/>
          </p:nvPr>
        </p:nvSpPr>
        <p:spPr/>
        <p:txBody>
          <a:bodyPr>
            <a:normAutofit/>
          </a:bodyPr>
          <a:lstStyle/>
          <a:p>
            <a:r>
              <a:rPr lang="en-US" b="1" i="0" u="sng" dirty="0">
                <a:solidFill>
                  <a:srgbClr val="000000"/>
                </a:solidFill>
                <a:effectLst/>
                <a:latin typeface="Times New Roman" panose="02020603050405020304" pitchFamily="18" charset="0"/>
              </a:rPr>
              <a:t>fev</a:t>
            </a:r>
            <a:r>
              <a:rPr lang="en-US" b="0" i="0" dirty="0">
                <a:solidFill>
                  <a:srgbClr val="000000"/>
                </a:solidFill>
                <a:effectLst/>
                <a:latin typeface="Times New Roman" panose="02020603050405020304" pitchFamily="18" charset="0"/>
              </a:rPr>
              <a:t>: Maximum forced expiratory volume in one second</a:t>
            </a:r>
            <a:br>
              <a:rPr lang="en-US" dirty="0"/>
            </a:br>
            <a:r>
              <a:rPr lang="en-US" b="1" i="0" dirty="0">
                <a:solidFill>
                  <a:srgbClr val="000000"/>
                </a:solidFill>
                <a:effectLst/>
                <a:latin typeface="Times New Roman" panose="02020603050405020304" pitchFamily="18" charset="0"/>
              </a:rPr>
              <a:t>age</a:t>
            </a:r>
            <a:r>
              <a:rPr lang="en-US" b="0" i="0" dirty="0">
                <a:solidFill>
                  <a:srgbClr val="000000"/>
                </a:solidFill>
                <a:effectLst/>
                <a:latin typeface="Times New Roman" panose="02020603050405020304" pitchFamily="18" charset="0"/>
              </a:rPr>
              <a:t>: Age in years</a:t>
            </a:r>
            <a:br>
              <a:rPr lang="en-US" dirty="0"/>
            </a:br>
            <a:r>
              <a:rPr lang="en-US" b="1" i="0" dirty="0">
                <a:solidFill>
                  <a:srgbClr val="000000"/>
                </a:solidFill>
                <a:effectLst/>
                <a:latin typeface="Times New Roman" panose="02020603050405020304" pitchFamily="18" charset="0"/>
              </a:rPr>
              <a:t>height</a:t>
            </a:r>
            <a:r>
              <a:rPr lang="en-US" b="0" i="0" dirty="0">
                <a:solidFill>
                  <a:srgbClr val="000000"/>
                </a:solidFill>
                <a:effectLst/>
                <a:latin typeface="Times New Roman" panose="02020603050405020304" pitchFamily="18" charset="0"/>
              </a:rPr>
              <a:t>: Height in inches</a:t>
            </a:r>
            <a:br>
              <a:rPr lang="en-US" dirty="0"/>
            </a:br>
            <a:r>
              <a:rPr lang="en-US" b="1" i="0" dirty="0">
                <a:solidFill>
                  <a:srgbClr val="000000"/>
                </a:solidFill>
                <a:effectLst/>
                <a:latin typeface="Times New Roman" panose="02020603050405020304" pitchFamily="18" charset="0"/>
              </a:rPr>
              <a:t>sex</a:t>
            </a:r>
            <a:r>
              <a:rPr lang="en-US" b="0" i="0" dirty="0">
                <a:solidFill>
                  <a:srgbClr val="000000"/>
                </a:solidFill>
                <a:effectLst/>
                <a:latin typeface="Times New Roman" panose="02020603050405020304" pitchFamily="18" charset="0"/>
              </a:rPr>
              <a:t>: 'male' or 'female'</a:t>
            </a:r>
            <a:br>
              <a:rPr lang="en-US" dirty="0"/>
            </a:br>
            <a:r>
              <a:rPr lang="en-US" b="1" i="0" dirty="0">
                <a:solidFill>
                  <a:srgbClr val="000000"/>
                </a:solidFill>
                <a:effectLst/>
                <a:latin typeface="Times New Roman" panose="02020603050405020304" pitchFamily="18" charset="0"/>
              </a:rPr>
              <a:t>smoker</a:t>
            </a:r>
            <a:r>
              <a:rPr lang="en-US" b="0" i="0" dirty="0">
                <a:solidFill>
                  <a:srgbClr val="000000"/>
                </a:solidFill>
                <a:effectLst/>
                <a:latin typeface="Times New Roman" panose="02020603050405020304" pitchFamily="18" charset="0"/>
              </a:rPr>
              <a:t>: 'current smoker' or 'non-current smoker’</a:t>
            </a:r>
          </a:p>
          <a:p>
            <a:r>
              <a:rPr lang="en-US" dirty="0">
                <a:solidFill>
                  <a:srgbClr val="000000"/>
                </a:solidFill>
                <a:latin typeface="Times New Roman" panose="02020603050405020304" pitchFamily="18" charset="0"/>
              </a:rPr>
              <a:t>We will first examine descriptive statistics of the average FEV outcome by categories and by quartiles of continuous variables.</a:t>
            </a:r>
          </a:p>
          <a:p>
            <a:r>
              <a:rPr lang="en-US" dirty="0">
                <a:solidFill>
                  <a:srgbClr val="000000"/>
                </a:solidFill>
                <a:latin typeface="Times New Roman" panose="02020603050405020304" pitchFamily="18" charset="0"/>
              </a:rPr>
              <a:t>This is a powerful tool to spot trends in the data and for model development. </a:t>
            </a:r>
          </a:p>
          <a:p>
            <a:r>
              <a:rPr lang="en-US" dirty="0">
                <a:solidFill>
                  <a:srgbClr val="000000"/>
                </a:solidFill>
                <a:latin typeface="Times New Roman" panose="02020603050405020304" pitchFamily="18" charset="0"/>
              </a:rPr>
              <a:t>For example, large jumps in rates for quartiles can signal nonlinearity. </a:t>
            </a:r>
            <a:endParaRPr lang="en-US" dirty="0"/>
          </a:p>
        </p:txBody>
      </p:sp>
      <p:sp>
        <p:nvSpPr>
          <p:cNvPr id="4" name="Slide Number Placeholder 3">
            <a:extLst>
              <a:ext uri="{FF2B5EF4-FFF2-40B4-BE49-F238E27FC236}">
                <a16:creationId xmlns:a16="http://schemas.microsoft.com/office/drawing/2014/main" id="{8DB29352-D309-46BA-AF52-F4D820AE8503}"/>
              </a:ext>
            </a:extLst>
          </p:cNvPr>
          <p:cNvSpPr>
            <a:spLocks noGrp="1"/>
          </p:cNvSpPr>
          <p:nvPr>
            <p:ph type="sldNum" sz="quarter" idx="12"/>
          </p:nvPr>
        </p:nvSpPr>
        <p:spPr/>
        <p:txBody>
          <a:bodyPr/>
          <a:lstStyle/>
          <a:p>
            <a:fld id="{35032509-D289-4CC9-8A27-14E47DC64BC2}" type="slidenum">
              <a:rPr lang="en-US" smtClean="0"/>
              <a:t>114</a:t>
            </a:fld>
            <a:endParaRPr lang="en-US" dirty="0"/>
          </a:p>
        </p:txBody>
      </p:sp>
    </p:spTree>
    <p:extLst>
      <p:ext uri="{BB962C8B-B14F-4D97-AF65-F5344CB8AC3E}">
        <p14:creationId xmlns:p14="http://schemas.microsoft.com/office/powerpoint/2010/main" val="37071751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BABD6C8A-988C-459E-9E9A-713552004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AB5775-A193-444C-8C7A-A56F7FB68688}"/>
              </a:ext>
            </a:extLst>
          </p:cNvPr>
          <p:cNvSpPr txBox="1"/>
          <p:nvPr/>
        </p:nvSpPr>
        <p:spPr>
          <a:xfrm>
            <a:off x="3269508" y="1143346"/>
            <a:ext cx="2492100" cy="646331"/>
          </a:xfrm>
          <a:prstGeom prst="rect">
            <a:avLst/>
          </a:prstGeom>
          <a:noFill/>
        </p:spPr>
        <p:txBody>
          <a:bodyPr wrap="square" rtlCol="0">
            <a:spAutoFit/>
          </a:bodyPr>
          <a:lstStyle/>
          <a:p>
            <a:r>
              <a:rPr lang="en-US" dirty="0">
                <a:highlight>
                  <a:srgbClr val="FFFF00"/>
                </a:highlight>
              </a:rPr>
              <a:t>Large jump in rate can signal nonlinearity</a:t>
            </a:r>
          </a:p>
        </p:txBody>
      </p:sp>
      <p:cxnSp>
        <p:nvCxnSpPr>
          <p:cNvPr id="4" name="Straight Arrow Connector 3">
            <a:extLst>
              <a:ext uri="{FF2B5EF4-FFF2-40B4-BE49-F238E27FC236}">
                <a16:creationId xmlns:a16="http://schemas.microsoft.com/office/drawing/2014/main" id="{1D02EE3F-CF7A-4986-8530-FBA33FEEB808}"/>
              </a:ext>
            </a:extLst>
          </p:cNvPr>
          <p:cNvCxnSpPr/>
          <p:nvPr/>
        </p:nvCxnSpPr>
        <p:spPr>
          <a:xfrm flipV="1">
            <a:off x="5228948" y="1072325"/>
            <a:ext cx="532660"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8E309-763F-4EBB-95B2-A91AA5216212}"/>
              </a:ext>
            </a:extLst>
          </p:cNvPr>
          <p:cNvSpPr txBox="1"/>
          <p:nvPr/>
        </p:nvSpPr>
        <p:spPr>
          <a:xfrm>
            <a:off x="6465468" y="2013358"/>
            <a:ext cx="4072325" cy="646331"/>
          </a:xfrm>
          <a:prstGeom prst="rect">
            <a:avLst/>
          </a:prstGeom>
          <a:noFill/>
        </p:spPr>
        <p:txBody>
          <a:bodyPr wrap="square" rtlCol="0">
            <a:spAutoFit/>
          </a:bodyPr>
          <a:lstStyle/>
          <a:p>
            <a:r>
              <a:rPr lang="en-US" dirty="0">
                <a:highlight>
                  <a:srgbClr val="FFFF00"/>
                </a:highlight>
              </a:rPr>
              <a:t>An increasing pattern suggests linear trends for continuous predictors</a:t>
            </a:r>
          </a:p>
        </p:txBody>
      </p:sp>
      <p:sp>
        <p:nvSpPr>
          <p:cNvPr id="7" name="TextBox 6">
            <a:extLst>
              <a:ext uri="{FF2B5EF4-FFF2-40B4-BE49-F238E27FC236}">
                <a16:creationId xmlns:a16="http://schemas.microsoft.com/office/drawing/2014/main" id="{222ED2BA-4F5B-4CEA-8A3D-3E75EF482996}"/>
              </a:ext>
            </a:extLst>
          </p:cNvPr>
          <p:cNvSpPr txBox="1"/>
          <p:nvPr/>
        </p:nvSpPr>
        <p:spPr>
          <a:xfrm>
            <a:off x="340103" y="1072325"/>
            <a:ext cx="1224793" cy="369332"/>
          </a:xfrm>
          <a:prstGeom prst="rect">
            <a:avLst/>
          </a:prstGeom>
          <a:noFill/>
        </p:spPr>
        <p:txBody>
          <a:bodyPr wrap="square" rtlCol="0">
            <a:spAutoFit/>
          </a:bodyPr>
          <a:lstStyle/>
          <a:p>
            <a:r>
              <a:rPr lang="en-US" dirty="0">
                <a:highlight>
                  <a:srgbClr val="FFFF00"/>
                </a:highlight>
              </a:rPr>
              <a:t>Quartiles</a:t>
            </a:r>
          </a:p>
        </p:txBody>
      </p:sp>
      <p:sp>
        <p:nvSpPr>
          <p:cNvPr id="9" name="TextBox 8">
            <a:extLst>
              <a:ext uri="{FF2B5EF4-FFF2-40B4-BE49-F238E27FC236}">
                <a16:creationId xmlns:a16="http://schemas.microsoft.com/office/drawing/2014/main" id="{52358DA8-DFBD-4D2F-A822-71BB9E00AB9D}"/>
              </a:ext>
            </a:extLst>
          </p:cNvPr>
          <p:cNvSpPr txBox="1"/>
          <p:nvPr/>
        </p:nvSpPr>
        <p:spPr>
          <a:xfrm>
            <a:off x="4019670" y="202341"/>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0A9C985F-21D5-4626-AA0F-EF944A62E8DA}"/>
              </a:ext>
            </a:extLst>
          </p:cNvPr>
          <p:cNvSpPr>
            <a:spLocks noGrp="1"/>
          </p:cNvSpPr>
          <p:nvPr>
            <p:ph type="sldNum" sz="quarter" idx="12"/>
          </p:nvPr>
        </p:nvSpPr>
        <p:spPr/>
        <p:txBody>
          <a:bodyPr/>
          <a:lstStyle/>
          <a:p>
            <a:fld id="{35032509-D289-4CC9-8A27-14E47DC64BC2}" type="slidenum">
              <a:rPr lang="en-US" smtClean="0"/>
              <a:t>115</a:t>
            </a:fld>
            <a:endParaRPr lang="en-US" dirty="0"/>
          </a:p>
        </p:txBody>
      </p:sp>
      <p:sp>
        <p:nvSpPr>
          <p:cNvPr id="10" name="TextBox 9">
            <a:extLst>
              <a:ext uri="{FF2B5EF4-FFF2-40B4-BE49-F238E27FC236}">
                <a16:creationId xmlns:a16="http://schemas.microsoft.com/office/drawing/2014/main" id="{DB987D7A-745D-4F10-B8C4-B91564AFB108}"/>
              </a:ext>
            </a:extLst>
          </p:cNvPr>
          <p:cNvSpPr txBox="1"/>
          <p:nvPr/>
        </p:nvSpPr>
        <p:spPr>
          <a:xfrm>
            <a:off x="6574437" y="4349881"/>
            <a:ext cx="4072325" cy="646331"/>
          </a:xfrm>
          <a:prstGeom prst="rect">
            <a:avLst/>
          </a:prstGeom>
          <a:noFill/>
        </p:spPr>
        <p:txBody>
          <a:bodyPr wrap="square" rtlCol="0">
            <a:spAutoFit/>
          </a:bodyPr>
          <a:lstStyle/>
          <a:p>
            <a:r>
              <a:rPr lang="en-US" dirty="0">
                <a:highlight>
                  <a:srgbClr val="FFFF00"/>
                </a:highlight>
              </a:rPr>
              <a:t>A large group difference between smokers and non-smokers</a:t>
            </a:r>
          </a:p>
        </p:txBody>
      </p:sp>
    </p:spTree>
    <p:extLst>
      <p:ext uri="{BB962C8B-B14F-4D97-AF65-F5344CB8AC3E}">
        <p14:creationId xmlns:p14="http://schemas.microsoft.com/office/powerpoint/2010/main" val="3900629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8134-18F2-4647-B5A6-944B0453BCE9}"/>
              </a:ext>
            </a:extLst>
          </p:cNvPr>
          <p:cNvSpPr>
            <a:spLocks noGrp="1"/>
          </p:cNvSpPr>
          <p:nvPr>
            <p:ph type="title"/>
          </p:nvPr>
        </p:nvSpPr>
        <p:spPr>
          <a:xfrm>
            <a:off x="838200" y="311572"/>
            <a:ext cx="10515600" cy="1325563"/>
          </a:xfrm>
        </p:spPr>
        <p:txBody>
          <a:bodyPr/>
          <a:lstStyle/>
          <a:p>
            <a:r>
              <a:rPr lang="en-US" dirty="0"/>
              <a:t>Linear and additive model summary</a:t>
            </a:r>
          </a:p>
        </p:txBody>
      </p:sp>
      <p:sp>
        <p:nvSpPr>
          <p:cNvPr id="3" name="Content Placeholder 2">
            <a:extLst>
              <a:ext uri="{FF2B5EF4-FFF2-40B4-BE49-F238E27FC236}">
                <a16:creationId xmlns:a16="http://schemas.microsoft.com/office/drawing/2014/main" id="{72967D9D-2B0C-40F0-B85B-88D766F7E063}"/>
              </a:ext>
            </a:extLst>
          </p:cNvPr>
          <p:cNvSpPr>
            <a:spLocks noGrp="1"/>
          </p:cNvSpPr>
          <p:nvPr>
            <p:ph idx="1"/>
          </p:nvPr>
        </p:nvSpPr>
        <p:spPr>
          <a:xfrm>
            <a:off x="278296" y="1825624"/>
            <a:ext cx="11718234" cy="4861697"/>
          </a:xfrm>
        </p:spPr>
        <p:txBody>
          <a:bodyPr/>
          <a:lstStyle/>
          <a:p>
            <a:r>
              <a:rPr lang="en-US" dirty="0"/>
              <a:t>Model: fev = age + sex + height + smoke</a:t>
            </a:r>
          </a:p>
          <a:p>
            <a:r>
              <a:rPr lang="en-US" dirty="0"/>
              <a:t>Prediction formula for data: </a:t>
            </a:r>
          </a:p>
          <a:p>
            <a:pPr marL="0" indent="0">
              <a:buNone/>
            </a:pPr>
            <a:r>
              <a:rPr lang="en-US" dirty="0"/>
              <a:t>  -4.4569739 (Intercept) + [0.065509323 * age] + [0.1571029 * (sex == "male")] + [0.10419943 * height] +[–0.087246393 * (smoke == "current smoker")]</a:t>
            </a:r>
          </a:p>
        </p:txBody>
      </p:sp>
      <p:sp>
        <p:nvSpPr>
          <p:cNvPr id="8" name="TextBox 7">
            <a:extLst>
              <a:ext uri="{FF2B5EF4-FFF2-40B4-BE49-F238E27FC236}">
                <a16:creationId xmlns:a16="http://schemas.microsoft.com/office/drawing/2014/main" id="{6A519FCE-3597-49EE-BED1-1AD196210310}"/>
              </a:ext>
            </a:extLst>
          </p:cNvPr>
          <p:cNvSpPr txBox="1"/>
          <p:nvPr/>
        </p:nvSpPr>
        <p:spPr>
          <a:xfrm>
            <a:off x="4850313" y="2242083"/>
            <a:ext cx="2071600" cy="369332"/>
          </a:xfrm>
          <a:prstGeom prst="rect">
            <a:avLst/>
          </a:prstGeom>
          <a:noFill/>
        </p:spPr>
        <p:txBody>
          <a:bodyPr wrap="square" rtlCol="0">
            <a:spAutoFit/>
          </a:bodyPr>
          <a:lstStyle/>
          <a:p>
            <a:r>
              <a:rPr lang="en-US" dirty="0">
                <a:highlight>
                  <a:srgbClr val="FFFF00"/>
                </a:highlight>
              </a:rPr>
              <a:t>Age Reg. Coefficient</a:t>
            </a:r>
          </a:p>
        </p:txBody>
      </p:sp>
      <p:sp>
        <p:nvSpPr>
          <p:cNvPr id="9" name="TextBox 8">
            <a:extLst>
              <a:ext uri="{FF2B5EF4-FFF2-40B4-BE49-F238E27FC236}">
                <a16:creationId xmlns:a16="http://schemas.microsoft.com/office/drawing/2014/main" id="{7ACE65CB-8814-4152-B82F-8D0DC7E5CE00}"/>
              </a:ext>
            </a:extLst>
          </p:cNvPr>
          <p:cNvSpPr txBox="1"/>
          <p:nvPr/>
        </p:nvSpPr>
        <p:spPr>
          <a:xfrm>
            <a:off x="6921913" y="2251030"/>
            <a:ext cx="2550095" cy="369332"/>
          </a:xfrm>
          <a:prstGeom prst="rect">
            <a:avLst/>
          </a:prstGeom>
          <a:noFill/>
        </p:spPr>
        <p:txBody>
          <a:bodyPr wrap="square" rtlCol="0">
            <a:spAutoFit/>
          </a:bodyPr>
          <a:lstStyle/>
          <a:p>
            <a:r>
              <a:rPr lang="en-US" dirty="0">
                <a:highlight>
                  <a:srgbClr val="00FFFF"/>
                </a:highlight>
              </a:rPr>
              <a:t>Unique patient Age value  </a:t>
            </a:r>
          </a:p>
        </p:txBody>
      </p:sp>
      <p:cxnSp>
        <p:nvCxnSpPr>
          <p:cNvPr id="10" name="Straight Arrow Connector 9">
            <a:extLst>
              <a:ext uri="{FF2B5EF4-FFF2-40B4-BE49-F238E27FC236}">
                <a16:creationId xmlns:a16="http://schemas.microsoft.com/office/drawing/2014/main" id="{BE11CBB6-C877-4976-8B01-C3011E4AFCE1}"/>
              </a:ext>
            </a:extLst>
          </p:cNvPr>
          <p:cNvCxnSpPr>
            <a:cxnSpLocks/>
          </p:cNvCxnSpPr>
          <p:nvPr/>
        </p:nvCxnSpPr>
        <p:spPr>
          <a:xfrm flipH="1">
            <a:off x="5207645" y="2638219"/>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7D48F3-2DE6-43D5-9EF9-1E1C7948EC6E}"/>
              </a:ext>
            </a:extLst>
          </p:cNvPr>
          <p:cNvCxnSpPr>
            <a:cxnSpLocks/>
          </p:cNvCxnSpPr>
          <p:nvPr/>
        </p:nvCxnSpPr>
        <p:spPr>
          <a:xfrm flipH="1">
            <a:off x="6692348" y="2673971"/>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E9AB3D8-DB96-4455-BF83-C6720BC3D277}"/>
              </a:ext>
            </a:extLst>
          </p:cNvPr>
          <p:cNvSpPr>
            <a:spLocks noGrp="1"/>
          </p:cNvSpPr>
          <p:nvPr>
            <p:ph type="sldNum" sz="quarter" idx="12"/>
          </p:nvPr>
        </p:nvSpPr>
        <p:spPr/>
        <p:txBody>
          <a:bodyPr/>
          <a:lstStyle/>
          <a:p>
            <a:fld id="{35032509-D289-4CC9-8A27-14E47DC64BC2}" type="slidenum">
              <a:rPr lang="en-US" smtClean="0"/>
              <a:t>116</a:t>
            </a:fld>
            <a:endParaRPr lang="en-US" dirty="0"/>
          </a:p>
        </p:txBody>
      </p:sp>
      <p:pic>
        <p:nvPicPr>
          <p:cNvPr id="6" name="Picture 5">
            <a:extLst>
              <a:ext uri="{FF2B5EF4-FFF2-40B4-BE49-F238E27FC236}">
                <a16:creationId xmlns:a16="http://schemas.microsoft.com/office/drawing/2014/main" id="{D00274F1-BCDD-49A5-BCAE-3F542A6D783F}"/>
              </a:ext>
            </a:extLst>
          </p:cNvPr>
          <p:cNvPicPr>
            <a:picLocks noChangeAspect="1"/>
          </p:cNvPicPr>
          <p:nvPr/>
        </p:nvPicPr>
        <p:blipFill>
          <a:blip r:embed="rId2"/>
          <a:stretch>
            <a:fillRect/>
          </a:stretch>
        </p:blipFill>
        <p:spPr>
          <a:xfrm>
            <a:off x="1371538" y="4000345"/>
            <a:ext cx="8131344" cy="2653833"/>
          </a:xfrm>
          <a:prstGeom prst="rect">
            <a:avLst/>
          </a:prstGeom>
        </p:spPr>
      </p:pic>
    </p:spTree>
    <p:extLst>
      <p:ext uri="{BB962C8B-B14F-4D97-AF65-F5344CB8AC3E}">
        <p14:creationId xmlns:p14="http://schemas.microsoft.com/office/powerpoint/2010/main" val="3918686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BAEAC8-56EB-4D4B-A4F2-87A04A02DA38}"/>
              </a:ext>
            </a:extLst>
          </p:cNvPr>
          <p:cNvSpPr>
            <a:spLocks noGrp="1"/>
          </p:cNvSpPr>
          <p:nvPr>
            <p:ph type="title"/>
          </p:nvPr>
        </p:nvSpPr>
        <p:spPr>
          <a:xfrm>
            <a:off x="1371597" y="348865"/>
            <a:ext cx="10044023" cy="877729"/>
          </a:xfrm>
        </p:spPr>
        <p:txBody>
          <a:bodyPr anchor="ctr">
            <a:normAutofit/>
          </a:bodyPr>
          <a:lstStyle/>
          <a:p>
            <a:r>
              <a:rPr lang="en-US" sz="3700" dirty="0">
                <a:solidFill>
                  <a:srgbClr val="FFFFFF"/>
                </a:solidFill>
              </a:rPr>
              <a:t>Model performance from using different methods</a:t>
            </a:r>
          </a:p>
        </p:txBody>
      </p:sp>
      <p:graphicFrame>
        <p:nvGraphicFramePr>
          <p:cNvPr id="4" name="Content Placeholder 3">
            <a:extLst>
              <a:ext uri="{FF2B5EF4-FFF2-40B4-BE49-F238E27FC236}">
                <a16:creationId xmlns:a16="http://schemas.microsoft.com/office/drawing/2014/main" id="{94718A06-E9FB-4537-B07E-52B677D66754}"/>
              </a:ext>
            </a:extLst>
          </p:cNvPr>
          <p:cNvGraphicFramePr>
            <a:graphicFrameLocks noGrp="1"/>
          </p:cNvGraphicFramePr>
          <p:nvPr>
            <p:ph idx="1"/>
            <p:extLst>
              <p:ext uri="{D42A27DB-BD31-4B8C-83A1-F6EECF244321}">
                <p14:modId xmlns:p14="http://schemas.microsoft.com/office/powerpoint/2010/main" val="1278155984"/>
              </p:ext>
            </p:extLst>
          </p:nvPr>
        </p:nvGraphicFramePr>
        <p:xfrm>
          <a:off x="644056" y="2190806"/>
          <a:ext cx="10927834" cy="4547380"/>
        </p:xfrm>
        <a:graphic>
          <a:graphicData uri="http://schemas.openxmlformats.org/drawingml/2006/table">
            <a:tbl>
              <a:tblPr/>
              <a:tblGrid>
                <a:gridCol w="3401329">
                  <a:extLst>
                    <a:ext uri="{9D8B030D-6E8A-4147-A177-3AD203B41FA5}">
                      <a16:colId xmlns:a16="http://schemas.microsoft.com/office/drawing/2014/main" val="3867786553"/>
                    </a:ext>
                  </a:extLst>
                </a:gridCol>
                <a:gridCol w="777383">
                  <a:extLst>
                    <a:ext uri="{9D8B030D-6E8A-4147-A177-3AD203B41FA5}">
                      <a16:colId xmlns:a16="http://schemas.microsoft.com/office/drawing/2014/main" val="657794117"/>
                    </a:ext>
                  </a:extLst>
                </a:gridCol>
                <a:gridCol w="1150616">
                  <a:extLst>
                    <a:ext uri="{9D8B030D-6E8A-4147-A177-3AD203B41FA5}">
                      <a16:colId xmlns:a16="http://schemas.microsoft.com/office/drawing/2014/main" val="2202864916"/>
                    </a:ext>
                  </a:extLst>
                </a:gridCol>
                <a:gridCol w="735912">
                  <a:extLst>
                    <a:ext uri="{9D8B030D-6E8A-4147-A177-3AD203B41FA5}">
                      <a16:colId xmlns:a16="http://schemas.microsoft.com/office/drawing/2014/main" val="733207706"/>
                    </a:ext>
                  </a:extLst>
                </a:gridCol>
                <a:gridCol w="1180776">
                  <a:extLst>
                    <a:ext uri="{9D8B030D-6E8A-4147-A177-3AD203B41FA5}">
                      <a16:colId xmlns:a16="http://schemas.microsoft.com/office/drawing/2014/main" val="2358643060"/>
                    </a:ext>
                  </a:extLst>
                </a:gridCol>
                <a:gridCol w="1060135">
                  <a:extLst>
                    <a:ext uri="{9D8B030D-6E8A-4147-A177-3AD203B41FA5}">
                      <a16:colId xmlns:a16="http://schemas.microsoft.com/office/drawing/2014/main" val="4001044627"/>
                    </a:ext>
                  </a:extLst>
                </a:gridCol>
                <a:gridCol w="1561548">
                  <a:extLst>
                    <a:ext uri="{9D8B030D-6E8A-4147-A177-3AD203B41FA5}">
                      <a16:colId xmlns:a16="http://schemas.microsoft.com/office/drawing/2014/main" val="2007100140"/>
                    </a:ext>
                  </a:extLst>
                </a:gridCol>
                <a:gridCol w="1060135">
                  <a:extLst>
                    <a:ext uri="{9D8B030D-6E8A-4147-A177-3AD203B41FA5}">
                      <a16:colId xmlns:a16="http://schemas.microsoft.com/office/drawing/2014/main" val="1262724124"/>
                    </a:ext>
                  </a:extLst>
                </a:gridCol>
              </a:tblGrid>
              <a:tr h="702132">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gridSpan="4">
                  <a:txBody>
                    <a:bodyPr/>
                    <a:lstStyle/>
                    <a:p>
                      <a:pPr algn="ctr" fontAlgn="b">
                        <a:spcBef>
                          <a:spcPts val="0"/>
                        </a:spcBef>
                        <a:spcAft>
                          <a:spcPts val="0"/>
                        </a:spcAft>
                      </a:pPr>
                      <a:r>
                        <a:rPr lang="en-US" sz="2600" b="0" i="0" u="sng" strike="noStrike" dirty="0">
                          <a:solidFill>
                            <a:srgbClr val="000000"/>
                          </a:solidFill>
                          <a:effectLst/>
                          <a:latin typeface="Calibri" panose="020F0502020204030204" pitchFamily="34" charset="0"/>
                        </a:rPr>
                        <a:t>Predictors</a:t>
                      </a:r>
                      <a:endParaRPr lang="en-US" sz="4300" b="0" i="0" u="sng" strike="noStrike" dirty="0">
                        <a:effectLst/>
                        <a:latin typeface="Arial" panose="020B0604020202020204" pitchFamily="34" charset="0"/>
                      </a:endParaRPr>
                    </a:p>
                  </a:txBody>
                  <a:tcPr marL="217154" marR="217154" marT="108577" marB="108577">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812110738"/>
                  </a:ext>
                </a:extLst>
              </a:tr>
              <a:tr h="905714">
                <a:tc>
                  <a:txBody>
                    <a:bodyPr/>
                    <a:lstStyle/>
                    <a:p>
                      <a:pPr algn="l" fontAlgn="b">
                        <a:spcBef>
                          <a:spcPts val="0"/>
                        </a:spcBef>
                        <a:spcAft>
                          <a:spcPts val="0"/>
                        </a:spcAft>
                      </a:pPr>
                      <a:r>
                        <a:rPr lang="en-US" sz="2800" b="0" i="0" u="sng" strike="noStrike" dirty="0">
                          <a:effectLst/>
                          <a:latin typeface="Arial" panose="020B0604020202020204" pitchFamily="34" charset="0"/>
                        </a:rPr>
                        <a:t>Model</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age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height</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sex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smoke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Validated 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AIC</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239466360"/>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Linear and additive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0.775</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0.771</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703.8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160528411"/>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0.784</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678.9</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15874337"/>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0.798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0.789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646.7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94629394"/>
                  </a:ext>
                </a:extLst>
              </a:tr>
              <a:tr h="905714">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 and 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0.807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0.796</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625.7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231798494"/>
                  </a:ext>
                </a:extLst>
              </a:tr>
            </a:tbl>
          </a:graphicData>
        </a:graphic>
      </p:graphicFrame>
      <p:sp>
        <p:nvSpPr>
          <p:cNvPr id="12" name="TextBox 11">
            <a:extLst>
              <a:ext uri="{FF2B5EF4-FFF2-40B4-BE49-F238E27FC236}">
                <a16:creationId xmlns:a16="http://schemas.microsoft.com/office/drawing/2014/main" id="{ABC50B9D-D7ED-4A95-8997-DED1513709B5}"/>
              </a:ext>
            </a:extLst>
          </p:cNvPr>
          <p:cNvSpPr txBox="1"/>
          <p:nvPr/>
        </p:nvSpPr>
        <p:spPr>
          <a:xfrm>
            <a:off x="23946" y="1900650"/>
            <a:ext cx="4072325" cy="923330"/>
          </a:xfrm>
          <a:prstGeom prst="rect">
            <a:avLst/>
          </a:prstGeom>
          <a:noFill/>
        </p:spPr>
        <p:txBody>
          <a:bodyPr wrap="square" rtlCol="0">
            <a:spAutoFit/>
          </a:bodyPr>
          <a:lstStyle/>
          <a:p>
            <a:r>
              <a:rPr lang="en-US" dirty="0">
                <a:highlight>
                  <a:srgbClr val="FFFF00"/>
                </a:highlight>
              </a:rPr>
              <a:t>Relaxing the linearity assumption by using a nonlinear term (predictor), increased model performance the most</a:t>
            </a:r>
          </a:p>
        </p:txBody>
      </p:sp>
      <p:sp>
        <p:nvSpPr>
          <p:cNvPr id="18" name="TextBox 17">
            <a:extLst>
              <a:ext uri="{FF2B5EF4-FFF2-40B4-BE49-F238E27FC236}">
                <a16:creationId xmlns:a16="http://schemas.microsoft.com/office/drawing/2014/main" id="{840B73AB-CC8D-43DC-96CE-97EA138C3546}"/>
              </a:ext>
            </a:extLst>
          </p:cNvPr>
          <p:cNvSpPr txBox="1"/>
          <p:nvPr/>
        </p:nvSpPr>
        <p:spPr>
          <a:xfrm>
            <a:off x="10629323" y="1623651"/>
            <a:ext cx="1328899" cy="1477328"/>
          </a:xfrm>
          <a:prstGeom prst="rect">
            <a:avLst/>
          </a:prstGeom>
          <a:noFill/>
        </p:spPr>
        <p:txBody>
          <a:bodyPr wrap="square" rtlCol="0">
            <a:spAutoFit/>
          </a:bodyPr>
          <a:lstStyle/>
          <a:p>
            <a:r>
              <a:rPr lang="en-US" dirty="0">
                <a:highlight>
                  <a:srgbClr val="FFFF00"/>
                </a:highlight>
              </a:rPr>
              <a:t>“Akaike Information Criterion”—Lower is better</a:t>
            </a:r>
          </a:p>
        </p:txBody>
      </p:sp>
      <p:cxnSp>
        <p:nvCxnSpPr>
          <p:cNvPr id="6" name="Straight Arrow Connector 5">
            <a:extLst>
              <a:ext uri="{FF2B5EF4-FFF2-40B4-BE49-F238E27FC236}">
                <a16:creationId xmlns:a16="http://schemas.microsoft.com/office/drawing/2014/main" id="{04A49C47-8C69-4744-A844-A663B87C8860}"/>
              </a:ext>
            </a:extLst>
          </p:cNvPr>
          <p:cNvCxnSpPr>
            <a:cxnSpLocks/>
          </p:cNvCxnSpPr>
          <p:nvPr/>
        </p:nvCxnSpPr>
        <p:spPr>
          <a:xfrm>
            <a:off x="10990555" y="3100979"/>
            <a:ext cx="0" cy="36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8F23DB8-22A2-496D-890F-C1E9FF4D4412}"/>
              </a:ext>
            </a:extLst>
          </p:cNvPr>
          <p:cNvSpPr txBox="1"/>
          <p:nvPr/>
        </p:nvSpPr>
        <p:spPr>
          <a:xfrm>
            <a:off x="6838123" y="1729141"/>
            <a:ext cx="3791200" cy="1200329"/>
          </a:xfrm>
          <a:prstGeom prst="rect">
            <a:avLst/>
          </a:prstGeom>
          <a:noFill/>
        </p:spPr>
        <p:txBody>
          <a:bodyPr wrap="square" rtlCol="0">
            <a:spAutoFit/>
          </a:bodyPr>
          <a:lstStyle/>
          <a:p>
            <a:r>
              <a:rPr lang="en-US" dirty="0">
                <a:highlight>
                  <a:srgbClr val="00FFFF"/>
                </a:highlight>
              </a:rPr>
              <a:t>All models perform well (R2 &gt; 0.70). The 1</a:t>
            </a:r>
            <a:r>
              <a:rPr lang="en-US" baseline="30000" dirty="0">
                <a:highlight>
                  <a:srgbClr val="00FFFF"/>
                </a:highlight>
              </a:rPr>
              <a:t>st</a:t>
            </a:r>
            <a:r>
              <a:rPr lang="en-US" dirty="0">
                <a:highlight>
                  <a:srgbClr val="00FFFF"/>
                </a:highlight>
              </a:rPr>
              <a:t> model may best combine power and simplicity of use. Only performing slightly less than the best.</a:t>
            </a:r>
          </a:p>
        </p:txBody>
      </p:sp>
      <p:cxnSp>
        <p:nvCxnSpPr>
          <p:cNvPr id="17" name="Straight Arrow Connector 16">
            <a:extLst>
              <a:ext uri="{FF2B5EF4-FFF2-40B4-BE49-F238E27FC236}">
                <a16:creationId xmlns:a16="http://schemas.microsoft.com/office/drawing/2014/main" id="{2E7A4F7E-FC42-4332-8F09-213BE0D73D83}"/>
              </a:ext>
            </a:extLst>
          </p:cNvPr>
          <p:cNvCxnSpPr>
            <a:cxnSpLocks/>
          </p:cNvCxnSpPr>
          <p:nvPr/>
        </p:nvCxnSpPr>
        <p:spPr>
          <a:xfrm>
            <a:off x="8449226" y="2952065"/>
            <a:ext cx="0" cy="37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75CB781-3E65-44F7-BE36-ED3A5D9CC811}"/>
              </a:ext>
            </a:extLst>
          </p:cNvPr>
          <p:cNvSpPr>
            <a:spLocks noGrp="1"/>
          </p:cNvSpPr>
          <p:nvPr>
            <p:ph type="sldNum" sz="quarter" idx="12"/>
          </p:nvPr>
        </p:nvSpPr>
        <p:spPr/>
        <p:txBody>
          <a:bodyPr/>
          <a:lstStyle/>
          <a:p>
            <a:fld id="{35032509-D289-4CC9-8A27-14E47DC64BC2}" type="slidenum">
              <a:rPr lang="en-US" smtClean="0"/>
              <a:t>117</a:t>
            </a:fld>
            <a:endParaRPr lang="en-US" dirty="0"/>
          </a:p>
        </p:txBody>
      </p:sp>
    </p:spTree>
    <p:extLst>
      <p:ext uri="{BB962C8B-B14F-4D97-AF65-F5344CB8AC3E}">
        <p14:creationId xmlns:p14="http://schemas.microsoft.com/office/powerpoint/2010/main" val="1840708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AAD92F1E-4AFF-4BA3-A345-6C5EA36C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B1525F-B880-4495-AD6C-61A023E73672}"/>
              </a:ext>
            </a:extLst>
          </p:cNvPr>
          <p:cNvSpPr txBox="1"/>
          <p:nvPr/>
        </p:nvSpPr>
        <p:spPr>
          <a:xfrm>
            <a:off x="6162278" y="5111663"/>
            <a:ext cx="2492100" cy="923330"/>
          </a:xfrm>
          <a:prstGeom prst="rect">
            <a:avLst/>
          </a:prstGeom>
          <a:noFill/>
        </p:spPr>
        <p:txBody>
          <a:bodyPr wrap="square" rtlCol="0">
            <a:spAutoFit/>
          </a:bodyPr>
          <a:lstStyle/>
          <a:p>
            <a:r>
              <a:rPr lang="en-US" dirty="0">
                <a:highlight>
                  <a:srgbClr val="FFFF00"/>
                </a:highlight>
              </a:rPr>
              <a:t>Not significant in the additive/linear model but significant here</a:t>
            </a:r>
          </a:p>
        </p:txBody>
      </p:sp>
      <p:cxnSp>
        <p:nvCxnSpPr>
          <p:cNvPr id="4" name="Straight Arrow Connector 3">
            <a:extLst>
              <a:ext uri="{FF2B5EF4-FFF2-40B4-BE49-F238E27FC236}">
                <a16:creationId xmlns:a16="http://schemas.microsoft.com/office/drawing/2014/main" id="{C33DECD7-B170-4AE5-A52D-DC04829AF0C0}"/>
              </a:ext>
            </a:extLst>
          </p:cNvPr>
          <p:cNvCxnSpPr>
            <a:cxnSpLocks/>
          </p:cNvCxnSpPr>
          <p:nvPr/>
        </p:nvCxnSpPr>
        <p:spPr>
          <a:xfrm flipH="1" flipV="1">
            <a:off x="4864963" y="5434829"/>
            <a:ext cx="1231037" cy="2557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2464447-31A5-472A-8E55-8093FC7A873A}"/>
              </a:ext>
            </a:extLst>
          </p:cNvPr>
          <p:cNvSpPr txBox="1"/>
          <p:nvPr/>
        </p:nvSpPr>
        <p:spPr>
          <a:xfrm>
            <a:off x="-1" y="109835"/>
            <a:ext cx="5934310"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a:t>
            </a:r>
          </a:p>
        </p:txBody>
      </p:sp>
      <p:sp>
        <p:nvSpPr>
          <p:cNvPr id="6" name="TextBox 5">
            <a:extLst>
              <a:ext uri="{FF2B5EF4-FFF2-40B4-BE49-F238E27FC236}">
                <a16:creationId xmlns:a16="http://schemas.microsoft.com/office/drawing/2014/main" id="{C3FCE92B-3954-46AA-9EEB-9EFC2D249487}"/>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8" name="TextBox 7">
            <a:extLst>
              <a:ext uri="{FF2B5EF4-FFF2-40B4-BE49-F238E27FC236}">
                <a16:creationId xmlns:a16="http://schemas.microsoft.com/office/drawing/2014/main" id="{D2BD275F-5CC4-404D-B393-B9DC7A2AB30E}"/>
              </a:ext>
            </a:extLst>
          </p:cNvPr>
          <p:cNvSpPr txBox="1"/>
          <p:nvPr/>
        </p:nvSpPr>
        <p:spPr>
          <a:xfrm>
            <a:off x="6162278" y="3150490"/>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9" name="Straight Arrow Connector 8">
            <a:extLst>
              <a:ext uri="{FF2B5EF4-FFF2-40B4-BE49-F238E27FC236}">
                <a16:creationId xmlns:a16="http://schemas.microsoft.com/office/drawing/2014/main" id="{EC5708EF-EB47-4D9F-AAC7-676AFAB3A80C}"/>
              </a:ext>
            </a:extLst>
          </p:cNvPr>
          <p:cNvCxnSpPr/>
          <p:nvPr/>
        </p:nvCxnSpPr>
        <p:spPr>
          <a:xfrm flipH="1" flipV="1">
            <a:off x="4720266" y="3027285"/>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0A84E9-BE80-49F9-936A-D9F19BBFE0E5}"/>
              </a:ext>
            </a:extLst>
          </p:cNvPr>
          <p:cNvSpPr txBox="1"/>
          <p:nvPr/>
        </p:nvSpPr>
        <p:spPr>
          <a:xfrm>
            <a:off x="5037991" y="1802835"/>
            <a:ext cx="6638194" cy="646331"/>
          </a:xfrm>
          <a:prstGeom prst="rect">
            <a:avLst/>
          </a:prstGeom>
          <a:noFill/>
        </p:spPr>
        <p:txBody>
          <a:bodyPr wrap="square" rtlCol="0">
            <a:spAutoFit/>
          </a:bodyPr>
          <a:lstStyle/>
          <a:p>
            <a:r>
              <a:rPr lang="en-US" dirty="0">
                <a:highlight>
                  <a:srgbClr val="FFFF00"/>
                </a:highlight>
              </a:rPr>
              <a:t>Coefficients come in increments of 1 but sometimes it’s more informative to go from the 25th to the 75th percentiles (e.g., height).</a:t>
            </a:r>
          </a:p>
        </p:txBody>
      </p:sp>
      <p:sp>
        <p:nvSpPr>
          <p:cNvPr id="2" name="TextBox 1">
            <a:extLst>
              <a:ext uri="{FF2B5EF4-FFF2-40B4-BE49-F238E27FC236}">
                <a16:creationId xmlns:a16="http://schemas.microsoft.com/office/drawing/2014/main" id="{499A9566-DCAB-49A0-92FD-F244BB4B3869}"/>
              </a:ext>
            </a:extLst>
          </p:cNvPr>
          <p:cNvSpPr txBox="1"/>
          <p:nvPr/>
        </p:nvSpPr>
        <p:spPr>
          <a:xfrm>
            <a:off x="9187962" y="202223"/>
            <a:ext cx="2743200" cy="369332"/>
          </a:xfrm>
          <a:prstGeom prst="rect">
            <a:avLst/>
          </a:prstGeom>
          <a:noFill/>
        </p:spPr>
        <p:txBody>
          <a:bodyPr wrap="square" rtlCol="0">
            <a:spAutoFit/>
          </a:bodyPr>
          <a:lstStyle/>
          <a:p>
            <a:r>
              <a:rPr lang="en-US" dirty="0"/>
              <a:t>Nonlinear and Interaction</a:t>
            </a:r>
          </a:p>
        </p:txBody>
      </p:sp>
      <p:sp>
        <p:nvSpPr>
          <p:cNvPr id="7" name="Slide Number Placeholder 6">
            <a:extLst>
              <a:ext uri="{FF2B5EF4-FFF2-40B4-BE49-F238E27FC236}">
                <a16:creationId xmlns:a16="http://schemas.microsoft.com/office/drawing/2014/main" id="{D1EC7CB0-537B-428F-87BF-4102E79FE91C}"/>
              </a:ext>
            </a:extLst>
          </p:cNvPr>
          <p:cNvSpPr>
            <a:spLocks noGrp="1"/>
          </p:cNvSpPr>
          <p:nvPr>
            <p:ph type="sldNum" sz="quarter" idx="12"/>
          </p:nvPr>
        </p:nvSpPr>
        <p:spPr/>
        <p:txBody>
          <a:bodyPr/>
          <a:lstStyle/>
          <a:p>
            <a:fld id="{35032509-D289-4CC9-8A27-14E47DC64BC2}" type="slidenum">
              <a:rPr lang="en-US" smtClean="0"/>
              <a:t>118</a:t>
            </a:fld>
            <a:endParaRPr lang="en-US" dirty="0"/>
          </a:p>
        </p:txBody>
      </p:sp>
    </p:spTree>
    <p:extLst>
      <p:ext uri="{BB962C8B-B14F-4D97-AF65-F5344CB8AC3E}">
        <p14:creationId xmlns:p14="http://schemas.microsoft.com/office/powerpoint/2010/main" val="64886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9F7BE884-98A1-4DB6-AC12-CFFDA0E31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95250"/>
            <a:ext cx="11820525" cy="666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6487C8-43E9-43C6-B26E-AEC137204316}"/>
              </a:ext>
            </a:extLst>
          </p:cNvPr>
          <p:cNvPicPr>
            <a:picLocks noChangeAspect="1"/>
          </p:cNvPicPr>
          <p:nvPr/>
        </p:nvPicPr>
        <p:blipFill>
          <a:blip r:embed="rId3"/>
          <a:stretch>
            <a:fillRect/>
          </a:stretch>
        </p:blipFill>
        <p:spPr>
          <a:xfrm>
            <a:off x="4095565" y="827843"/>
            <a:ext cx="6096000" cy="3657600"/>
          </a:xfrm>
          <a:prstGeom prst="rect">
            <a:avLst/>
          </a:prstGeom>
        </p:spPr>
      </p:pic>
      <p:sp>
        <p:nvSpPr>
          <p:cNvPr id="5" name="TextBox 4">
            <a:extLst>
              <a:ext uri="{FF2B5EF4-FFF2-40B4-BE49-F238E27FC236}">
                <a16:creationId xmlns:a16="http://schemas.microsoft.com/office/drawing/2014/main" id="{A99C747D-ADDB-4BFD-8F46-643521CEEFE4}"/>
              </a:ext>
            </a:extLst>
          </p:cNvPr>
          <p:cNvSpPr txBox="1"/>
          <p:nvPr/>
        </p:nvSpPr>
        <p:spPr>
          <a:xfrm>
            <a:off x="2593313" y="175044"/>
            <a:ext cx="7005374" cy="461665"/>
          </a:xfrm>
          <a:prstGeom prst="rect">
            <a:avLst/>
          </a:prstGeom>
          <a:noFill/>
        </p:spPr>
        <p:txBody>
          <a:bodyPr wrap="square" rtlCol="0">
            <a:spAutoFit/>
          </a:bodyPr>
          <a:lstStyle/>
          <a:p>
            <a:r>
              <a:rPr lang="en-US" sz="2400" dirty="0"/>
              <a:t>Variable Importance with p-values, larger “X2” is better</a:t>
            </a:r>
          </a:p>
        </p:txBody>
      </p:sp>
      <p:sp>
        <p:nvSpPr>
          <p:cNvPr id="6" name="Oval 5">
            <a:extLst>
              <a:ext uri="{FF2B5EF4-FFF2-40B4-BE49-F238E27FC236}">
                <a16:creationId xmlns:a16="http://schemas.microsoft.com/office/drawing/2014/main" id="{E9E0875B-7304-4871-B359-0A5A0AF10D3C}"/>
              </a:ext>
            </a:extLst>
          </p:cNvPr>
          <p:cNvSpPr/>
          <p:nvPr/>
        </p:nvSpPr>
        <p:spPr>
          <a:xfrm>
            <a:off x="2091303" y="319527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72A8BE-6738-4FBE-831B-21F0287C2CF2}"/>
              </a:ext>
            </a:extLst>
          </p:cNvPr>
          <p:cNvSpPr/>
          <p:nvPr/>
        </p:nvSpPr>
        <p:spPr>
          <a:xfrm>
            <a:off x="1391446" y="1182210"/>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07CA2F-44A7-448A-B28C-2C431112AC0E}"/>
              </a:ext>
            </a:extLst>
          </p:cNvPr>
          <p:cNvSpPr/>
          <p:nvPr/>
        </p:nvSpPr>
        <p:spPr>
          <a:xfrm>
            <a:off x="1874233" y="22223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81C0E85-51F3-4B01-8911-4A806AECE3F9}"/>
              </a:ext>
            </a:extLst>
          </p:cNvPr>
          <p:cNvSpPr/>
          <p:nvPr/>
        </p:nvSpPr>
        <p:spPr>
          <a:xfrm>
            <a:off x="3223205" y="423752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121795D-73EC-49A7-8607-B9866A5DA505}"/>
              </a:ext>
            </a:extLst>
          </p:cNvPr>
          <p:cNvSpPr/>
          <p:nvPr/>
        </p:nvSpPr>
        <p:spPr>
          <a:xfrm>
            <a:off x="10176511" y="527009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DE35DCD-EA51-4C56-B173-D283F4A9D131}"/>
              </a:ext>
            </a:extLst>
          </p:cNvPr>
          <p:cNvSpPr/>
          <p:nvPr/>
        </p:nvSpPr>
        <p:spPr>
          <a:xfrm>
            <a:off x="457812" y="5270099"/>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1D14B37-A626-4672-9504-F08B8C2CEBC7}"/>
              </a:ext>
            </a:extLst>
          </p:cNvPr>
          <p:cNvSpPr txBox="1"/>
          <p:nvPr/>
        </p:nvSpPr>
        <p:spPr>
          <a:xfrm>
            <a:off x="0" y="24759"/>
            <a:ext cx="2919046" cy="1200329"/>
          </a:xfrm>
          <a:prstGeom prst="rect">
            <a:avLst/>
          </a:prstGeom>
          <a:noFill/>
        </p:spPr>
        <p:txBody>
          <a:bodyPr wrap="square" rtlCol="0">
            <a:spAutoFit/>
          </a:bodyPr>
          <a:lstStyle/>
          <a:p>
            <a:r>
              <a:rPr lang="en-US" dirty="0">
                <a:highlight>
                  <a:srgbClr val="00FFFF"/>
                </a:highlight>
              </a:rPr>
              <a:t>The most important predictors of Y have dots furthest to the right and bigger F statstics. </a:t>
            </a:r>
          </a:p>
        </p:txBody>
      </p:sp>
      <p:sp>
        <p:nvSpPr>
          <p:cNvPr id="13" name="Oval 12">
            <a:extLst>
              <a:ext uri="{FF2B5EF4-FFF2-40B4-BE49-F238E27FC236}">
                <a16:creationId xmlns:a16="http://schemas.microsoft.com/office/drawing/2014/main" id="{2E52B3B6-1603-4915-A610-42A89CAD9719}"/>
              </a:ext>
            </a:extLst>
          </p:cNvPr>
          <p:cNvSpPr/>
          <p:nvPr/>
        </p:nvSpPr>
        <p:spPr>
          <a:xfrm>
            <a:off x="8983688" y="158905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C677207-C445-42F3-9278-C80859C1B491}"/>
              </a:ext>
            </a:extLst>
          </p:cNvPr>
          <p:cNvSpPr>
            <a:spLocks noGrp="1"/>
          </p:cNvSpPr>
          <p:nvPr>
            <p:ph type="sldNum" sz="quarter" idx="12"/>
          </p:nvPr>
        </p:nvSpPr>
        <p:spPr/>
        <p:txBody>
          <a:bodyPr/>
          <a:lstStyle/>
          <a:p>
            <a:fld id="{35032509-D289-4CC9-8A27-14E47DC64BC2}" type="slidenum">
              <a:rPr lang="en-US" smtClean="0"/>
              <a:t>119</a:t>
            </a:fld>
            <a:endParaRPr lang="en-US" dirty="0"/>
          </a:p>
        </p:txBody>
      </p:sp>
    </p:spTree>
    <p:extLst>
      <p:ext uri="{BB962C8B-B14F-4D97-AF65-F5344CB8AC3E}">
        <p14:creationId xmlns:p14="http://schemas.microsoft.com/office/powerpoint/2010/main" val="390719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05098-E295-407C-91C2-F6538C8B1EC5}"/>
              </a:ext>
            </a:extLst>
          </p:cNvPr>
          <p:cNvPicPr>
            <a:picLocks noChangeAspect="1"/>
          </p:cNvPicPr>
          <p:nvPr/>
        </p:nvPicPr>
        <p:blipFill>
          <a:blip r:embed="rId2"/>
          <a:stretch>
            <a:fillRect/>
          </a:stretch>
        </p:blipFill>
        <p:spPr>
          <a:xfrm>
            <a:off x="1463093" y="607416"/>
            <a:ext cx="8505825" cy="5762625"/>
          </a:xfrm>
          <a:prstGeom prst="rect">
            <a:avLst/>
          </a:prstGeom>
        </p:spPr>
      </p:pic>
      <p:sp>
        <p:nvSpPr>
          <p:cNvPr id="4" name="TextBox 3">
            <a:extLst>
              <a:ext uri="{FF2B5EF4-FFF2-40B4-BE49-F238E27FC236}">
                <a16:creationId xmlns:a16="http://schemas.microsoft.com/office/drawing/2014/main" id="{E34AC192-EF35-47AB-863F-055BA1D5B745}"/>
              </a:ext>
            </a:extLst>
          </p:cNvPr>
          <p:cNvSpPr txBox="1"/>
          <p:nvPr/>
        </p:nvSpPr>
        <p:spPr>
          <a:xfrm>
            <a:off x="318782" y="1451295"/>
            <a:ext cx="2424418" cy="1200329"/>
          </a:xfrm>
          <a:prstGeom prst="rect">
            <a:avLst/>
          </a:prstGeom>
          <a:noFill/>
        </p:spPr>
        <p:txBody>
          <a:bodyPr wrap="square" rtlCol="0">
            <a:spAutoFit/>
          </a:bodyPr>
          <a:lstStyle/>
          <a:p>
            <a:r>
              <a:rPr lang="en-US" dirty="0"/>
              <a:t>As mother's estriol levels increases, the average baby birthweight increases.</a:t>
            </a:r>
          </a:p>
        </p:txBody>
      </p:sp>
      <p:sp>
        <p:nvSpPr>
          <p:cNvPr id="5" name="TextBox 4">
            <a:extLst>
              <a:ext uri="{FF2B5EF4-FFF2-40B4-BE49-F238E27FC236}">
                <a16:creationId xmlns:a16="http://schemas.microsoft.com/office/drawing/2014/main" id="{1E5383B5-AEA5-4964-9EEF-B0558F58E0AF}"/>
              </a:ext>
            </a:extLst>
          </p:cNvPr>
          <p:cNvSpPr txBox="1"/>
          <p:nvPr/>
        </p:nvSpPr>
        <p:spPr>
          <a:xfrm>
            <a:off x="9902105" y="1451295"/>
            <a:ext cx="2287398" cy="923330"/>
          </a:xfrm>
          <a:prstGeom prst="rect">
            <a:avLst/>
          </a:prstGeom>
          <a:noFill/>
        </p:spPr>
        <p:txBody>
          <a:bodyPr wrap="square" rtlCol="0">
            <a:spAutoFit/>
          </a:bodyPr>
          <a:lstStyle/>
          <a:p>
            <a:r>
              <a:rPr lang="en-US" dirty="0"/>
              <a:t>As baby ages get older, their heart rates slow down.</a:t>
            </a:r>
          </a:p>
        </p:txBody>
      </p:sp>
      <p:sp>
        <p:nvSpPr>
          <p:cNvPr id="6" name="TextBox 5">
            <a:extLst>
              <a:ext uri="{FF2B5EF4-FFF2-40B4-BE49-F238E27FC236}">
                <a16:creationId xmlns:a16="http://schemas.microsoft.com/office/drawing/2014/main" id="{5FA45683-F473-4993-9791-4263463BA6DB}"/>
              </a:ext>
            </a:extLst>
          </p:cNvPr>
          <p:cNvSpPr txBox="1"/>
          <p:nvPr/>
        </p:nvSpPr>
        <p:spPr>
          <a:xfrm>
            <a:off x="2743200" y="6370041"/>
            <a:ext cx="7294381" cy="369332"/>
          </a:xfrm>
          <a:prstGeom prst="rect">
            <a:avLst/>
          </a:prstGeom>
          <a:noFill/>
        </p:spPr>
        <p:txBody>
          <a:bodyPr wrap="square" rtlCol="0">
            <a:spAutoFit/>
          </a:bodyPr>
          <a:lstStyle/>
          <a:p>
            <a:r>
              <a:rPr lang="en-US" dirty="0"/>
              <a:t>There is no relationship between birthday and birthweight, the trend is flat.</a:t>
            </a:r>
          </a:p>
        </p:txBody>
      </p:sp>
      <p:sp>
        <p:nvSpPr>
          <p:cNvPr id="7" name="TextBox 6">
            <a:extLst>
              <a:ext uri="{FF2B5EF4-FFF2-40B4-BE49-F238E27FC236}">
                <a16:creationId xmlns:a16="http://schemas.microsoft.com/office/drawing/2014/main" id="{E9254849-0D66-4496-999B-38F9C8E7ACA2}"/>
              </a:ext>
            </a:extLst>
          </p:cNvPr>
          <p:cNvSpPr txBox="1"/>
          <p:nvPr/>
        </p:nvSpPr>
        <p:spPr>
          <a:xfrm>
            <a:off x="9274816" y="5406705"/>
            <a:ext cx="1837189" cy="369332"/>
          </a:xfrm>
          <a:prstGeom prst="rect">
            <a:avLst/>
          </a:prstGeom>
          <a:noFill/>
        </p:spPr>
        <p:txBody>
          <a:bodyPr wrap="square" rtlCol="0">
            <a:spAutoFit/>
          </a:bodyPr>
          <a:lstStyle/>
          <a:p>
            <a:r>
              <a:rPr lang="en-US" dirty="0"/>
              <a:t>Rosner, p. 430</a:t>
            </a:r>
          </a:p>
        </p:txBody>
      </p:sp>
      <p:sp>
        <p:nvSpPr>
          <p:cNvPr id="8" name="TextBox 7">
            <a:extLst>
              <a:ext uri="{FF2B5EF4-FFF2-40B4-BE49-F238E27FC236}">
                <a16:creationId xmlns:a16="http://schemas.microsoft.com/office/drawing/2014/main" id="{9D3A1CBD-C106-43EF-BD58-A86594E82069}"/>
              </a:ext>
            </a:extLst>
          </p:cNvPr>
          <p:cNvSpPr txBox="1"/>
          <p:nvPr/>
        </p:nvSpPr>
        <p:spPr>
          <a:xfrm>
            <a:off x="313975" y="3826270"/>
            <a:ext cx="3818213" cy="2246769"/>
          </a:xfrm>
          <a:prstGeom prst="rect">
            <a:avLst/>
          </a:prstGeom>
          <a:noFill/>
        </p:spPr>
        <p:txBody>
          <a:bodyPr wrap="square" rtlCol="0">
            <a:spAutoFit/>
          </a:bodyPr>
          <a:lstStyle/>
          <a:p>
            <a:r>
              <a:rPr lang="en-US" sz="2800" dirty="0">
                <a:highlight>
                  <a:srgbClr val="FFFF00"/>
                </a:highlight>
              </a:rPr>
              <a:t>Y axis= Outcome</a:t>
            </a:r>
          </a:p>
          <a:p>
            <a:r>
              <a:rPr lang="en-US" sz="2800" dirty="0">
                <a:highlight>
                  <a:srgbClr val="FFFF00"/>
                </a:highlight>
              </a:rPr>
              <a:t>X axis= Predictors</a:t>
            </a:r>
          </a:p>
          <a:p>
            <a:r>
              <a:rPr lang="en-US" sz="2800" dirty="0">
                <a:highlight>
                  <a:srgbClr val="FFFF00"/>
                </a:highlight>
              </a:rPr>
              <a:t>We graph trend lines, the bottom left corner is where both X and Y= 0.</a:t>
            </a:r>
          </a:p>
        </p:txBody>
      </p:sp>
      <p:sp>
        <p:nvSpPr>
          <p:cNvPr id="9" name="TextBox 8">
            <a:extLst>
              <a:ext uri="{FF2B5EF4-FFF2-40B4-BE49-F238E27FC236}">
                <a16:creationId xmlns:a16="http://schemas.microsoft.com/office/drawing/2014/main" id="{638E17DA-1765-44FD-AE78-0C51E6BD9717}"/>
              </a:ext>
            </a:extLst>
          </p:cNvPr>
          <p:cNvSpPr txBox="1"/>
          <p:nvPr/>
        </p:nvSpPr>
        <p:spPr>
          <a:xfrm>
            <a:off x="2841520" y="1912960"/>
            <a:ext cx="398829" cy="523220"/>
          </a:xfrm>
          <a:prstGeom prst="rect">
            <a:avLst/>
          </a:prstGeom>
          <a:noFill/>
        </p:spPr>
        <p:txBody>
          <a:bodyPr wrap="square" rtlCol="0">
            <a:spAutoFit/>
          </a:bodyPr>
          <a:lstStyle/>
          <a:p>
            <a:r>
              <a:rPr lang="en-US" sz="2800" dirty="0">
                <a:highlight>
                  <a:srgbClr val="FFFF00"/>
                </a:highlight>
              </a:rPr>
              <a:t>Y </a:t>
            </a:r>
          </a:p>
        </p:txBody>
      </p:sp>
      <p:sp>
        <p:nvSpPr>
          <p:cNvPr id="10" name="TextBox 9">
            <a:extLst>
              <a:ext uri="{FF2B5EF4-FFF2-40B4-BE49-F238E27FC236}">
                <a16:creationId xmlns:a16="http://schemas.microsoft.com/office/drawing/2014/main" id="{712142E0-D1D0-4F44-8FE3-B1F4A550CC44}"/>
              </a:ext>
            </a:extLst>
          </p:cNvPr>
          <p:cNvSpPr txBox="1"/>
          <p:nvPr/>
        </p:nvSpPr>
        <p:spPr>
          <a:xfrm>
            <a:off x="4698432" y="3227119"/>
            <a:ext cx="398829" cy="523220"/>
          </a:xfrm>
          <a:prstGeom prst="rect">
            <a:avLst/>
          </a:prstGeom>
          <a:noFill/>
        </p:spPr>
        <p:txBody>
          <a:bodyPr wrap="square" rtlCol="0">
            <a:spAutoFit/>
          </a:bodyPr>
          <a:lstStyle/>
          <a:p>
            <a:r>
              <a:rPr lang="en-US" sz="2800" dirty="0">
                <a:highlight>
                  <a:srgbClr val="FFFF00"/>
                </a:highlight>
              </a:rPr>
              <a:t>X </a:t>
            </a:r>
          </a:p>
        </p:txBody>
      </p:sp>
      <p:sp>
        <p:nvSpPr>
          <p:cNvPr id="2" name="Slide Number Placeholder 1">
            <a:extLst>
              <a:ext uri="{FF2B5EF4-FFF2-40B4-BE49-F238E27FC236}">
                <a16:creationId xmlns:a16="http://schemas.microsoft.com/office/drawing/2014/main" id="{991BDE0C-3D9D-4989-A289-10C19B30ACDB}"/>
              </a:ext>
            </a:extLst>
          </p:cNvPr>
          <p:cNvSpPr>
            <a:spLocks noGrp="1"/>
          </p:cNvSpPr>
          <p:nvPr>
            <p:ph type="sldNum" sz="quarter" idx="12"/>
          </p:nvPr>
        </p:nvSpPr>
        <p:spPr/>
        <p:txBody>
          <a:bodyPr/>
          <a:lstStyle/>
          <a:p>
            <a:fld id="{35032509-D289-4CC9-8A27-14E47DC64BC2}" type="slidenum">
              <a:rPr lang="en-US" smtClean="0"/>
              <a:t>12</a:t>
            </a:fld>
            <a:endParaRPr lang="en-US" dirty="0"/>
          </a:p>
        </p:txBody>
      </p:sp>
    </p:spTree>
    <p:extLst>
      <p:ext uri="{BB962C8B-B14F-4D97-AF65-F5344CB8AC3E}">
        <p14:creationId xmlns:p14="http://schemas.microsoft.com/office/powerpoint/2010/main" val="2433140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ot object">
            <a:extLst>
              <a:ext uri="{FF2B5EF4-FFF2-40B4-BE49-F238E27FC236}">
                <a16:creationId xmlns:a16="http://schemas.microsoft.com/office/drawing/2014/main" id="{B67C660F-9F3B-44F8-8B34-A12414926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DAA7A6-5676-48C7-92F0-ADB9772215AE}"/>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2" name="TextBox 1">
            <a:extLst>
              <a:ext uri="{FF2B5EF4-FFF2-40B4-BE49-F238E27FC236}">
                <a16:creationId xmlns:a16="http://schemas.microsoft.com/office/drawing/2014/main" id="{BA4AF228-DFFE-46F9-A0C5-8B6D85DD2CCC}"/>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5" name="TextBox 4">
            <a:extLst>
              <a:ext uri="{FF2B5EF4-FFF2-40B4-BE49-F238E27FC236}">
                <a16:creationId xmlns:a16="http://schemas.microsoft.com/office/drawing/2014/main" id="{30991C76-938D-49B9-9972-791ED4721E9E}"/>
              </a:ext>
            </a:extLst>
          </p:cNvPr>
          <p:cNvSpPr txBox="1"/>
          <p:nvPr/>
        </p:nvSpPr>
        <p:spPr>
          <a:xfrm>
            <a:off x="3489416" y="1023240"/>
            <a:ext cx="2146453" cy="923330"/>
          </a:xfrm>
          <a:prstGeom prst="rect">
            <a:avLst/>
          </a:prstGeom>
          <a:noFill/>
        </p:spPr>
        <p:txBody>
          <a:bodyPr wrap="square" rtlCol="0">
            <a:spAutoFit/>
          </a:bodyPr>
          <a:lstStyle/>
          <a:p>
            <a:r>
              <a:rPr lang="en-US" dirty="0"/>
              <a:t>Height has the steepest trend and is the most predictive.</a:t>
            </a:r>
          </a:p>
        </p:txBody>
      </p:sp>
      <p:sp>
        <p:nvSpPr>
          <p:cNvPr id="6" name="TextBox 5">
            <a:extLst>
              <a:ext uri="{FF2B5EF4-FFF2-40B4-BE49-F238E27FC236}">
                <a16:creationId xmlns:a16="http://schemas.microsoft.com/office/drawing/2014/main" id="{0D359BC5-FE4C-4D26-8152-43071E7F95EC}"/>
              </a:ext>
            </a:extLst>
          </p:cNvPr>
          <p:cNvSpPr txBox="1"/>
          <p:nvPr/>
        </p:nvSpPr>
        <p:spPr>
          <a:xfrm>
            <a:off x="960162" y="1096509"/>
            <a:ext cx="2146453" cy="923330"/>
          </a:xfrm>
          <a:prstGeom prst="rect">
            <a:avLst/>
          </a:prstGeom>
          <a:noFill/>
        </p:spPr>
        <p:txBody>
          <a:bodyPr wrap="square" rtlCol="0">
            <a:spAutoFit/>
          </a:bodyPr>
          <a:lstStyle/>
          <a:p>
            <a:r>
              <a:rPr lang="en-US" dirty="0"/>
              <a:t>Age shows a moderate effect but explodes after 10.</a:t>
            </a:r>
          </a:p>
        </p:txBody>
      </p:sp>
      <p:sp>
        <p:nvSpPr>
          <p:cNvPr id="7" name="TextBox 6">
            <a:extLst>
              <a:ext uri="{FF2B5EF4-FFF2-40B4-BE49-F238E27FC236}">
                <a16:creationId xmlns:a16="http://schemas.microsoft.com/office/drawing/2014/main" id="{2C424566-9897-4486-B5D0-B964530D87AA}"/>
              </a:ext>
            </a:extLst>
          </p:cNvPr>
          <p:cNvSpPr txBox="1"/>
          <p:nvPr/>
        </p:nvSpPr>
        <p:spPr>
          <a:xfrm>
            <a:off x="6174296" y="1023240"/>
            <a:ext cx="5931017" cy="2031325"/>
          </a:xfrm>
          <a:prstGeom prst="rect">
            <a:avLst/>
          </a:prstGeom>
          <a:noFill/>
        </p:spPr>
        <p:txBody>
          <a:bodyPr wrap="square" rtlCol="0">
            <a:spAutoFit/>
          </a:bodyPr>
          <a:lstStyle/>
          <a:p>
            <a:r>
              <a:rPr lang="en-US" dirty="0">
                <a:highlight>
                  <a:srgbClr val="FFFF00"/>
                </a:highlight>
              </a:rPr>
              <a:t>“The effect size while holding other predictors constant” or “controlling for other predictors” means we use the average for each predictor to calculate other predictor effects. For example, the predicted FEV for age = 5 and 10 uses the same other predictor values in the formula:</a:t>
            </a:r>
          </a:p>
          <a:p>
            <a:r>
              <a:rPr lang="en-US" sz="1600" dirty="0">
                <a:highlight>
                  <a:srgbClr val="FFFF00"/>
                </a:highlight>
              </a:rPr>
              <a:t>-4.5 + 0.07*</a:t>
            </a:r>
            <a:r>
              <a:rPr lang="en-US" sz="1600" u="sng" dirty="0">
                <a:highlight>
                  <a:srgbClr val="FFFF00"/>
                </a:highlight>
              </a:rPr>
              <a:t>age=5  </a:t>
            </a:r>
            <a:r>
              <a:rPr lang="en-US" dirty="0">
                <a:highlight>
                  <a:srgbClr val="FFFF00"/>
                </a:highlight>
              </a:rPr>
              <a:t>+</a:t>
            </a:r>
            <a:r>
              <a:rPr lang="en-US" sz="1600" dirty="0">
                <a:highlight>
                  <a:srgbClr val="FFFF00"/>
                </a:highlight>
              </a:rPr>
              <a:t> 0.16*male </a:t>
            </a:r>
            <a:r>
              <a:rPr lang="en-US" dirty="0">
                <a:highlight>
                  <a:srgbClr val="FFFF00"/>
                </a:highlight>
              </a:rPr>
              <a:t>+</a:t>
            </a:r>
            <a:r>
              <a:rPr lang="en-US" sz="1600" dirty="0">
                <a:highlight>
                  <a:srgbClr val="FFFF00"/>
                </a:highlight>
              </a:rPr>
              <a:t> 0.1*height 62 </a:t>
            </a:r>
            <a:r>
              <a:rPr lang="en-US" dirty="0">
                <a:highlight>
                  <a:srgbClr val="FFFF00"/>
                </a:highlight>
              </a:rPr>
              <a:t>+</a:t>
            </a:r>
            <a:r>
              <a:rPr lang="en-US" sz="1600" dirty="0">
                <a:highlight>
                  <a:srgbClr val="FFFF00"/>
                </a:highlight>
              </a:rPr>
              <a:t> -0.1*non-smoker</a:t>
            </a:r>
          </a:p>
          <a:p>
            <a:r>
              <a:rPr lang="en-US" sz="1600" dirty="0">
                <a:highlight>
                  <a:srgbClr val="FFFF00"/>
                </a:highlight>
              </a:rPr>
              <a:t>-4.5 + 0.07*</a:t>
            </a:r>
            <a:r>
              <a:rPr lang="en-US" sz="1600" u="sng" dirty="0">
                <a:highlight>
                  <a:srgbClr val="FFFF00"/>
                </a:highlight>
              </a:rPr>
              <a:t>age=10</a:t>
            </a:r>
            <a:r>
              <a:rPr lang="en-US" sz="1600" dirty="0">
                <a:highlight>
                  <a:srgbClr val="FFFF00"/>
                </a:highlight>
              </a:rPr>
              <a:t> </a:t>
            </a:r>
            <a:r>
              <a:rPr lang="en-US" dirty="0">
                <a:highlight>
                  <a:srgbClr val="FFFF00"/>
                </a:highlight>
              </a:rPr>
              <a:t>+</a:t>
            </a:r>
            <a:r>
              <a:rPr lang="en-US" sz="1600" dirty="0">
                <a:highlight>
                  <a:srgbClr val="FFFF00"/>
                </a:highlight>
              </a:rPr>
              <a:t> 0.16*male </a:t>
            </a:r>
            <a:r>
              <a:rPr lang="en-US" dirty="0">
                <a:highlight>
                  <a:srgbClr val="FFFF00"/>
                </a:highlight>
              </a:rPr>
              <a:t>+</a:t>
            </a:r>
            <a:r>
              <a:rPr lang="en-US" sz="1600" dirty="0">
                <a:highlight>
                  <a:srgbClr val="FFFF00"/>
                </a:highlight>
              </a:rPr>
              <a:t> 0.1*height 62 </a:t>
            </a:r>
            <a:r>
              <a:rPr lang="en-US" dirty="0">
                <a:highlight>
                  <a:srgbClr val="FFFF00"/>
                </a:highlight>
              </a:rPr>
              <a:t>+</a:t>
            </a:r>
            <a:r>
              <a:rPr lang="en-US" sz="1600" dirty="0">
                <a:highlight>
                  <a:srgbClr val="FFFF00"/>
                </a:highlight>
              </a:rPr>
              <a:t> -0.1*non-smoker</a:t>
            </a:r>
          </a:p>
        </p:txBody>
      </p:sp>
      <p:sp>
        <p:nvSpPr>
          <p:cNvPr id="4" name="Slide Number Placeholder 3">
            <a:extLst>
              <a:ext uri="{FF2B5EF4-FFF2-40B4-BE49-F238E27FC236}">
                <a16:creationId xmlns:a16="http://schemas.microsoft.com/office/drawing/2014/main" id="{C8AC69D2-0833-42CC-81A3-D2C60330F364}"/>
              </a:ext>
            </a:extLst>
          </p:cNvPr>
          <p:cNvSpPr>
            <a:spLocks noGrp="1"/>
          </p:cNvSpPr>
          <p:nvPr>
            <p:ph type="sldNum" sz="quarter" idx="12"/>
          </p:nvPr>
        </p:nvSpPr>
        <p:spPr/>
        <p:txBody>
          <a:bodyPr/>
          <a:lstStyle/>
          <a:p>
            <a:fld id="{35032509-D289-4CC9-8A27-14E47DC64BC2}" type="slidenum">
              <a:rPr lang="en-US" smtClean="0"/>
              <a:t>120</a:t>
            </a:fld>
            <a:endParaRPr lang="en-US" dirty="0"/>
          </a:p>
        </p:txBody>
      </p:sp>
    </p:spTree>
    <p:extLst>
      <p:ext uri="{BB962C8B-B14F-4D97-AF65-F5344CB8AC3E}">
        <p14:creationId xmlns:p14="http://schemas.microsoft.com/office/powerpoint/2010/main" val="1327621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510B6DB7-A4FA-4A5A-922D-1C98AA3E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8CAE56-1EDD-4572-BE4F-1B73CAB096F2}"/>
              </a:ext>
            </a:extLst>
          </p:cNvPr>
          <p:cNvSpPr txBox="1"/>
          <p:nvPr/>
        </p:nvSpPr>
        <p:spPr>
          <a:xfrm>
            <a:off x="1944210" y="985421"/>
            <a:ext cx="3959440" cy="2308324"/>
          </a:xfrm>
          <a:prstGeom prst="rect">
            <a:avLst/>
          </a:prstGeom>
          <a:noFill/>
        </p:spPr>
        <p:txBody>
          <a:bodyPr wrap="square" rtlCol="0">
            <a:spAutoFit/>
          </a:bodyPr>
          <a:lstStyle/>
          <a:p>
            <a:r>
              <a:rPr lang="en-US" sz="2400" dirty="0">
                <a:highlight>
                  <a:srgbClr val="FFFF00"/>
                </a:highlight>
              </a:rPr>
              <a:t>The significant interaction shows the gender effect on FEV is dependent on the patient’s age. As expected in research, differences are strongest after puberty starts.</a:t>
            </a:r>
          </a:p>
        </p:txBody>
      </p:sp>
      <p:sp>
        <p:nvSpPr>
          <p:cNvPr id="3" name="Slide Number Placeholder 2">
            <a:extLst>
              <a:ext uri="{FF2B5EF4-FFF2-40B4-BE49-F238E27FC236}">
                <a16:creationId xmlns:a16="http://schemas.microsoft.com/office/drawing/2014/main" id="{99947B49-1B32-4C47-8674-B88F7BCBFAA8}"/>
              </a:ext>
            </a:extLst>
          </p:cNvPr>
          <p:cNvSpPr>
            <a:spLocks noGrp="1"/>
          </p:cNvSpPr>
          <p:nvPr>
            <p:ph type="sldNum" sz="quarter" idx="12"/>
          </p:nvPr>
        </p:nvSpPr>
        <p:spPr/>
        <p:txBody>
          <a:bodyPr/>
          <a:lstStyle/>
          <a:p>
            <a:fld id="{35032509-D289-4CC9-8A27-14E47DC64BC2}" type="slidenum">
              <a:rPr lang="en-US" smtClean="0"/>
              <a:t>121</a:t>
            </a:fld>
            <a:endParaRPr lang="en-US" dirty="0"/>
          </a:p>
        </p:txBody>
      </p:sp>
    </p:spTree>
    <p:extLst>
      <p:ext uri="{BB962C8B-B14F-4D97-AF65-F5344CB8AC3E}">
        <p14:creationId xmlns:p14="http://schemas.microsoft.com/office/powerpoint/2010/main" val="1296242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C2D80-C6A9-4F36-9A46-8040F77CD40D}"/>
              </a:ext>
            </a:extLst>
          </p:cNvPr>
          <p:cNvSpPr>
            <a:spLocks noGrp="1"/>
          </p:cNvSpPr>
          <p:nvPr>
            <p:ph type="sldNum" sz="quarter" idx="12"/>
          </p:nvPr>
        </p:nvSpPr>
        <p:spPr/>
        <p:txBody>
          <a:bodyPr/>
          <a:lstStyle/>
          <a:p>
            <a:fld id="{35032509-D289-4CC9-8A27-14E47DC64BC2}" type="slidenum">
              <a:rPr lang="en-US" smtClean="0"/>
              <a:t>122</a:t>
            </a:fld>
            <a:endParaRPr lang="en-US" dirty="0"/>
          </a:p>
        </p:txBody>
      </p:sp>
      <p:pic>
        <p:nvPicPr>
          <p:cNvPr id="1026" name="Picture 2" descr="Plot object">
            <a:extLst>
              <a:ext uri="{FF2B5EF4-FFF2-40B4-BE49-F238E27FC236}">
                <a16:creationId xmlns:a16="http://schemas.microsoft.com/office/drawing/2014/main" id="{AB03C2CA-2E15-42AF-9A7C-1A53F5928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6788AA-2E3D-4D1A-968B-470F758F6505}"/>
              </a:ext>
            </a:extLst>
          </p:cNvPr>
          <p:cNvSpPr txBox="1"/>
          <p:nvPr/>
        </p:nvSpPr>
        <p:spPr>
          <a:xfrm>
            <a:off x="1735015" y="617415"/>
            <a:ext cx="3907693" cy="1477328"/>
          </a:xfrm>
          <a:prstGeom prst="rect">
            <a:avLst/>
          </a:prstGeom>
          <a:noFill/>
        </p:spPr>
        <p:txBody>
          <a:bodyPr wrap="square" rtlCol="0">
            <a:spAutoFit/>
          </a:bodyPr>
          <a:lstStyle/>
          <a:p>
            <a:r>
              <a:rPr lang="en-US" i="1" u="sng" dirty="0">
                <a:highlight>
                  <a:srgbClr val="00FFFF"/>
                </a:highlight>
              </a:rPr>
              <a:t>Combining research and regression</a:t>
            </a:r>
            <a:r>
              <a:rPr lang="en-US" dirty="0"/>
              <a:t>. This </a:t>
            </a:r>
            <a:r>
              <a:rPr lang="en-US" b="1" i="1" dirty="0"/>
              <a:t>linear</a:t>
            </a:r>
            <a:r>
              <a:rPr lang="en-US" dirty="0"/>
              <a:t> interaction model shows a difference between boys and girls. But wrongly suggests a significant difference starting before the age of 10. </a:t>
            </a:r>
          </a:p>
        </p:txBody>
      </p:sp>
      <p:sp>
        <p:nvSpPr>
          <p:cNvPr id="5" name="TextBox 4">
            <a:extLst>
              <a:ext uri="{FF2B5EF4-FFF2-40B4-BE49-F238E27FC236}">
                <a16:creationId xmlns:a16="http://schemas.microsoft.com/office/drawing/2014/main" id="{1C4246FC-46ED-45CB-B329-81D95A3213CA}"/>
              </a:ext>
            </a:extLst>
          </p:cNvPr>
          <p:cNvSpPr txBox="1"/>
          <p:nvPr/>
        </p:nvSpPr>
        <p:spPr>
          <a:xfrm>
            <a:off x="1735015" y="2388395"/>
            <a:ext cx="3806093" cy="1477328"/>
          </a:xfrm>
          <a:prstGeom prst="rect">
            <a:avLst/>
          </a:prstGeom>
          <a:noFill/>
        </p:spPr>
        <p:txBody>
          <a:bodyPr wrap="square" rtlCol="0">
            <a:spAutoFit/>
          </a:bodyPr>
          <a:lstStyle/>
          <a:p>
            <a:r>
              <a:rPr lang="en-US" dirty="0"/>
              <a:t>Reinforcing the model results with the established research finding that differences begin around puberty, at age 12 and not at 9, can help (e.g., interventions start at the right age). </a:t>
            </a:r>
          </a:p>
        </p:txBody>
      </p:sp>
    </p:spTree>
    <p:extLst>
      <p:ext uri="{BB962C8B-B14F-4D97-AF65-F5344CB8AC3E}">
        <p14:creationId xmlns:p14="http://schemas.microsoft.com/office/powerpoint/2010/main" val="6561777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8579-60CB-4EA6-9288-93A8B2005B40}"/>
              </a:ext>
            </a:extLst>
          </p:cNvPr>
          <p:cNvSpPr>
            <a:spLocks noGrp="1"/>
          </p:cNvSpPr>
          <p:nvPr>
            <p:ph type="title"/>
          </p:nvPr>
        </p:nvSpPr>
        <p:spPr/>
        <p:txBody>
          <a:bodyPr>
            <a:normAutofit fontScale="90000"/>
          </a:bodyPr>
          <a:lstStyle/>
          <a:p>
            <a:r>
              <a:rPr lang="en-US" dirty="0"/>
              <a:t>Model summary: Interpreting results </a:t>
            </a:r>
            <a:br>
              <a:rPr lang="en-US" dirty="0"/>
            </a:br>
            <a:r>
              <a:rPr lang="en-US" dirty="0"/>
              <a:t>(fev = </a:t>
            </a:r>
            <a:r>
              <a:rPr lang="en-US" i="1" dirty="0">
                <a:solidFill>
                  <a:schemeClr val="bg1">
                    <a:lumMod val="65000"/>
                  </a:schemeClr>
                </a:solidFill>
              </a:rPr>
              <a:t>Nonlinear</a:t>
            </a:r>
            <a:r>
              <a:rPr lang="en-US" dirty="0"/>
              <a:t> age * sex + </a:t>
            </a:r>
            <a:r>
              <a:rPr lang="en-US" i="1" dirty="0">
                <a:solidFill>
                  <a:schemeClr val="bg1">
                    <a:lumMod val="65000"/>
                  </a:schemeClr>
                </a:solidFill>
              </a:rPr>
              <a:t>Nonlinear</a:t>
            </a:r>
            <a:r>
              <a:rPr lang="en-US" dirty="0"/>
              <a:t> height + smoke)</a:t>
            </a:r>
          </a:p>
        </p:txBody>
      </p:sp>
      <p:sp>
        <p:nvSpPr>
          <p:cNvPr id="3" name="Content Placeholder 2">
            <a:extLst>
              <a:ext uri="{FF2B5EF4-FFF2-40B4-BE49-F238E27FC236}">
                <a16:creationId xmlns:a16="http://schemas.microsoft.com/office/drawing/2014/main" id="{85A01645-1756-4B34-B606-733B769044BC}"/>
              </a:ext>
            </a:extLst>
          </p:cNvPr>
          <p:cNvSpPr>
            <a:spLocks noGrp="1"/>
          </p:cNvSpPr>
          <p:nvPr>
            <p:ph idx="1"/>
          </p:nvPr>
        </p:nvSpPr>
        <p:spPr>
          <a:xfrm>
            <a:off x="838200" y="2067791"/>
            <a:ext cx="10515600" cy="4705870"/>
          </a:xfrm>
        </p:spPr>
        <p:txBody>
          <a:bodyPr>
            <a:normAutofit fontScale="92500" lnSpcReduction="10000"/>
          </a:bodyPr>
          <a:lstStyle/>
          <a:p>
            <a:r>
              <a:rPr lang="en-US" dirty="0"/>
              <a:t>The smoking effect is significant at the 0.05 level (p = 0.03). There is an expected lower FEV by 0.12 for patients who smoke, after controlling for age, height, and sex. </a:t>
            </a:r>
          </a:p>
          <a:p>
            <a:r>
              <a:rPr lang="en-US" dirty="0"/>
              <a:t>There is a significant age by sex effect (p &lt; 0.001) after controlling for other variables. Boys have significantly higher FEV levels beginning around the age of 12 (p &lt; 0.01). There is also a significant positive nonlinear trend for age (p &lt; 0.001).</a:t>
            </a:r>
          </a:p>
          <a:p>
            <a:r>
              <a:rPr lang="en-US" dirty="0"/>
              <a:t> There is a significant positive height effect (p &lt; 0.001) after controlling for other variables. There is also a significant nonlinear trend for height (p &lt; 0.05). Height is the most important predictor as it has the most predictive power. For example, going from the 1</a:t>
            </a:r>
            <a:r>
              <a:rPr lang="en-US" baseline="30000" dirty="0"/>
              <a:t>st</a:t>
            </a:r>
            <a:r>
              <a:rPr lang="en-US" dirty="0"/>
              <a:t> to 3</a:t>
            </a:r>
            <a:r>
              <a:rPr lang="en-US" baseline="30000" dirty="0"/>
              <a:t>rd</a:t>
            </a:r>
            <a:r>
              <a:rPr lang="en-US" dirty="0"/>
              <a:t> quartiles (about 11 inches) increases the FEV by 0.9.</a:t>
            </a:r>
          </a:p>
          <a:p>
            <a:r>
              <a:rPr lang="en-US" dirty="0"/>
              <a:t>The model has a high level of reliability, R2= 0.81 (validated= 0.80).</a:t>
            </a:r>
          </a:p>
        </p:txBody>
      </p:sp>
      <p:sp>
        <p:nvSpPr>
          <p:cNvPr id="4" name="Slide Number Placeholder 3">
            <a:extLst>
              <a:ext uri="{FF2B5EF4-FFF2-40B4-BE49-F238E27FC236}">
                <a16:creationId xmlns:a16="http://schemas.microsoft.com/office/drawing/2014/main" id="{6A7E008C-6562-4700-BC9B-8BA712DBCF27}"/>
              </a:ext>
            </a:extLst>
          </p:cNvPr>
          <p:cNvSpPr>
            <a:spLocks noGrp="1"/>
          </p:cNvSpPr>
          <p:nvPr>
            <p:ph type="sldNum" sz="quarter" idx="12"/>
          </p:nvPr>
        </p:nvSpPr>
        <p:spPr/>
        <p:txBody>
          <a:bodyPr/>
          <a:lstStyle/>
          <a:p>
            <a:fld id="{35032509-D289-4CC9-8A27-14E47DC64BC2}" type="slidenum">
              <a:rPr lang="en-US" smtClean="0"/>
              <a:t>123</a:t>
            </a:fld>
            <a:endParaRPr lang="en-US" dirty="0"/>
          </a:p>
        </p:txBody>
      </p:sp>
    </p:spTree>
    <p:extLst>
      <p:ext uri="{BB962C8B-B14F-4D97-AF65-F5344CB8AC3E}">
        <p14:creationId xmlns:p14="http://schemas.microsoft.com/office/powerpoint/2010/main" val="11855171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9C1-1A86-45C9-B5ED-02C838F41A00}"/>
              </a:ext>
            </a:extLst>
          </p:cNvPr>
          <p:cNvSpPr>
            <a:spLocks noGrp="1"/>
          </p:cNvSpPr>
          <p:nvPr>
            <p:ph type="title"/>
          </p:nvPr>
        </p:nvSpPr>
        <p:spPr/>
        <p:txBody>
          <a:bodyPr/>
          <a:lstStyle/>
          <a:p>
            <a:r>
              <a:rPr lang="en-US" dirty="0"/>
              <a:t>Calibration curve</a:t>
            </a:r>
          </a:p>
        </p:txBody>
      </p:sp>
      <p:pic>
        <p:nvPicPr>
          <p:cNvPr id="6" name="Picture 6" descr="Plot object">
            <a:extLst>
              <a:ext uri="{FF2B5EF4-FFF2-40B4-BE49-F238E27FC236}">
                <a16:creationId xmlns:a16="http://schemas.microsoft.com/office/drawing/2014/main" id="{A05A7720-BCCC-4B43-B435-2DBFEE94DA6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31157"/>
            <a:ext cx="5181600" cy="33402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ot object">
            <a:extLst>
              <a:ext uri="{FF2B5EF4-FFF2-40B4-BE49-F238E27FC236}">
                <a16:creationId xmlns:a16="http://schemas.microsoft.com/office/drawing/2014/main" id="{00BD19EC-F547-4874-A466-928A99540B8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955773"/>
            <a:ext cx="5181600" cy="20910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930ED9F-8C46-4A73-B373-EB969FF6E88B}"/>
              </a:ext>
            </a:extLst>
          </p:cNvPr>
          <p:cNvSpPr txBox="1"/>
          <p:nvPr/>
        </p:nvSpPr>
        <p:spPr>
          <a:xfrm>
            <a:off x="2405849" y="1630733"/>
            <a:ext cx="1606858" cy="461665"/>
          </a:xfrm>
          <a:prstGeom prst="rect">
            <a:avLst/>
          </a:prstGeom>
          <a:noFill/>
        </p:spPr>
        <p:txBody>
          <a:bodyPr wrap="square" rtlCol="0">
            <a:spAutoFit/>
          </a:bodyPr>
          <a:lstStyle/>
          <a:p>
            <a:r>
              <a:rPr lang="en-US" sz="2400" dirty="0">
                <a:highlight>
                  <a:srgbClr val="FFFF00"/>
                </a:highlight>
              </a:rPr>
              <a:t>Traditional</a:t>
            </a:r>
          </a:p>
        </p:txBody>
      </p:sp>
      <p:sp>
        <p:nvSpPr>
          <p:cNvPr id="10" name="TextBox 9">
            <a:extLst>
              <a:ext uri="{FF2B5EF4-FFF2-40B4-BE49-F238E27FC236}">
                <a16:creationId xmlns:a16="http://schemas.microsoft.com/office/drawing/2014/main" id="{16F21527-294C-437C-9484-4EDF20B8AA14}"/>
              </a:ext>
            </a:extLst>
          </p:cNvPr>
          <p:cNvSpPr txBox="1"/>
          <p:nvPr/>
        </p:nvSpPr>
        <p:spPr>
          <a:xfrm>
            <a:off x="7005961" y="1630732"/>
            <a:ext cx="3833673" cy="461665"/>
          </a:xfrm>
          <a:prstGeom prst="rect">
            <a:avLst/>
          </a:prstGeom>
          <a:noFill/>
        </p:spPr>
        <p:txBody>
          <a:bodyPr wrap="square" rtlCol="0">
            <a:spAutoFit/>
          </a:bodyPr>
          <a:lstStyle/>
          <a:p>
            <a:r>
              <a:rPr lang="en-US" sz="2400" dirty="0">
                <a:highlight>
                  <a:srgbClr val="FFFF00"/>
                </a:highlight>
              </a:rPr>
              <a:t>Bootstrapped bias-corrected</a:t>
            </a:r>
          </a:p>
        </p:txBody>
      </p:sp>
      <p:sp>
        <p:nvSpPr>
          <p:cNvPr id="11" name="TextBox 10">
            <a:extLst>
              <a:ext uri="{FF2B5EF4-FFF2-40B4-BE49-F238E27FC236}">
                <a16:creationId xmlns:a16="http://schemas.microsoft.com/office/drawing/2014/main" id="{B231DD4D-60BB-4B08-890C-732B8EB80B3C}"/>
              </a:ext>
            </a:extLst>
          </p:cNvPr>
          <p:cNvSpPr txBox="1"/>
          <p:nvPr/>
        </p:nvSpPr>
        <p:spPr>
          <a:xfrm>
            <a:off x="772357" y="6031210"/>
            <a:ext cx="11026065" cy="461665"/>
          </a:xfrm>
          <a:prstGeom prst="rect">
            <a:avLst/>
          </a:prstGeom>
          <a:noFill/>
        </p:spPr>
        <p:txBody>
          <a:bodyPr wrap="square" rtlCol="0">
            <a:spAutoFit/>
          </a:bodyPr>
          <a:lstStyle/>
          <a:p>
            <a:r>
              <a:rPr lang="en-US" sz="2400" dirty="0">
                <a:highlight>
                  <a:srgbClr val="00FFFF"/>
                </a:highlight>
              </a:rPr>
              <a:t>Both graphs show a very high degree of calibration among all levels of predicted values. </a:t>
            </a:r>
          </a:p>
        </p:txBody>
      </p:sp>
      <p:sp>
        <p:nvSpPr>
          <p:cNvPr id="3" name="Slide Number Placeholder 2">
            <a:extLst>
              <a:ext uri="{FF2B5EF4-FFF2-40B4-BE49-F238E27FC236}">
                <a16:creationId xmlns:a16="http://schemas.microsoft.com/office/drawing/2014/main" id="{BBC4EB06-896C-4168-8213-810FC5CF6DD1}"/>
              </a:ext>
            </a:extLst>
          </p:cNvPr>
          <p:cNvSpPr>
            <a:spLocks noGrp="1"/>
          </p:cNvSpPr>
          <p:nvPr>
            <p:ph type="sldNum" sz="quarter" idx="12"/>
          </p:nvPr>
        </p:nvSpPr>
        <p:spPr/>
        <p:txBody>
          <a:bodyPr/>
          <a:lstStyle/>
          <a:p>
            <a:fld id="{35032509-D289-4CC9-8A27-14E47DC64BC2}" type="slidenum">
              <a:rPr lang="en-US" smtClean="0"/>
              <a:t>124</a:t>
            </a:fld>
            <a:endParaRPr lang="en-US" dirty="0"/>
          </a:p>
        </p:txBody>
      </p:sp>
    </p:spTree>
    <p:extLst>
      <p:ext uri="{BB962C8B-B14F-4D97-AF65-F5344CB8AC3E}">
        <p14:creationId xmlns:p14="http://schemas.microsoft.com/office/powerpoint/2010/main" val="2901076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7B88-9F2F-4369-9EC6-339376F678AF}"/>
              </a:ext>
            </a:extLst>
          </p:cNvPr>
          <p:cNvSpPr>
            <a:spLocks noGrp="1"/>
          </p:cNvSpPr>
          <p:nvPr>
            <p:ph type="title"/>
          </p:nvPr>
        </p:nvSpPr>
        <p:spPr/>
        <p:txBody>
          <a:bodyPr/>
          <a:lstStyle/>
          <a:p>
            <a:r>
              <a:rPr lang="en-US" dirty="0"/>
              <a:t>Validation (Calibration and Discrimination)</a:t>
            </a:r>
          </a:p>
        </p:txBody>
      </p:sp>
      <p:pic>
        <p:nvPicPr>
          <p:cNvPr id="5" name="Content Placeholder 4">
            <a:extLst>
              <a:ext uri="{FF2B5EF4-FFF2-40B4-BE49-F238E27FC236}">
                <a16:creationId xmlns:a16="http://schemas.microsoft.com/office/drawing/2014/main" id="{E758FE67-1B1E-41FE-BC8E-559A699C8C4C}"/>
              </a:ext>
            </a:extLst>
          </p:cNvPr>
          <p:cNvPicPr>
            <a:picLocks noGrp="1" noChangeAspect="1"/>
          </p:cNvPicPr>
          <p:nvPr>
            <p:ph idx="1"/>
          </p:nvPr>
        </p:nvPicPr>
        <p:blipFill>
          <a:blip r:embed="rId2"/>
          <a:stretch>
            <a:fillRect/>
          </a:stretch>
        </p:blipFill>
        <p:spPr>
          <a:xfrm>
            <a:off x="2448476" y="2733616"/>
            <a:ext cx="7782930" cy="2435150"/>
          </a:xfrm>
        </p:spPr>
      </p:pic>
      <p:sp>
        <p:nvSpPr>
          <p:cNvPr id="7" name="Arrow: Curved Right 6">
            <a:extLst>
              <a:ext uri="{FF2B5EF4-FFF2-40B4-BE49-F238E27FC236}">
                <a16:creationId xmlns:a16="http://schemas.microsoft.com/office/drawing/2014/main" id="{7AEC40A7-9F48-47EF-99D1-6C24775D92F1}"/>
              </a:ext>
            </a:extLst>
          </p:cNvPr>
          <p:cNvSpPr/>
          <p:nvPr/>
        </p:nvSpPr>
        <p:spPr>
          <a:xfrm>
            <a:off x="1960594" y="3639845"/>
            <a:ext cx="329845" cy="6658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Right 7">
            <a:extLst>
              <a:ext uri="{FF2B5EF4-FFF2-40B4-BE49-F238E27FC236}">
                <a16:creationId xmlns:a16="http://schemas.microsoft.com/office/drawing/2014/main" id="{F7AC5D80-01C3-40D2-ABD8-307C047583B8}"/>
              </a:ext>
            </a:extLst>
          </p:cNvPr>
          <p:cNvSpPr/>
          <p:nvPr/>
        </p:nvSpPr>
        <p:spPr>
          <a:xfrm>
            <a:off x="1960593" y="4456590"/>
            <a:ext cx="329845" cy="5149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784BE1F3-E52C-40A4-974A-CB65847D4903}"/>
              </a:ext>
            </a:extLst>
          </p:cNvPr>
          <p:cNvSpPr txBox="1"/>
          <p:nvPr/>
        </p:nvSpPr>
        <p:spPr>
          <a:xfrm>
            <a:off x="0" y="3741924"/>
            <a:ext cx="2077374" cy="461665"/>
          </a:xfrm>
          <a:prstGeom prst="rect">
            <a:avLst/>
          </a:prstGeom>
          <a:noFill/>
        </p:spPr>
        <p:txBody>
          <a:bodyPr wrap="square" rtlCol="0">
            <a:spAutoFit/>
          </a:bodyPr>
          <a:lstStyle/>
          <a:p>
            <a:r>
              <a:rPr lang="en-US" sz="2400" dirty="0">
                <a:highlight>
                  <a:srgbClr val="FFFF00"/>
                </a:highlight>
              </a:rPr>
              <a:t>Discrimination</a:t>
            </a:r>
          </a:p>
        </p:txBody>
      </p:sp>
      <p:sp>
        <p:nvSpPr>
          <p:cNvPr id="10" name="TextBox 9">
            <a:extLst>
              <a:ext uri="{FF2B5EF4-FFF2-40B4-BE49-F238E27FC236}">
                <a16:creationId xmlns:a16="http://schemas.microsoft.com/office/drawing/2014/main" id="{A78D9953-3783-49F2-ADE4-6BC80E670EB5}"/>
              </a:ext>
            </a:extLst>
          </p:cNvPr>
          <p:cNvSpPr txBox="1"/>
          <p:nvPr/>
        </p:nvSpPr>
        <p:spPr>
          <a:xfrm>
            <a:off x="0" y="4483209"/>
            <a:ext cx="2077374" cy="461665"/>
          </a:xfrm>
          <a:prstGeom prst="rect">
            <a:avLst/>
          </a:prstGeom>
          <a:noFill/>
        </p:spPr>
        <p:txBody>
          <a:bodyPr wrap="square" rtlCol="0">
            <a:spAutoFit/>
          </a:bodyPr>
          <a:lstStyle/>
          <a:p>
            <a:r>
              <a:rPr lang="en-US" sz="2400" dirty="0">
                <a:highlight>
                  <a:srgbClr val="FFFF00"/>
                </a:highlight>
              </a:rPr>
              <a:t>Calibration</a:t>
            </a:r>
          </a:p>
        </p:txBody>
      </p:sp>
      <p:sp>
        <p:nvSpPr>
          <p:cNvPr id="11" name="Oval 10">
            <a:extLst>
              <a:ext uri="{FF2B5EF4-FFF2-40B4-BE49-F238E27FC236}">
                <a16:creationId xmlns:a16="http://schemas.microsoft.com/office/drawing/2014/main" id="{AD11F0A8-E76A-4282-ACA2-29E7BA73BE95}"/>
              </a:ext>
            </a:extLst>
          </p:cNvPr>
          <p:cNvSpPr/>
          <p:nvPr/>
        </p:nvSpPr>
        <p:spPr>
          <a:xfrm>
            <a:off x="7586581" y="3121702"/>
            <a:ext cx="2081202" cy="4382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1E942C-6108-454D-B81D-EF774180D86A}"/>
              </a:ext>
            </a:extLst>
          </p:cNvPr>
          <p:cNvSpPr txBox="1"/>
          <p:nvPr/>
        </p:nvSpPr>
        <p:spPr>
          <a:xfrm>
            <a:off x="7730930" y="1536512"/>
            <a:ext cx="4461070" cy="1200329"/>
          </a:xfrm>
          <a:prstGeom prst="rect">
            <a:avLst/>
          </a:prstGeom>
          <a:noFill/>
        </p:spPr>
        <p:txBody>
          <a:bodyPr wrap="square" rtlCol="0">
            <a:spAutoFit/>
          </a:bodyPr>
          <a:lstStyle/>
          <a:p>
            <a:r>
              <a:rPr lang="en-US" sz="2400" dirty="0">
                <a:highlight>
                  <a:srgbClr val="FFFF00"/>
                </a:highlight>
              </a:rPr>
              <a:t>Alternative: Report index corrected results for Bootstrapped bias-corrected method</a:t>
            </a:r>
          </a:p>
        </p:txBody>
      </p:sp>
      <p:cxnSp>
        <p:nvCxnSpPr>
          <p:cNvPr id="14" name="Straight Arrow Connector 13">
            <a:extLst>
              <a:ext uri="{FF2B5EF4-FFF2-40B4-BE49-F238E27FC236}">
                <a16:creationId xmlns:a16="http://schemas.microsoft.com/office/drawing/2014/main" id="{E58648BB-B7A6-4059-9C11-E9C59C9CC29C}"/>
              </a:ext>
            </a:extLst>
          </p:cNvPr>
          <p:cNvCxnSpPr/>
          <p:nvPr/>
        </p:nvCxnSpPr>
        <p:spPr>
          <a:xfrm>
            <a:off x="8717872" y="2658140"/>
            <a:ext cx="0" cy="39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DE9412-B365-4B69-B137-0589391F0EFC}"/>
              </a:ext>
            </a:extLst>
          </p:cNvPr>
          <p:cNvSpPr txBox="1"/>
          <p:nvPr/>
        </p:nvSpPr>
        <p:spPr>
          <a:xfrm>
            <a:off x="620785" y="5311370"/>
            <a:ext cx="8528394" cy="1569660"/>
          </a:xfrm>
          <a:prstGeom prst="rect">
            <a:avLst/>
          </a:prstGeom>
          <a:noFill/>
        </p:spPr>
        <p:txBody>
          <a:bodyPr wrap="square" rtlCol="0">
            <a:spAutoFit/>
          </a:bodyPr>
          <a:lstStyle/>
          <a:p>
            <a:r>
              <a:rPr lang="en-US" sz="2400" dirty="0">
                <a:highlight>
                  <a:srgbClr val="00FFFF"/>
                </a:highlight>
              </a:rPr>
              <a:t>Reporting validation for the split-half method: 1) Describe the original full data model results, 2) compare the “training” and “test” data results, 3) if </a:t>
            </a:r>
            <a:r>
              <a:rPr lang="en-US" sz="2400" b="1" dirty="0">
                <a:highlight>
                  <a:srgbClr val="00FFFF"/>
                </a:highlight>
              </a:rPr>
              <a:t>dissimilar</a:t>
            </a:r>
            <a:r>
              <a:rPr lang="en-US" sz="2400" dirty="0">
                <a:highlight>
                  <a:srgbClr val="00FFFF"/>
                </a:highlight>
              </a:rPr>
              <a:t> (above is similar), list “optimism” and the index corrected results, or 4) try another random draw. </a:t>
            </a:r>
          </a:p>
        </p:txBody>
      </p:sp>
      <p:cxnSp>
        <p:nvCxnSpPr>
          <p:cNvPr id="17" name="Straight Arrow Connector 16">
            <a:extLst>
              <a:ext uri="{FF2B5EF4-FFF2-40B4-BE49-F238E27FC236}">
                <a16:creationId xmlns:a16="http://schemas.microsoft.com/office/drawing/2014/main" id="{4E7E1730-C286-40F7-8807-10F8690FBE71}"/>
              </a:ext>
            </a:extLst>
          </p:cNvPr>
          <p:cNvCxnSpPr>
            <a:cxnSpLocks/>
          </p:cNvCxnSpPr>
          <p:nvPr/>
        </p:nvCxnSpPr>
        <p:spPr>
          <a:xfrm flipH="1" flipV="1">
            <a:off x="6587231" y="3442004"/>
            <a:ext cx="215684" cy="187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B96DF1-6771-4EF7-917C-880DB7E1C649}"/>
              </a:ext>
            </a:extLst>
          </p:cNvPr>
          <p:cNvSpPr txBox="1"/>
          <p:nvPr/>
        </p:nvSpPr>
        <p:spPr>
          <a:xfrm>
            <a:off x="3426306" y="1709789"/>
            <a:ext cx="1330252" cy="830997"/>
          </a:xfrm>
          <a:prstGeom prst="rect">
            <a:avLst/>
          </a:prstGeom>
          <a:noFill/>
        </p:spPr>
        <p:txBody>
          <a:bodyPr wrap="square" rtlCol="0">
            <a:spAutoFit/>
          </a:bodyPr>
          <a:lstStyle/>
          <a:p>
            <a:r>
              <a:rPr lang="en-US" sz="2400" dirty="0">
                <a:highlight>
                  <a:srgbClr val="FFFF00"/>
                </a:highlight>
              </a:rPr>
              <a:t>Full data model</a:t>
            </a:r>
          </a:p>
        </p:txBody>
      </p:sp>
      <p:cxnSp>
        <p:nvCxnSpPr>
          <p:cNvPr id="19" name="Straight Arrow Connector 18">
            <a:extLst>
              <a:ext uri="{FF2B5EF4-FFF2-40B4-BE49-F238E27FC236}">
                <a16:creationId xmlns:a16="http://schemas.microsoft.com/office/drawing/2014/main" id="{AF6B9D02-FEC3-49BA-ABFF-0815F8815EC7}"/>
              </a:ext>
            </a:extLst>
          </p:cNvPr>
          <p:cNvCxnSpPr>
            <a:cxnSpLocks/>
          </p:cNvCxnSpPr>
          <p:nvPr/>
        </p:nvCxnSpPr>
        <p:spPr>
          <a:xfrm>
            <a:off x="3996431" y="2520231"/>
            <a:ext cx="0" cy="72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2E28F1C-2B74-4EF9-9EF3-AAA833BD453A}"/>
              </a:ext>
            </a:extLst>
          </p:cNvPr>
          <p:cNvSpPr>
            <a:spLocks noGrp="1"/>
          </p:cNvSpPr>
          <p:nvPr>
            <p:ph type="sldNum" sz="quarter" idx="12"/>
          </p:nvPr>
        </p:nvSpPr>
        <p:spPr/>
        <p:txBody>
          <a:bodyPr/>
          <a:lstStyle/>
          <a:p>
            <a:fld id="{35032509-D289-4CC9-8A27-14E47DC64BC2}" type="slidenum">
              <a:rPr lang="en-US" smtClean="0"/>
              <a:t>125</a:t>
            </a:fld>
            <a:endParaRPr lang="en-US" dirty="0"/>
          </a:p>
        </p:txBody>
      </p:sp>
      <p:sp>
        <p:nvSpPr>
          <p:cNvPr id="16" name="TextBox 15">
            <a:extLst>
              <a:ext uri="{FF2B5EF4-FFF2-40B4-BE49-F238E27FC236}">
                <a16:creationId xmlns:a16="http://schemas.microsoft.com/office/drawing/2014/main" id="{BD3FC507-CE9F-4151-93CA-02EFFDD29A19}"/>
              </a:ext>
            </a:extLst>
          </p:cNvPr>
          <p:cNvSpPr txBox="1"/>
          <p:nvPr/>
        </p:nvSpPr>
        <p:spPr>
          <a:xfrm>
            <a:off x="5030866" y="1689234"/>
            <a:ext cx="2425755" cy="830997"/>
          </a:xfrm>
          <a:prstGeom prst="rect">
            <a:avLst/>
          </a:prstGeom>
          <a:noFill/>
        </p:spPr>
        <p:txBody>
          <a:bodyPr wrap="square" rtlCol="0">
            <a:spAutoFit/>
          </a:bodyPr>
          <a:lstStyle/>
          <a:p>
            <a:r>
              <a:rPr lang="en-US" sz="2400" dirty="0">
                <a:highlight>
                  <a:srgbClr val="FFFF00"/>
                </a:highlight>
              </a:rPr>
              <a:t>Training and test data models</a:t>
            </a:r>
          </a:p>
        </p:txBody>
      </p:sp>
      <p:cxnSp>
        <p:nvCxnSpPr>
          <p:cNvPr id="20" name="Straight Arrow Connector 19">
            <a:extLst>
              <a:ext uri="{FF2B5EF4-FFF2-40B4-BE49-F238E27FC236}">
                <a16:creationId xmlns:a16="http://schemas.microsoft.com/office/drawing/2014/main" id="{206B9E34-0C5D-44AA-B1D8-02F251E8F0D1}"/>
              </a:ext>
            </a:extLst>
          </p:cNvPr>
          <p:cNvCxnSpPr>
            <a:cxnSpLocks/>
          </p:cNvCxnSpPr>
          <p:nvPr/>
        </p:nvCxnSpPr>
        <p:spPr>
          <a:xfrm>
            <a:off x="6083891" y="2540786"/>
            <a:ext cx="0" cy="72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7FE831-0777-48AD-8020-4ACB4D2EB940}"/>
              </a:ext>
            </a:extLst>
          </p:cNvPr>
          <p:cNvSpPr txBox="1"/>
          <p:nvPr/>
        </p:nvSpPr>
        <p:spPr>
          <a:xfrm>
            <a:off x="9303390" y="5234730"/>
            <a:ext cx="2888609" cy="923330"/>
          </a:xfrm>
          <a:prstGeom prst="rect">
            <a:avLst/>
          </a:prstGeom>
          <a:noFill/>
        </p:spPr>
        <p:txBody>
          <a:bodyPr wrap="square" rtlCol="0">
            <a:spAutoFit/>
          </a:bodyPr>
          <a:lstStyle/>
          <a:p>
            <a:pPr marL="342900" indent="-342900">
              <a:buFont typeface="+mj-lt"/>
              <a:buAutoNum type="arabicPeriod"/>
            </a:pPr>
            <a:r>
              <a:rPr lang="en-US" dirty="0"/>
              <a:t>Optimism= training – test</a:t>
            </a:r>
          </a:p>
          <a:p>
            <a:pPr marL="342900" indent="-342900">
              <a:buFont typeface="+mj-lt"/>
              <a:buAutoNum type="arabicPeriod"/>
            </a:pPr>
            <a:r>
              <a:rPr lang="en-US" dirty="0"/>
              <a:t>Index.correceted = index.original - optimism</a:t>
            </a:r>
          </a:p>
        </p:txBody>
      </p:sp>
      <p:cxnSp>
        <p:nvCxnSpPr>
          <p:cNvPr id="21" name="Straight Arrow Connector 20">
            <a:extLst>
              <a:ext uri="{FF2B5EF4-FFF2-40B4-BE49-F238E27FC236}">
                <a16:creationId xmlns:a16="http://schemas.microsoft.com/office/drawing/2014/main" id="{9EEB6299-0C42-4E1D-BD8D-8FA6BAA54203}"/>
              </a:ext>
            </a:extLst>
          </p:cNvPr>
          <p:cNvCxnSpPr/>
          <p:nvPr/>
        </p:nvCxnSpPr>
        <p:spPr>
          <a:xfrm flipH="1" flipV="1">
            <a:off x="7730930" y="4957731"/>
            <a:ext cx="1418248" cy="36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35837F-3E13-4FD1-84DE-0D92C66DD8A3}"/>
              </a:ext>
            </a:extLst>
          </p:cNvPr>
          <p:cNvCxnSpPr>
            <a:cxnSpLocks/>
            <a:stCxn id="6" idx="1"/>
          </p:cNvCxnSpPr>
          <p:nvPr/>
        </p:nvCxnSpPr>
        <p:spPr>
          <a:xfrm flipH="1" flipV="1">
            <a:off x="9149178" y="5035645"/>
            <a:ext cx="154212" cy="66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086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35C5-39EB-4E75-9911-717EFE1FFACE}"/>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4773D71C-E9A2-4FE5-B01C-893B55FDDDAA}"/>
              </a:ext>
            </a:extLst>
          </p:cNvPr>
          <p:cNvSpPr>
            <a:spLocks noGrp="1"/>
          </p:cNvSpPr>
          <p:nvPr>
            <p:ph idx="1"/>
          </p:nvPr>
        </p:nvSpPr>
        <p:spPr/>
        <p:txBody>
          <a:bodyPr/>
          <a:lstStyle/>
          <a:p>
            <a:r>
              <a:rPr lang="en-US" dirty="0"/>
              <a:t>Model performance</a:t>
            </a:r>
          </a:p>
          <a:p>
            <a:r>
              <a:rPr lang="en-US" dirty="0"/>
              <a:t>Purpose: Ease of interpretability vs. predictive power</a:t>
            </a:r>
          </a:p>
          <a:p>
            <a:r>
              <a:rPr lang="en-US" dirty="0"/>
              <a:t>Nomogram: Making predictions easier to understand.</a:t>
            </a:r>
          </a:p>
          <a:p>
            <a:r>
              <a:rPr lang="en-US" dirty="0"/>
              <a:t>Linear/additive model  and nonlinear/interaction model</a:t>
            </a:r>
          </a:p>
          <a:p>
            <a:endParaRPr lang="en-US" dirty="0"/>
          </a:p>
        </p:txBody>
      </p:sp>
      <p:pic>
        <p:nvPicPr>
          <p:cNvPr id="7" name="Picture 6">
            <a:extLst>
              <a:ext uri="{FF2B5EF4-FFF2-40B4-BE49-F238E27FC236}">
                <a16:creationId xmlns:a16="http://schemas.microsoft.com/office/drawing/2014/main" id="{28B57D7B-CC21-43AE-8EB6-94880F29DAFB}"/>
              </a:ext>
            </a:extLst>
          </p:cNvPr>
          <p:cNvPicPr>
            <a:picLocks noChangeAspect="1"/>
          </p:cNvPicPr>
          <p:nvPr/>
        </p:nvPicPr>
        <p:blipFill>
          <a:blip r:embed="rId2"/>
          <a:stretch>
            <a:fillRect/>
          </a:stretch>
        </p:blipFill>
        <p:spPr>
          <a:xfrm>
            <a:off x="1640472" y="4001294"/>
            <a:ext cx="7153275" cy="2733675"/>
          </a:xfrm>
          <a:prstGeom prst="rect">
            <a:avLst/>
          </a:prstGeom>
        </p:spPr>
      </p:pic>
      <p:cxnSp>
        <p:nvCxnSpPr>
          <p:cNvPr id="9" name="Straight Arrow Connector 8">
            <a:extLst>
              <a:ext uri="{FF2B5EF4-FFF2-40B4-BE49-F238E27FC236}">
                <a16:creationId xmlns:a16="http://schemas.microsoft.com/office/drawing/2014/main" id="{A53EA77B-CCDA-48C7-BC6E-AC9D789D30B2}"/>
              </a:ext>
            </a:extLst>
          </p:cNvPr>
          <p:cNvCxnSpPr/>
          <p:nvPr/>
        </p:nvCxnSpPr>
        <p:spPr>
          <a:xfrm flipH="1">
            <a:off x="8922058" y="3826276"/>
            <a:ext cx="292963"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607DFD-2C02-4A85-B6BF-D270F951F89E}"/>
              </a:ext>
            </a:extLst>
          </p:cNvPr>
          <p:cNvCxnSpPr/>
          <p:nvPr/>
        </p:nvCxnSpPr>
        <p:spPr>
          <a:xfrm>
            <a:off x="1180730" y="4001294"/>
            <a:ext cx="301841" cy="54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5C18D28-C165-4468-A67A-6382D033CB70}"/>
              </a:ext>
            </a:extLst>
          </p:cNvPr>
          <p:cNvSpPr>
            <a:spLocks noGrp="1"/>
          </p:cNvSpPr>
          <p:nvPr>
            <p:ph type="sldNum" sz="quarter" idx="12"/>
          </p:nvPr>
        </p:nvSpPr>
        <p:spPr/>
        <p:txBody>
          <a:bodyPr/>
          <a:lstStyle/>
          <a:p>
            <a:fld id="{35032509-D289-4CC9-8A27-14E47DC64BC2}" type="slidenum">
              <a:rPr lang="en-US" smtClean="0"/>
              <a:t>126</a:t>
            </a:fld>
            <a:endParaRPr lang="en-US" dirty="0"/>
          </a:p>
        </p:txBody>
      </p:sp>
    </p:spTree>
    <p:extLst>
      <p:ext uri="{BB962C8B-B14F-4D97-AF65-F5344CB8AC3E}">
        <p14:creationId xmlns:p14="http://schemas.microsoft.com/office/powerpoint/2010/main" val="2191514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CE28-1295-4BB0-9B97-F1F524A8E6EC}"/>
              </a:ext>
            </a:extLst>
          </p:cNvPr>
          <p:cNvSpPr>
            <a:spLocks noGrp="1"/>
          </p:cNvSpPr>
          <p:nvPr>
            <p:ph type="title"/>
          </p:nvPr>
        </p:nvSpPr>
        <p:spPr/>
        <p:txBody>
          <a:bodyPr/>
          <a:lstStyle/>
          <a:p>
            <a:r>
              <a:rPr lang="en-US" dirty="0"/>
              <a:t>Nomogram</a:t>
            </a:r>
          </a:p>
        </p:txBody>
      </p:sp>
      <p:sp>
        <p:nvSpPr>
          <p:cNvPr id="3" name="Content Placeholder 2">
            <a:extLst>
              <a:ext uri="{FF2B5EF4-FFF2-40B4-BE49-F238E27FC236}">
                <a16:creationId xmlns:a16="http://schemas.microsoft.com/office/drawing/2014/main" id="{E21BB00E-531B-4565-A37F-7DFB75915338}"/>
              </a:ext>
            </a:extLst>
          </p:cNvPr>
          <p:cNvSpPr>
            <a:spLocks noGrp="1"/>
          </p:cNvSpPr>
          <p:nvPr>
            <p:ph idx="1"/>
          </p:nvPr>
        </p:nvSpPr>
        <p:spPr/>
        <p:txBody>
          <a:bodyPr/>
          <a:lstStyle/>
          <a:p>
            <a:r>
              <a:rPr lang="en-US" dirty="0"/>
              <a:t>A nomogram can be used to calculate individual predicted FEV levels for patients.</a:t>
            </a:r>
          </a:p>
          <a:p>
            <a:r>
              <a:rPr lang="en-US" dirty="0"/>
              <a:t>It can also be used to demonstrate how the model works for clinical staff.</a:t>
            </a:r>
          </a:p>
          <a:p>
            <a:r>
              <a:rPr lang="en-US" dirty="0"/>
              <a:t>A nomogram works by identifying the “Points” for each predictor of a specific patient. Then sum up the points to get the “Total Points” and find the corresponding predicted score in “Linear Predictor”.</a:t>
            </a:r>
          </a:p>
          <a:p>
            <a:r>
              <a:rPr lang="en-US" dirty="0"/>
              <a:t>For example, a 12 year-old boy (19 points) who is 55 inches tall (20 points) and a non-smoker (4.5) has (43.5 points) a predicted FEV = 2.25.</a:t>
            </a:r>
          </a:p>
          <a:p>
            <a:endParaRPr lang="en-US" dirty="0"/>
          </a:p>
          <a:p>
            <a:endParaRPr lang="en-US" dirty="0"/>
          </a:p>
        </p:txBody>
      </p:sp>
      <p:sp>
        <p:nvSpPr>
          <p:cNvPr id="4" name="Slide Number Placeholder 3">
            <a:extLst>
              <a:ext uri="{FF2B5EF4-FFF2-40B4-BE49-F238E27FC236}">
                <a16:creationId xmlns:a16="http://schemas.microsoft.com/office/drawing/2014/main" id="{9CF5B608-A4A6-4060-A1B2-A11E9B2F89FA}"/>
              </a:ext>
            </a:extLst>
          </p:cNvPr>
          <p:cNvSpPr>
            <a:spLocks noGrp="1"/>
          </p:cNvSpPr>
          <p:nvPr>
            <p:ph type="sldNum" sz="quarter" idx="12"/>
          </p:nvPr>
        </p:nvSpPr>
        <p:spPr/>
        <p:txBody>
          <a:bodyPr/>
          <a:lstStyle/>
          <a:p>
            <a:fld id="{35032509-D289-4CC9-8A27-14E47DC64BC2}" type="slidenum">
              <a:rPr lang="en-US" smtClean="0"/>
              <a:t>127</a:t>
            </a:fld>
            <a:endParaRPr lang="en-US" dirty="0"/>
          </a:p>
        </p:txBody>
      </p:sp>
    </p:spTree>
    <p:extLst>
      <p:ext uri="{BB962C8B-B14F-4D97-AF65-F5344CB8AC3E}">
        <p14:creationId xmlns:p14="http://schemas.microsoft.com/office/powerpoint/2010/main" val="3950466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3A91498D-4F17-4E42-BF28-F633A6784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81"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2F0553-0625-4A1A-8596-BBAF93137E4D}"/>
              </a:ext>
            </a:extLst>
          </p:cNvPr>
          <p:cNvSpPr txBox="1"/>
          <p:nvPr/>
        </p:nvSpPr>
        <p:spPr>
          <a:xfrm>
            <a:off x="6019059" y="1012054"/>
            <a:ext cx="5992427" cy="830997"/>
          </a:xfrm>
          <a:prstGeom prst="rect">
            <a:avLst/>
          </a:prstGeom>
          <a:noFill/>
        </p:spPr>
        <p:txBody>
          <a:bodyPr wrap="square" rtlCol="0">
            <a:spAutoFit/>
          </a:bodyPr>
          <a:lstStyle/>
          <a:p>
            <a:r>
              <a:rPr lang="en-US" sz="2400" dirty="0">
                <a:highlight>
                  <a:srgbClr val="FFFF00"/>
                </a:highlight>
              </a:rPr>
              <a:t>The model can be used to predict individual FEV values or reference ranges for hospitals.</a:t>
            </a:r>
          </a:p>
        </p:txBody>
      </p:sp>
      <p:sp>
        <p:nvSpPr>
          <p:cNvPr id="6" name="Oval 5">
            <a:extLst>
              <a:ext uri="{FF2B5EF4-FFF2-40B4-BE49-F238E27FC236}">
                <a16:creationId xmlns:a16="http://schemas.microsoft.com/office/drawing/2014/main" id="{247865E1-54D4-40F8-885F-BAB376AE714D}"/>
              </a:ext>
            </a:extLst>
          </p:cNvPr>
          <p:cNvSpPr/>
          <p:nvPr/>
        </p:nvSpPr>
        <p:spPr>
          <a:xfrm>
            <a:off x="1079249" y="591567"/>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25269AB-D8D8-468D-9051-A7606384E3B2}"/>
              </a:ext>
            </a:extLst>
          </p:cNvPr>
          <p:cNvSpPr/>
          <p:nvPr/>
        </p:nvSpPr>
        <p:spPr>
          <a:xfrm>
            <a:off x="1185781" y="4986013"/>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C1CEBF-C242-4168-A216-1130CC159014}"/>
              </a:ext>
            </a:extLst>
          </p:cNvPr>
          <p:cNvSpPr/>
          <p:nvPr/>
        </p:nvSpPr>
        <p:spPr>
          <a:xfrm>
            <a:off x="1185781" y="5873751"/>
            <a:ext cx="891594" cy="3444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E07D1C4-C081-4115-AA0A-9D40DF99F1CA}"/>
              </a:ext>
            </a:extLst>
          </p:cNvPr>
          <p:cNvSpPr txBox="1"/>
          <p:nvPr/>
        </p:nvSpPr>
        <p:spPr>
          <a:xfrm>
            <a:off x="26632" y="928561"/>
            <a:ext cx="3568823" cy="461665"/>
          </a:xfrm>
          <a:prstGeom prst="rect">
            <a:avLst/>
          </a:prstGeom>
          <a:noFill/>
        </p:spPr>
        <p:txBody>
          <a:bodyPr wrap="square" rtlCol="0">
            <a:spAutoFit/>
          </a:bodyPr>
          <a:lstStyle/>
          <a:p>
            <a:r>
              <a:rPr lang="en-US" sz="2400" dirty="0">
                <a:highlight>
                  <a:srgbClr val="00FFFF"/>
                </a:highlight>
              </a:rPr>
              <a:t>1. Gather points for each X</a:t>
            </a:r>
          </a:p>
        </p:txBody>
      </p:sp>
      <p:sp>
        <p:nvSpPr>
          <p:cNvPr id="10" name="TextBox 9">
            <a:extLst>
              <a:ext uri="{FF2B5EF4-FFF2-40B4-BE49-F238E27FC236}">
                <a16:creationId xmlns:a16="http://schemas.microsoft.com/office/drawing/2014/main" id="{4677AD7D-9162-43F6-951F-242BCEA4DFBD}"/>
              </a:ext>
            </a:extLst>
          </p:cNvPr>
          <p:cNvSpPr txBox="1"/>
          <p:nvPr/>
        </p:nvSpPr>
        <p:spPr>
          <a:xfrm>
            <a:off x="-1" y="4352953"/>
            <a:ext cx="3027285" cy="461665"/>
          </a:xfrm>
          <a:prstGeom prst="rect">
            <a:avLst/>
          </a:prstGeom>
          <a:noFill/>
        </p:spPr>
        <p:txBody>
          <a:bodyPr wrap="square" rtlCol="0">
            <a:spAutoFit/>
          </a:bodyPr>
          <a:lstStyle/>
          <a:p>
            <a:r>
              <a:rPr lang="en-US" sz="2400" dirty="0">
                <a:highlight>
                  <a:srgbClr val="00FFFF"/>
                </a:highlight>
              </a:rPr>
              <a:t>2. Sum the total points</a:t>
            </a:r>
          </a:p>
        </p:txBody>
      </p:sp>
      <p:sp>
        <p:nvSpPr>
          <p:cNvPr id="11" name="TextBox 10">
            <a:extLst>
              <a:ext uri="{FF2B5EF4-FFF2-40B4-BE49-F238E27FC236}">
                <a16:creationId xmlns:a16="http://schemas.microsoft.com/office/drawing/2014/main" id="{039EA8BD-8D83-4FA0-AC52-06DE2FC2C383}"/>
              </a:ext>
            </a:extLst>
          </p:cNvPr>
          <p:cNvSpPr txBox="1"/>
          <p:nvPr/>
        </p:nvSpPr>
        <p:spPr>
          <a:xfrm>
            <a:off x="-1" y="6302753"/>
            <a:ext cx="4714044" cy="461665"/>
          </a:xfrm>
          <a:prstGeom prst="rect">
            <a:avLst/>
          </a:prstGeom>
          <a:noFill/>
        </p:spPr>
        <p:txBody>
          <a:bodyPr wrap="square" rtlCol="0">
            <a:spAutoFit/>
          </a:bodyPr>
          <a:lstStyle/>
          <a:p>
            <a:r>
              <a:rPr lang="en-US" sz="2400" dirty="0">
                <a:highlight>
                  <a:srgbClr val="00FFFF"/>
                </a:highlight>
              </a:rPr>
              <a:t>3. Find the corresponding prediction</a:t>
            </a:r>
          </a:p>
        </p:txBody>
      </p:sp>
      <p:sp>
        <p:nvSpPr>
          <p:cNvPr id="5" name="Arrow: Up 4">
            <a:extLst>
              <a:ext uri="{FF2B5EF4-FFF2-40B4-BE49-F238E27FC236}">
                <a16:creationId xmlns:a16="http://schemas.microsoft.com/office/drawing/2014/main" id="{06832E8D-16AE-442F-9186-8DA63F39DA2B}"/>
              </a:ext>
            </a:extLst>
          </p:cNvPr>
          <p:cNvSpPr/>
          <p:nvPr/>
        </p:nvSpPr>
        <p:spPr>
          <a:xfrm>
            <a:off x="5141651" y="3429000"/>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D9215A1A-C594-42A8-86FC-80084CD7D8C1}"/>
              </a:ext>
            </a:extLst>
          </p:cNvPr>
          <p:cNvSpPr/>
          <p:nvPr/>
        </p:nvSpPr>
        <p:spPr>
          <a:xfrm>
            <a:off x="5026241" y="2504982"/>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2267CA5A-8C7E-4AE1-B99E-B7DAE821CF6B}"/>
              </a:ext>
            </a:extLst>
          </p:cNvPr>
          <p:cNvSpPr/>
          <p:nvPr/>
        </p:nvSpPr>
        <p:spPr>
          <a:xfrm>
            <a:off x="3986073" y="4352953"/>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F1B2A7DA-0E6B-4461-ACF4-D1C3F47D0E22}"/>
              </a:ext>
            </a:extLst>
          </p:cNvPr>
          <p:cNvSpPr/>
          <p:nvPr/>
        </p:nvSpPr>
        <p:spPr>
          <a:xfrm>
            <a:off x="5874056" y="5282757"/>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Up 16">
            <a:extLst>
              <a:ext uri="{FF2B5EF4-FFF2-40B4-BE49-F238E27FC236}">
                <a16:creationId xmlns:a16="http://schemas.microsoft.com/office/drawing/2014/main" id="{1CDECE4C-E6A4-4D27-A77D-B5FED8F01477}"/>
              </a:ext>
            </a:extLst>
          </p:cNvPr>
          <p:cNvSpPr/>
          <p:nvPr/>
        </p:nvSpPr>
        <p:spPr>
          <a:xfrm>
            <a:off x="5931761" y="6213976"/>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2AC373AA-DCC7-4156-953C-BF8F9210952A}"/>
              </a:ext>
            </a:extLst>
          </p:cNvPr>
          <p:cNvCxnSpPr/>
          <p:nvPr/>
        </p:nvCxnSpPr>
        <p:spPr>
          <a:xfrm>
            <a:off x="3121269" y="4703885"/>
            <a:ext cx="2426677" cy="21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F2EAEB-9C05-4F4D-B72A-63AF276A3D06}"/>
              </a:ext>
            </a:extLst>
          </p:cNvPr>
          <p:cNvCxnSpPr>
            <a:cxnSpLocks/>
          </p:cNvCxnSpPr>
          <p:nvPr/>
        </p:nvCxnSpPr>
        <p:spPr>
          <a:xfrm flipV="1">
            <a:off x="4672897" y="6391529"/>
            <a:ext cx="1033311" cy="10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874418BD-2DAE-4396-B608-161D7AA26BC9}"/>
              </a:ext>
            </a:extLst>
          </p:cNvPr>
          <p:cNvSpPr>
            <a:spLocks noGrp="1"/>
          </p:cNvSpPr>
          <p:nvPr>
            <p:ph type="sldNum" sz="quarter" idx="12"/>
          </p:nvPr>
        </p:nvSpPr>
        <p:spPr/>
        <p:txBody>
          <a:bodyPr/>
          <a:lstStyle/>
          <a:p>
            <a:fld id="{35032509-D289-4CC9-8A27-14E47DC64BC2}" type="slidenum">
              <a:rPr lang="en-US" smtClean="0"/>
              <a:t>128</a:t>
            </a:fld>
            <a:endParaRPr lang="en-US" dirty="0"/>
          </a:p>
        </p:txBody>
      </p:sp>
      <p:sp>
        <p:nvSpPr>
          <p:cNvPr id="20" name="TextBox 19">
            <a:extLst>
              <a:ext uri="{FF2B5EF4-FFF2-40B4-BE49-F238E27FC236}">
                <a16:creationId xmlns:a16="http://schemas.microsoft.com/office/drawing/2014/main" id="{BBDDD2E5-29C7-44FB-80DE-489433248E31}"/>
              </a:ext>
            </a:extLst>
          </p:cNvPr>
          <p:cNvSpPr txBox="1"/>
          <p:nvPr/>
        </p:nvSpPr>
        <p:spPr>
          <a:xfrm>
            <a:off x="5706208" y="3606553"/>
            <a:ext cx="6275685" cy="830997"/>
          </a:xfrm>
          <a:prstGeom prst="rect">
            <a:avLst/>
          </a:prstGeom>
          <a:noFill/>
        </p:spPr>
        <p:txBody>
          <a:bodyPr wrap="square" rtlCol="0">
            <a:spAutoFit/>
          </a:bodyPr>
          <a:lstStyle/>
          <a:p>
            <a:r>
              <a:rPr lang="en-US" sz="2400" dirty="0">
                <a:highlight>
                  <a:srgbClr val="FFFF00"/>
                </a:highlight>
              </a:rPr>
              <a:t>A wide spread in the point bar indicates an important variable because every value counts.</a:t>
            </a:r>
          </a:p>
        </p:txBody>
      </p:sp>
      <p:cxnSp>
        <p:nvCxnSpPr>
          <p:cNvPr id="12" name="Straight Arrow Connector 11">
            <a:extLst>
              <a:ext uri="{FF2B5EF4-FFF2-40B4-BE49-F238E27FC236}">
                <a16:creationId xmlns:a16="http://schemas.microsoft.com/office/drawing/2014/main" id="{DC4520DC-468C-49F7-8D4C-B2E021556EF4}"/>
              </a:ext>
            </a:extLst>
          </p:cNvPr>
          <p:cNvCxnSpPr/>
          <p:nvPr/>
        </p:nvCxnSpPr>
        <p:spPr>
          <a:xfrm flipV="1">
            <a:off x="9352030" y="3462199"/>
            <a:ext cx="269601" cy="11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698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CB08-F24E-4515-8B3E-8941874B3F03}"/>
              </a:ext>
            </a:extLst>
          </p:cNvPr>
          <p:cNvSpPr>
            <a:spLocks noGrp="1"/>
          </p:cNvSpPr>
          <p:nvPr>
            <p:ph type="title"/>
          </p:nvPr>
        </p:nvSpPr>
        <p:spPr/>
        <p:txBody>
          <a:bodyPr/>
          <a:lstStyle/>
          <a:p>
            <a:r>
              <a:rPr lang="en-US" dirty="0"/>
              <a:t>What’s next? Select a cutoff level.</a:t>
            </a:r>
          </a:p>
        </p:txBody>
      </p:sp>
      <p:sp>
        <p:nvSpPr>
          <p:cNvPr id="3" name="Content Placeholder 2">
            <a:extLst>
              <a:ext uri="{FF2B5EF4-FFF2-40B4-BE49-F238E27FC236}">
                <a16:creationId xmlns:a16="http://schemas.microsoft.com/office/drawing/2014/main" id="{D8FB1366-341A-47F0-A227-F4F7DFDA02B7}"/>
              </a:ext>
            </a:extLst>
          </p:cNvPr>
          <p:cNvSpPr>
            <a:spLocks noGrp="1"/>
          </p:cNvSpPr>
          <p:nvPr>
            <p:ph idx="1"/>
          </p:nvPr>
        </p:nvSpPr>
        <p:spPr/>
        <p:txBody>
          <a:bodyPr/>
          <a:lstStyle/>
          <a:p>
            <a:r>
              <a:rPr lang="en-US" dirty="0"/>
              <a:t>Pediatric FEV is heavily dependent on age. Most values are interpreted based on age or considered normal if their value is at least 80% of the predicted level.</a:t>
            </a:r>
          </a:p>
          <a:p>
            <a:r>
              <a:rPr lang="en-US" dirty="0"/>
              <a:t>Consider the scenario that you are asked to test a cutoff of 3 based on your predictive model. Four liters of air is considered healthy for adults, a child’s FEV level of 3 might be considered healthy.</a:t>
            </a:r>
          </a:p>
          <a:p>
            <a:r>
              <a:rPr lang="en-US" dirty="0"/>
              <a:t>Children are given predicted scores based on their 4 predictor values.</a:t>
            </a:r>
          </a:p>
          <a:p>
            <a:r>
              <a:rPr lang="en-US" dirty="0"/>
              <a:t>Determine the AUC (or C statistic) when using your cutoff level and provide consultation on adjusting the cutoff.</a:t>
            </a:r>
          </a:p>
        </p:txBody>
      </p:sp>
      <p:sp>
        <p:nvSpPr>
          <p:cNvPr id="4" name="Slide Number Placeholder 3">
            <a:extLst>
              <a:ext uri="{FF2B5EF4-FFF2-40B4-BE49-F238E27FC236}">
                <a16:creationId xmlns:a16="http://schemas.microsoft.com/office/drawing/2014/main" id="{C8AB1552-B284-447B-B431-2E2D4BB85EFD}"/>
              </a:ext>
            </a:extLst>
          </p:cNvPr>
          <p:cNvSpPr>
            <a:spLocks noGrp="1"/>
          </p:cNvSpPr>
          <p:nvPr>
            <p:ph type="sldNum" sz="quarter" idx="12"/>
          </p:nvPr>
        </p:nvSpPr>
        <p:spPr/>
        <p:txBody>
          <a:bodyPr/>
          <a:lstStyle/>
          <a:p>
            <a:fld id="{35032509-D289-4CC9-8A27-14E47DC64BC2}" type="slidenum">
              <a:rPr lang="en-US" smtClean="0"/>
              <a:t>129</a:t>
            </a:fld>
            <a:endParaRPr lang="en-US" dirty="0"/>
          </a:p>
        </p:txBody>
      </p:sp>
    </p:spTree>
    <p:extLst>
      <p:ext uri="{BB962C8B-B14F-4D97-AF65-F5344CB8AC3E}">
        <p14:creationId xmlns:p14="http://schemas.microsoft.com/office/powerpoint/2010/main" val="27785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3DA6-D545-4BEA-8976-1F7C9096CA66}"/>
              </a:ext>
            </a:extLst>
          </p:cNvPr>
          <p:cNvSpPr>
            <a:spLocks noGrp="1"/>
          </p:cNvSpPr>
          <p:nvPr>
            <p:ph type="title"/>
          </p:nvPr>
        </p:nvSpPr>
        <p:spPr/>
        <p:txBody>
          <a:bodyPr/>
          <a:lstStyle/>
          <a:p>
            <a:r>
              <a:rPr lang="en-US" dirty="0"/>
              <a:t>Motor Trend cars, 1973-74: Data example</a:t>
            </a:r>
          </a:p>
        </p:txBody>
      </p:sp>
      <p:graphicFrame>
        <p:nvGraphicFramePr>
          <p:cNvPr id="4" name="Content Placeholder 3">
            <a:extLst>
              <a:ext uri="{FF2B5EF4-FFF2-40B4-BE49-F238E27FC236}">
                <a16:creationId xmlns:a16="http://schemas.microsoft.com/office/drawing/2014/main" id="{723810F4-6169-4956-8B3A-1372962F8DC8}"/>
              </a:ext>
            </a:extLst>
          </p:cNvPr>
          <p:cNvGraphicFramePr>
            <a:graphicFrameLocks noGrp="1"/>
          </p:cNvGraphicFramePr>
          <p:nvPr>
            <p:ph idx="1"/>
            <p:extLst>
              <p:ext uri="{D42A27DB-BD31-4B8C-83A1-F6EECF244321}">
                <p14:modId xmlns:p14="http://schemas.microsoft.com/office/powerpoint/2010/main" val="470397919"/>
              </p:ext>
            </p:extLst>
          </p:nvPr>
        </p:nvGraphicFramePr>
        <p:xfrm>
          <a:off x="838200" y="1852454"/>
          <a:ext cx="10515600" cy="4297680"/>
        </p:xfrm>
        <a:graphic>
          <a:graphicData uri="http://schemas.openxmlformats.org/drawingml/2006/table">
            <a:tbl>
              <a:tblPr/>
              <a:tblGrid>
                <a:gridCol w="3505200">
                  <a:extLst>
                    <a:ext uri="{9D8B030D-6E8A-4147-A177-3AD203B41FA5}">
                      <a16:colId xmlns:a16="http://schemas.microsoft.com/office/drawing/2014/main" val="1077875533"/>
                    </a:ext>
                  </a:extLst>
                </a:gridCol>
                <a:gridCol w="3505200">
                  <a:extLst>
                    <a:ext uri="{9D8B030D-6E8A-4147-A177-3AD203B41FA5}">
                      <a16:colId xmlns:a16="http://schemas.microsoft.com/office/drawing/2014/main" val="3622032890"/>
                    </a:ext>
                  </a:extLst>
                </a:gridCol>
                <a:gridCol w="3505200">
                  <a:extLst>
                    <a:ext uri="{9D8B030D-6E8A-4147-A177-3AD203B41FA5}">
                      <a16:colId xmlns:a16="http://schemas.microsoft.com/office/drawing/2014/main" val="380885140"/>
                    </a:ext>
                  </a:extLst>
                </a:gridCol>
              </a:tblGrid>
              <a:tr h="0">
                <a:tc>
                  <a:txBody>
                    <a:bodyPr/>
                    <a:lstStyle/>
                    <a:p>
                      <a:pPr algn="r"/>
                      <a:r>
                        <a:rPr lang="en-US" dirty="0">
                          <a:effectLst/>
                        </a:rPr>
                        <a:t>[ 1]</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mpg (outcome Y)</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Miles/(US) gallon</a:t>
                      </a:r>
                    </a:p>
                  </a:txBody>
                  <a:tcPr anchor="ctr">
                    <a:lnL>
                      <a:noFill/>
                    </a:lnL>
                    <a:lnR>
                      <a:noFill/>
                    </a:lnR>
                    <a:lnT>
                      <a:noFill/>
                    </a:lnT>
                    <a:lnB>
                      <a:noFill/>
                    </a:lnB>
                    <a:solidFill>
                      <a:srgbClr val="FFFFFF"/>
                    </a:solidFill>
                  </a:tcPr>
                </a:tc>
                <a:extLst>
                  <a:ext uri="{0D108BD9-81ED-4DB2-BD59-A6C34878D82A}">
                    <a16:rowId xmlns:a16="http://schemas.microsoft.com/office/drawing/2014/main" val="1581496754"/>
                  </a:ext>
                </a:extLst>
              </a:tr>
              <a:tr h="0">
                <a:tc>
                  <a:txBody>
                    <a:bodyPr/>
                    <a:lstStyle/>
                    <a:p>
                      <a:pPr algn="r"/>
                      <a:r>
                        <a:rPr lang="en-US" dirty="0">
                          <a:effectLst/>
                        </a:rPr>
                        <a:t>[ 2]</a:t>
                      </a:r>
                    </a:p>
                  </a:txBody>
                  <a:tcPr anchor="ctr">
                    <a:lnL>
                      <a:noFill/>
                    </a:lnL>
                    <a:lnR>
                      <a:noFill/>
                    </a:lnR>
                    <a:lnT>
                      <a:noFill/>
                    </a:lnT>
                    <a:lnB>
                      <a:noFill/>
                    </a:lnB>
                    <a:solidFill>
                      <a:srgbClr val="FFFFFF"/>
                    </a:solidFill>
                  </a:tcPr>
                </a:tc>
                <a:tc>
                  <a:txBody>
                    <a:bodyPr/>
                    <a:lstStyle/>
                    <a:p>
                      <a:pPr algn="l"/>
                      <a:r>
                        <a:rPr lang="en-US" dirty="0">
                          <a:effectLst/>
                        </a:rPr>
                        <a:t>cyl</a:t>
                      </a:r>
                    </a:p>
                  </a:txBody>
                  <a:tcPr anchor="ctr">
                    <a:lnL>
                      <a:noFill/>
                    </a:lnL>
                    <a:lnR>
                      <a:noFill/>
                    </a:lnR>
                    <a:lnT>
                      <a:noFill/>
                    </a:lnT>
                    <a:lnB>
                      <a:noFill/>
                    </a:lnB>
                    <a:solidFill>
                      <a:srgbClr val="FFFFFF"/>
                    </a:solidFill>
                  </a:tcPr>
                </a:tc>
                <a:tc>
                  <a:txBody>
                    <a:bodyPr/>
                    <a:lstStyle/>
                    <a:p>
                      <a:pPr algn="l"/>
                      <a:r>
                        <a:rPr lang="en-US" dirty="0">
                          <a:effectLst/>
                        </a:rPr>
                        <a:t>Number of cylinders</a:t>
                      </a:r>
                    </a:p>
                  </a:txBody>
                  <a:tcPr anchor="ctr">
                    <a:lnL>
                      <a:noFill/>
                    </a:lnL>
                    <a:lnR>
                      <a:noFill/>
                    </a:lnR>
                    <a:lnT>
                      <a:noFill/>
                    </a:lnT>
                    <a:lnB>
                      <a:noFill/>
                    </a:lnB>
                    <a:solidFill>
                      <a:srgbClr val="FFFFFF"/>
                    </a:solidFill>
                  </a:tcPr>
                </a:tc>
                <a:extLst>
                  <a:ext uri="{0D108BD9-81ED-4DB2-BD59-A6C34878D82A}">
                    <a16:rowId xmlns:a16="http://schemas.microsoft.com/office/drawing/2014/main" val="2228539620"/>
                  </a:ext>
                </a:extLst>
              </a:tr>
              <a:tr h="0">
                <a:tc>
                  <a:txBody>
                    <a:bodyPr/>
                    <a:lstStyle/>
                    <a:p>
                      <a:pPr algn="r"/>
                      <a:r>
                        <a:rPr lang="en-US" dirty="0">
                          <a:effectLst/>
                        </a:rPr>
                        <a:t>[ 3]</a:t>
                      </a:r>
                    </a:p>
                  </a:txBody>
                  <a:tcPr anchor="ctr">
                    <a:lnL>
                      <a:noFill/>
                    </a:lnL>
                    <a:lnR>
                      <a:noFill/>
                    </a:lnR>
                    <a:lnT>
                      <a:noFill/>
                    </a:lnT>
                    <a:lnB>
                      <a:noFill/>
                    </a:lnB>
                    <a:solidFill>
                      <a:srgbClr val="FFFFFF"/>
                    </a:solidFill>
                  </a:tcPr>
                </a:tc>
                <a:tc>
                  <a:txBody>
                    <a:bodyPr/>
                    <a:lstStyle/>
                    <a:p>
                      <a:pPr algn="l"/>
                      <a:r>
                        <a:rPr lang="en-US" dirty="0">
                          <a:effectLst/>
                        </a:rPr>
                        <a:t>disp</a:t>
                      </a:r>
                    </a:p>
                  </a:txBody>
                  <a:tcPr anchor="ctr">
                    <a:lnL>
                      <a:noFill/>
                    </a:lnL>
                    <a:lnR>
                      <a:noFill/>
                    </a:lnR>
                    <a:lnT>
                      <a:noFill/>
                    </a:lnT>
                    <a:lnB>
                      <a:noFill/>
                    </a:lnB>
                    <a:solidFill>
                      <a:srgbClr val="FFFFFF"/>
                    </a:solidFill>
                  </a:tcPr>
                </a:tc>
                <a:tc>
                  <a:txBody>
                    <a:bodyPr/>
                    <a:lstStyle/>
                    <a:p>
                      <a:pPr algn="l"/>
                      <a:r>
                        <a:rPr lang="en-US" dirty="0">
                          <a:effectLst/>
                        </a:rPr>
                        <a:t>Displacement (cu.in.)</a:t>
                      </a:r>
                    </a:p>
                  </a:txBody>
                  <a:tcPr anchor="ctr">
                    <a:lnL>
                      <a:noFill/>
                    </a:lnL>
                    <a:lnR>
                      <a:noFill/>
                    </a:lnR>
                    <a:lnT>
                      <a:noFill/>
                    </a:lnT>
                    <a:lnB>
                      <a:noFill/>
                    </a:lnB>
                    <a:solidFill>
                      <a:srgbClr val="FFFFFF"/>
                    </a:solidFill>
                  </a:tcPr>
                </a:tc>
                <a:extLst>
                  <a:ext uri="{0D108BD9-81ED-4DB2-BD59-A6C34878D82A}">
                    <a16:rowId xmlns:a16="http://schemas.microsoft.com/office/drawing/2014/main" val="4101262200"/>
                  </a:ext>
                </a:extLst>
              </a:tr>
              <a:tr h="0">
                <a:tc>
                  <a:txBody>
                    <a:bodyPr/>
                    <a:lstStyle/>
                    <a:p>
                      <a:pPr algn="r"/>
                      <a:r>
                        <a:rPr lang="en-US" dirty="0">
                          <a:effectLst/>
                        </a:rPr>
                        <a:t>[ 4]</a:t>
                      </a:r>
                    </a:p>
                  </a:txBody>
                  <a:tcPr anchor="ctr">
                    <a:lnL>
                      <a:noFill/>
                    </a:lnL>
                    <a:lnR>
                      <a:noFill/>
                    </a:lnR>
                    <a:lnT>
                      <a:noFill/>
                    </a:lnT>
                    <a:lnB>
                      <a:noFill/>
                    </a:lnB>
                    <a:solidFill>
                      <a:srgbClr val="FFFFFF"/>
                    </a:solidFill>
                  </a:tcPr>
                </a:tc>
                <a:tc>
                  <a:txBody>
                    <a:bodyPr/>
                    <a:lstStyle/>
                    <a:p>
                      <a:pPr algn="l"/>
                      <a:r>
                        <a:rPr lang="en-US" dirty="0">
                          <a:effectLst/>
                        </a:rPr>
                        <a:t>hp</a:t>
                      </a:r>
                    </a:p>
                  </a:txBody>
                  <a:tcPr anchor="ctr">
                    <a:lnL>
                      <a:noFill/>
                    </a:lnL>
                    <a:lnR>
                      <a:noFill/>
                    </a:lnR>
                    <a:lnT>
                      <a:noFill/>
                    </a:lnT>
                    <a:lnB>
                      <a:noFill/>
                    </a:lnB>
                    <a:solidFill>
                      <a:srgbClr val="FFFFFF"/>
                    </a:solidFill>
                  </a:tcPr>
                </a:tc>
                <a:tc>
                  <a:txBody>
                    <a:bodyPr/>
                    <a:lstStyle/>
                    <a:p>
                      <a:pPr algn="l"/>
                      <a:r>
                        <a:rPr lang="en-US" dirty="0">
                          <a:effectLst/>
                        </a:rPr>
                        <a:t>Gross horsepower</a:t>
                      </a:r>
                    </a:p>
                  </a:txBody>
                  <a:tcPr anchor="ctr">
                    <a:lnL>
                      <a:noFill/>
                    </a:lnL>
                    <a:lnR>
                      <a:noFill/>
                    </a:lnR>
                    <a:lnT>
                      <a:noFill/>
                    </a:lnT>
                    <a:lnB>
                      <a:noFill/>
                    </a:lnB>
                    <a:solidFill>
                      <a:srgbClr val="FFFFFF"/>
                    </a:solidFill>
                  </a:tcPr>
                </a:tc>
                <a:extLst>
                  <a:ext uri="{0D108BD9-81ED-4DB2-BD59-A6C34878D82A}">
                    <a16:rowId xmlns:a16="http://schemas.microsoft.com/office/drawing/2014/main" val="738867331"/>
                  </a:ext>
                </a:extLst>
              </a:tr>
              <a:tr h="0">
                <a:tc>
                  <a:txBody>
                    <a:bodyPr/>
                    <a:lstStyle/>
                    <a:p>
                      <a:pPr algn="r"/>
                      <a:r>
                        <a:rPr lang="en-US" dirty="0">
                          <a:effectLst/>
                        </a:rPr>
                        <a:t>[ 5]</a:t>
                      </a:r>
                    </a:p>
                  </a:txBody>
                  <a:tcPr anchor="ctr">
                    <a:lnL>
                      <a:noFill/>
                    </a:lnL>
                    <a:lnR>
                      <a:noFill/>
                    </a:lnR>
                    <a:lnT>
                      <a:noFill/>
                    </a:lnT>
                    <a:lnB>
                      <a:noFill/>
                    </a:lnB>
                    <a:solidFill>
                      <a:srgbClr val="FFFFFF"/>
                    </a:solidFill>
                  </a:tcPr>
                </a:tc>
                <a:tc>
                  <a:txBody>
                    <a:bodyPr/>
                    <a:lstStyle/>
                    <a:p>
                      <a:pPr algn="l"/>
                      <a:r>
                        <a:rPr lang="en-US" dirty="0">
                          <a:effectLst/>
                        </a:rPr>
                        <a:t>drat</a:t>
                      </a:r>
                    </a:p>
                  </a:txBody>
                  <a:tcPr anchor="ctr">
                    <a:lnL>
                      <a:noFill/>
                    </a:lnL>
                    <a:lnR>
                      <a:noFill/>
                    </a:lnR>
                    <a:lnT>
                      <a:noFill/>
                    </a:lnT>
                    <a:lnB>
                      <a:noFill/>
                    </a:lnB>
                    <a:solidFill>
                      <a:srgbClr val="FFFFFF"/>
                    </a:solidFill>
                  </a:tcPr>
                </a:tc>
                <a:tc>
                  <a:txBody>
                    <a:bodyPr/>
                    <a:lstStyle/>
                    <a:p>
                      <a:pPr algn="l"/>
                      <a:r>
                        <a:rPr lang="en-US" dirty="0">
                          <a:effectLst/>
                        </a:rPr>
                        <a:t>Rear axle ratio</a:t>
                      </a:r>
                    </a:p>
                  </a:txBody>
                  <a:tcPr anchor="ctr">
                    <a:lnL>
                      <a:noFill/>
                    </a:lnL>
                    <a:lnR>
                      <a:noFill/>
                    </a:lnR>
                    <a:lnT>
                      <a:noFill/>
                    </a:lnT>
                    <a:lnB>
                      <a:noFill/>
                    </a:lnB>
                    <a:solidFill>
                      <a:srgbClr val="FFFFFF"/>
                    </a:solidFill>
                  </a:tcPr>
                </a:tc>
                <a:extLst>
                  <a:ext uri="{0D108BD9-81ED-4DB2-BD59-A6C34878D82A}">
                    <a16:rowId xmlns:a16="http://schemas.microsoft.com/office/drawing/2014/main" val="1761558260"/>
                  </a:ext>
                </a:extLst>
              </a:tr>
              <a:tr h="0">
                <a:tc>
                  <a:txBody>
                    <a:bodyPr/>
                    <a:lstStyle/>
                    <a:p>
                      <a:pPr algn="r"/>
                      <a:r>
                        <a:rPr lang="en-US" dirty="0">
                          <a:effectLst/>
                        </a:rPr>
                        <a:t>[ 6]</a:t>
                      </a:r>
                    </a:p>
                  </a:txBody>
                  <a:tcPr anchor="ctr">
                    <a:lnL>
                      <a:noFill/>
                    </a:lnL>
                    <a:lnR>
                      <a:noFill/>
                    </a:lnR>
                    <a:lnT>
                      <a:noFill/>
                    </a:lnT>
                    <a:lnB>
                      <a:noFill/>
                    </a:lnB>
                    <a:solidFill>
                      <a:srgbClr val="FFFFFF"/>
                    </a:solidFill>
                  </a:tcPr>
                </a:tc>
                <a:tc>
                  <a:txBody>
                    <a:bodyPr/>
                    <a:lstStyle/>
                    <a:p>
                      <a:pPr algn="l"/>
                      <a:r>
                        <a:rPr lang="en-US" dirty="0">
                          <a:effectLst/>
                        </a:rPr>
                        <a:t>wt</a:t>
                      </a:r>
                    </a:p>
                  </a:txBody>
                  <a:tcPr anchor="ctr">
                    <a:lnL>
                      <a:noFill/>
                    </a:lnL>
                    <a:lnR>
                      <a:noFill/>
                    </a:lnR>
                    <a:lnT>
                      <a:noFill/>
                    </a:lnT>
                    <a:lnB>
                      <a:noFill/>
                    </a:lnB>
                    <a:solidFill>
                      <a:srgbClr val="FFFFFF"/>
                    </a:solidFill>
                  </a:tcPr>
                </a:tc>
                <a:tc>
                  <a:txBody>
                    <a:bodyPr/>
                    <a:lstStyle/>
                    <a:p>
                      <a:pPr algn="l"/>
                      <a:r>
                        <a:rPr lang="en-US" dirty="0">
                          <a:effectLst/>
                        </a:rPr>
                        <a:t>Weight (1000 lbs)</a:t>
                      </a:r>
                    </a:p>
                  </a:txBody>
                  <a:tcPr anchor="ctr">
                    <a:lnL>
                      <a:noFill/>
                    </a:lnL>
                    <a:lnR>
                      <a:noFill/>
                    </a:lnR>
                    <a:lnT>
                      <a:noFill/>
                    </a:lnT>
                    <a:lnB>
                      <a:noFill/>
                    </a:lnB>
                    <a:solidFill>
                      <a:srgbClr val="FFFFFF"/>
                    </a:solidFill>
                  </a:tcPr>
                </a:tc>
                <a:extLst>
                  <a:ext uri="{0D108BD9-81ED-4DB2-BD59-A6C34878D82A}">
                    <a16:rowId xmlns:a16="http://schemas.microsoft.com/office/drawing/2014/main" val="1938166454"/>
                  </a:ext>
                </a:extLst>
              </a:tr>
              <a:tr h="0">
                <a:tc>
                  <a:txBody>
                    <a:bodyPr/>
                    <a:lstStyle/>
                    <a:p>
                      <a:pPr algn="r"/>
                      <a:r>
                        <a:rPr lang="en-US" dirty="0">
                          <a:effectLst/>
                        </a:rPr>
                        <a:t>[ 7]</a:t>
                      </a:r>
                    </a:p>
                  </a:txBody>
                  <a:tcPr anchor="ctr">
                    <a:lnL>
                      <a:noFill/>
                    </a:lnL>
                    <a:lnR>
                      <a:noFill/>
                    </a:lnR>
                    <a:lnT>
                      <a:noFill/>
                    </a:lnT>
                    <a:lnB>
                      <a:noFill/>
                    </a:lnB>
                    <a:solidFill>
                      <a:srgbClr val="FFFFFF"/>
                    </a:solidFill>
                  </a:tcPr>
                </a:tc>
                <a:tc>
                  <a:txBody>
                    <a:bodyPr/>
                    <a:lstStyle/>
                    <a:p>
                      <a:pPr algn="l"/>
                      <a:r>
                        <a:rPr lang="en-US" dirty="0">
                          <a:effectLst/>
                        </a:rPr>
                        <a:t>qsec</a:t>
                      </a:r>
                    </a:p>
                  </a:txBody>
                  <a:tcPr anchor="ctr">
                    <a:lnL>
                      <a:noFill/>
                    </a:lnL>
                    <a:lnR>
                      <a:noFill/>
                    </a:lnR>
                    <a:lnT>
                      <a:noFill/>
                    </a:lnT>
                    <a:lnB>
                      <a:noFill/>
                    </a:lnB>
                    <a:solidFill>
                      <a:srgbClr val="FFFFFF"/>
                    </a:solidFill>
                  </a:tcPr>
                </a:tc>
                <a:tc>
                  <a:txBody>
                    <a:bodyPr/>
                    <a:lstStyle/>
                    <a:p>
                      <a:pPr algn="l"/>
                      <a:r>
                        <a:rPr lang="en-US" dirty="0">
                          <a:effectLst/>
                        </a:rPr>
                        <a:t>1/4 mile time</a:t>
                      </a:r>
                    </a:p>
                  </a:txBody>
                  <a:tcPr anchor="ctr">
                    <a:lnL>
                      <a:noFill/>
                    </a:lnL>
                    <a:lnR>
                      <a:noFill/>
                    </a:lnR>
                    <a:lnT>
                      <a:noFill/>
                    </a:lnT>
                    <a:lnB>
                      <a:noFill/>
                    </a:lnB>
                    <a:solidFill>
                      <a:srgbClr val="FFFFFF"/>
                    </a:solidFill>
                  </a:tcPr>
                </a:tc>
                <a:extLst>
                  <a:ext uri="{0D108BD9-81ED-4DB2-BD59-A6C34878D82A}">
                    <a16:rowId xmlns:a16="http://schemas.microsoft.com/office/drawing/2014/main" val="1287689046"/>
                  </a:ext>
                </a:extLst>
              </a:tr>
              <a:tr h="0">
                <a:tc>
                  <a:txBody>
                    <a:bodyPr/>
                    <a:lstStyle/>
                    <a:p>
                      <a:pPr algn="r"/>
                      <a:r>
                        <a:rPr lang="en-US" dirty="0">
                          <a:effectLst/>
                        </a:rPr>
                        <a:t>[ 8]</a:t>
                      </a:r>
                    </a:p>
                  </a:txBody>
                  <a:tcPr anchor="ctr">
                    <a:lnL>
                      <a:noFill/>
                    </a:lnL>
                    <a:lnR>
                      <a:noFill/>
                    </a:lnR>
                    <a:lnT>
                      <a:noFill/>
                    </a:lnT>
                    <a:lnB>
                      <a:noFill/>
                    </a:lnB>
                    <a:solidFill>
                      <a:srgbClr val="FFFFFF"/>
                    </a:solidFill>
                  </a:tcPr>
                </a:tc>
                <a:tc>
                  <a:txBody>
                    <a:bodyPr/>
                    <a:lstStyle/>
                    <a:p>
                      <a:pPr algn="l"/>
                      <a:r>
                        <a:rPr lang="en-US" dirty="0">
                          <a:effectLst/>
                        </a:rPr>
                        <a:t>vs</a:t>
                      </a:r>
                    </a:p>
                  </a:txBody>
                  <a:tcPr anchor="ctr">
                    <a:lnL>
                      <a:noFill/>
                    </a:lnL>
                    <a:lnR>
                      <a:noFill/>
                    </a:lnR>
                    <a:lnT>
                      <a:noFill/>
                    </a:lnT>
                    <a:lnB>
                      <a:noFill/>
                    </a:lnB>
                    <a:solidFill>
                      <a:srgbClr val="FFFFFF"/>
                    </a:solidFill>
                  </a:tcPr>
                </a:tc>
                <a:tc>
                  <a:txBody>
                    <a:bodyPr/>
                    <a:lstStyle/>
                    <a:p>
                      <a:pPr algn="l"/>
                      <a:r>
                        <a:rPr lang="en-US" dirty="0">
                          <a:effectLst/>
                        </a:rPr>
                        <a:t>Engine (0 = V-shaped, 1 = straight)</a:t>
                      </a:r>
                    </a:p>
                  </a:txBody>
                  <a:tcPr anchor="ctr">
                    <a:lnL>
                      <a:noFill/>
                    </a:lnL>
                    <a:lnR>
                      <a:noFill/>
                    </a:lnR>
                    <a:lnT>
                      <a:noFill/>
                    </a:lnT>
                    <a:lnB>
                      <a:noFill/>
                    </a:lnB>
                    <a:solidFill>
                      <a:srgbClr val="FFFFFF"/>
                    </a:solidFill>
                  </a:tcPr>
                </a:tc>
                <a:extLst>
                  <a:ext uri="{0D108BD9-81ED-4DB2-BD59-A6C34878D82A}">
                    <a16:rowId xmlns:a16="http://schemas.microsoft.com/office/drawing/2014/main" val="617107326"/>
                  </a:ext>
                </a:extLst>
              </a:tr>
              <a:tr h="0">
                <a:tc>
                  <a:txBody>
                    <a:bodyPr/>
                    <a:lstStyle/>
                    <a:p>
                      <a:pPr algn="r"/>
                      <a:r>
                        <a:rPr lang="en-US" dirty="0">
                          <a:effectLst/>
                        </a:rPr>
                        <a:t>[ 9]</a:t>
                      </a:r>
                    </a:p>
                  </a:txBody>
                  <a:tcPr anchor="ctr">
                    <a:lnL>
                      <a:noFill/>
                    </a:lnL>
                    <a:lnR>
                      <a:noFill/>
                    </a:lnR>
                    <a:lnT>
                      <a:noFill/>
                    </a:lnT>
                    <a:lnB>
                      <a:noFill/>
                    </a:lnB>
                    <a:solidFill>
                      <a:srgbClr val="FFFFFF"/>
                    </a:solidFill>
                  </a:tcPr>
                </a:tc>
                <a:tc>
                  <a:txBody>
                    <a:bodyPr/>
                    <a:lstStyle/>
                    <a:p>
                      <a:pPr algn="l"/>
                      <a:r>
                        <a:rPr lang="en-US" dirty="0">
                          <a:effectLst/>
                        </a:rPr>
                        <a:t>am</a:t>
                      </a:r>
                    </a:p>
                  </a:txBody>
                  <a:tcPr anchor="ctr">
                    <a:lnL>
                      <a:noFill/>
                    </a:lnL>
                    <a:lnR>
                      <a:noFill/>
                    </a:lnR>
                    <a:lnT>
                      <a:noFill/>
                    </a:lnT>
                    <a:lnB>
                      <a:noFill/>
                    </a:lnB>
                    <a:solidFill>
                      <a:srgbClr val="FFFFFF"/>
                    </a:solidFill>
                  </a:tcPr>
                </a:tc>
                <a:tc>
                  <a:txBody>
                    <a:bodyPr/>
                    <a:lstStyle/>
                    <a:p>
                      <a:pPr algn="l"/>
                      <a:r>
                        <a:rPr lang="en-US" dirty="0">
                          <a:effectLst/>
                        </a:rPr>
                        <a:t>Transmission (0 = automatic, 1 = manual)</a:t>
                      </a:r>
                    </a:p>
                  </a:txBody>
                  <a:tcPr anchor="ctr">
                    <a:lnL>
                      <a:noFill/>
                    </a:lnL>
                    <a:lnR>
                      <a:noFill/>
                    </a:lnR>
                    <a:lnT>
                      <a:noFill/>
                    </a:lnT>
                    <a:lnB>
                      <a:noFill/>
                    </a:lnB>
                    <a:solidFill>
                      <a:srgbClr val="FFFFFF"/>
                    </a:solidFill>
                  </a:tcPr>
                </a:tc>
                <a:extLst>
                  <a:ext uri="{0D108BD9-81ED-4DB2-BD59-A6C34878D82A}">
                    <a16:rowId xmlns:a16="http://schemas.microsoft.com/office/drawing/2014/main" val="3450599015"/>
                  </a:ext>
                </a:extLst>
              </a:tr>
              <a:tr h="0">
                <a:tc>
                  <a:txBody>
                    <a:bodyPr/>
                    <a:lstStyle/>
                    <a:p>
                      <a:pPr algn="r"/>
                      <a:r>
                        <a:rPr lang="en-US" dirty="0">
                          <a:effectLst/>
                        </a:rPr>
                        <a:t>[10]</a:t>
                      </a:r>
                    </a:p>
                  </a:txBody>
                  <a:tcPr anchor="ctr">
                    <a:lnL>
                      <a:noFill/>
                    </a:lnL>
                    <a:lnR>
                      <a:noFill/>
                    </a:lnR>
                    <a:lnT>
                      <a:noFill/>
                    </a:lnT>
                    <a:lnB>
                      <a:noFill/>
                    </a:lnB>
                    <a:solidFill>
                      <a:srgbClr val="FFFFFF"/>
                    </a:solidFill>
                  </a:tcPr>
                </a:tc>
                <a:tc>
                  <a:txBody>
                    <a:bodyPr/>
                    <a:lstStyle/>
                    <a:p>
                      <a:pPr algn="l"/>
                      <a:r>
                        <a:rPr lang="en-US" dirty="0">
                          <a:effectLst/>
                        </a:rPr>
                        <a:t>gear</a:t>
                      </a:r>
                    </a:p>
                  </a:txBody>
                  <a:tcPr anchor="ctr">
                    <a:lnL>
                      <a:noFill/>
                    </a:lnL>
                    <a:lnR>
                      <a:noFill/>
                    </a:lnR>
                    <a:lnT>
                      <a:noFill/>
                    </a:lnT>
                    <a:lnB>
                      <a:noFill/>
                    </a:lnB>
                    <a:solidFill>
                      <a:srgbClr val="FFFFFF"/>
                    </a:solidFill>
                  </a:tcPr>
                </a:tc>
                <a:tc>
                  <a:txBody>
                    <a:bodyPr/>
                    <a:lstStyle/>
                    <a:p>
                      <a:pPr algn="l"/>
                      <a:r>
                        <a:rPr lang="en-US" dirty="0">
                          <a:effectLst/>
                        </a:rPr>
                        <a:t>Number of forward gears</a:t>
                      </a:r>
                    </a:p>
                  </a:txBody>
                  <a:tcPr anchor="ctr">
                    <a:lnL>
                      <a:noFill/>
                    </a:lnL>
                    <a:lnR>
                      <a:noFill/>
                    </a:lnR>
                    <a:lnT>
                      <a:noFill/>
                    </a:lnT>
                    <a:lnB>
                      <a:noFill/>
                    </a:lnB>
                    <a:solidFill>
                      <a:srgbClr val="FFFFFF"/>
                    </a:solidFill>
                  </a:tcPr>
                </a:tc>
                <a:extLst>
                  <a:ext uri="{0D108BD9-81ED-4DB2-BD59-A6C34878D82A}">
                    <a16:rowId xmlns:a16="http://schemas.microsoft.com/office/drawing/2014/main" val="3979007962"/>
                  </a:ext>
                </a:extLst>
              </a:tr>
              <a:tr h="0">
                <a:tc>
                  <a:txBody>
                    <a:bodyPr/>
                    <a:lstStyle/>
                    <a:p>
                      <a:pPr algn="r"/>
                      <a:r>
                        <a:rPr lang="en-US" dirty="0">
                          <a:effectLst/>
                        </a:rPr>
                        <a:t>[11]</a:t>
                      </a:r>
                    </a:p>
                  </a:txBody>
                  <a:tcPr anchor="ctr">
                    <a:lnL>
                      <a:noFill/>
                    </a:lnL>
                    <a:lnR>
                      <a:noFill/>
                    </a:lnR>
                    <a:lnT>
                      <a:noFill/>
                    </a:lnT>
                    <a:lnB>
                      <a:noFill/>
                    </a:lnB>
                    <a:solidFill>
                      <a:srgbClr val="FFFFFF"/>
                    </a:solidFill>
                  </a:tcPr>
                </a:tc>
                <a:tc>
                  <a:txBody>
                    <a:bodyPr/>
                    <a:lstStyle/>
                    <a:p>
                      <a:pPr algn="l"/>
                      <a:r>
                        <a:rPr lang="en-US" dirty="0">
                          <a:effectLst/>
                        </a:rPr>
                        <a:t>carb</a:t>
                      </a:r>
                    </a:p>
                  </a:txBody>
                  <a:tcPr anchor="ctr">
                    <a:lnL>
                      <a:noFill/>
                    </a:lnL>
                    <a:lnR>
                      <a:noFill/>
                    </a:lnR>
                    <a:lnT>
                      <a:noFill/>
                    </a:lnT>
                    <a:lnB>
                      <a:noFill/>
                    </a:lnB>
                    <a:solidFill>
                      <a:srgbClr val="FFFFFF"/>
                    </a:solidFill>
                  </a:tcPr>
                </a:tc>
                <a:tc>
                  <a:txBody>
                    <a:bodyPr/>
                    <a:lstStyle/>
                    <a:p>
                      <a:pPr algn="l"/>
                      <a:r>
                        <a:rPr lang="en-US" dirty="0">
                          <a:effectLst/>
                        </a:rPr>
                        <a:t>Number of carburetors</a:t>
                      </a:r>
                    </a:p>
                  </a:txBody>
                  <a:tcPr anchor="ctr">
                    <a:lnL>
                      <a:noFill/>
                    </a:lnL>
                    <a:lnR>
                      <a:noFill/>
                    </a:lnR>
                    <a:lnT>
                      <a:noFill/>
                    </a:lnT>
                    <a:lnB>
                      <a:noFill/>
                    </a:lnB>
                    <a:solidFill>
                      <a:srgbClr val="FFFFFF"/>
                    </a:solidFill>
                  </a:tcPr>
                </a:tc>
                <a:extLst>
                  <a:ext uri="{0D108BD9-81ED-4DB2-BD59-A6C34878D82A}">
                    <a16:rowId xmlns:a16="http://schemas.microsoft.com/office/drawing/2014/main" val="3754577130"/>
                  </a:ext>
                </a:extLst>
              </a:tr>
            </a:tbl>
          </a:graphicData>
        </a:graphic>
      </p:graphicFrame>
      <p:sp>
        <p:nvSpPr>
          <p:cNvPr id="3" name="Slide Number Placeholder 2">
            <a:extLst>
              <a:ext uri="{FF2B5EF4-FFF2-40B4-BE49-F238E27FC236}">
                <a16:creationId xmlns:a16="http://schemas.microsoft.com/office/drawing/2014/main" id="{92B5F533-8FDA-49F7-BF6A-BFDCF3187DC9}"/>
              </a:ext>
            </a:extLst>
          </p:cNvPr>
          <p:cNvSpPr>
            <a:spLocks noGrp="1"/>
          </p:cNvSpPr>
          <p:nvPr>
            <p:ph type="sldNum" sz="quarter" idx="12"/>
          </p:nvPr>
        </p:nvSpPr>
        <p:spPr/>
        <p:txBody>
          <a:bodyPr/>
          <a:lstStyle/>
          <a:p>
            <a:fld id="{35032509-D289-4CC9-8A27-14E47DC64BC2}" type="slidenum">
              <a:rPr lang="en-US" smtClean="0"/>
              <a:t>13</a:t>
            </a:fld>
            <a:endParaRPr lang="en-US" dirty="0"/>
          </a:p>
        </p:txBody>
      </p:sp>
    </p:spTree>
    <p:extLst>
      <p:ext uri="{BB962C8B-B14F-4D97-AF65-F5344CB8AC3E}">
        <p14:creationId xmlns:p14="http://schemas.microsoft.com/office/powerpoint/2010/main" val="34344812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99786DDF-343F-445C-93EC-1E912FE76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225CA60-A1BB-4E15-A419-B4894B444E8A}"/>
              </a:ext>
            </a:extLst>
          </p:cNvPr>
          <p:cNvSpPr/>
          <p:nvPr/>
        </p:nvSpPr>
        <p:spPr>
          <a:xfrm>
            <a:off x="1278385" y="4021584"/>
            <a:ext cx="4817616" cy="28364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7746573-8438-42C8-8678-E74CCA7B0FA0}"/>
              </a:ext>
            </a:extLst>
          </p:cNvPr>
          <p:cNvSpPr txBox="1"/>
          <p:nvPr/>
        </p:nvSpPr>
        <p:spPr>
          <a:xfrm>
            <a:off x="8462767" y="4021584"/>
            <a:ext cx="3844032" cy="1938992"/>
          </a:xfrm>
          <a:prstGeom prst="rect">
            <a:avLst/>
          </a:prstGeom>
          <a:noFill/>
        </p:spPr>
        <p:txBody>
          <a:bodyPr wrap="square" rtlCol="0">
            <a:spAutoFit/>
          </a:bodyPr>
          <a:lstStyle/>
          <a:p>
            <a:r>
              <a:rPr lang="en-US" sz="2000" dirty="0">
                <a:highlight>
                  <a:srgbClr val="FFFF00"/>
                </a:highlight>
              </a:rPr>
              <a:t>The model is best at identifying which children aren’t grown enough to have equivalently healthy adult lungs yet. Consider using it for that purpose too (reduce tests, save $$)</a:t>
            </a:r>
          </a:p>
        </p:txBody>
      </p:sp>
      <p:cxnSp>
        <p:nvCxnSpPr>
          <p:cNvPr id="6" name="Straight Arrow Connector 5">
            <a:extLst>
              <a:ext uri="{FF2B5EF4-FFF2-40B4-BE49-F238E27FC236}">
                <a16:creationId xmlns:a16="http://schemas.microsoft.com/office/drawing/2014/main" id="{78A1E20C-552A-49DB-AB48-ECC74945284E}"/>
              </a:ext>
            </a:extLst>
          </p:cNvPr>
          <p:cNvCxnSpPr/>
          <p:nvPr/>
        </p:nvCxnSpPr>
        <p:spPr>
          <a:xfrm flipH="1">
            <a:off x="7457243" y="4696287"/>
            <a:ext cx="692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3F268C-02E7-4B8F-AAB9-A0BC8A86BEC5}"/>
              </a:ext>
            </a:extLst>
          </p:cNvPr>
          <p:cNvSpPr txBox="1"/>
          <p:nvPr/>
        </p:nvSpPr>
        <p:spPr>
          <a:xfrm>
            <a:off x="3229277" y="4944914"/>
            <a:ext cx="1902876" cy="707886"/>
          </a:xfrm>
          <a:prstGeom prst="rect">
            <a:avLst/>
          </a:prstGeom>
          <a:noFill/>
        </p:spPr>
        <p:txBody>
          <a:bodyPr wrap="square" rtlCol="0">
            <a:spAutoFit/>
          </a:bodyPr>
          <a:lstStyle/>
          <a:p>
            <a:r>
              <a:rPr lang="en-US" sz="2000" dirty="0">
                <a:highlight>
                  <a:srgbClr val="00FFFF"/>
                </a:highlight>
              </a:rPr>
              <a:t>Specificity </a:t>
            </a:r>
          </a:p>
          <a:p>
            <a:r>
              <a:rPr lang="en-US" sz="2000" dirty="0">
                <a:highlight>
                  <a:srgbClr val="00FFFF"/>
                </a:highlight>
              </a:rPr>
              <a:t>(true-negatives)</a:t>
            </a:r>
          </a:p>
        </p:txBody>
      </p:sp>
      <p:sp>
        <p:nvSpPr>
          <p:cNvPr id="8" name="TextBox 7">
            <a:extLst>
              <a:ext uri="{FF2B5EF4-FFF2-40B4-BE49-F238E27FC236}">
                <a16:creationId xmlns:a16="http://schemas.microsoft.com/office/drawing/2014/main" id="{3B6AB88F-D7A7-4AC4-AE34-F29247B0EE8F}"/>
              </a:ext>
            </a:extLst>
          </p:cNvPr>
          <p:cNvSpPr txBox="1"/>
          <p:nvPr/>
        </p:nvSpPr>
        <p:spPr>
          <a:xfrm>
            <a:off x="10306062" y="502891"/>
            <a:ext cx="1768937" cy="707886"/>
          </a:xfrm>
          <a:prstGeom prst="rect">
            <a:avLst/>
          </a:prstGeom>
          <a:noFill/>
        </p:spPr>
        <p:txBody>
          <a:bodyPr wrap="square" rtlCol="0">
            <a:spAutoFit/>
          </a:bodyPr>
          <a:lstStyle/>
          <a:p>
            <a:r>
              <a:rPr lang="en-US" sz="2000" dirty="0">
                <a:highlight>
                  <a:srgbClr val="00FFFF"/>
                </a:highlight>
              </a:rPr>
              <a:t>Sensitivity </a:t>
            </a:r>
          </a:p>
          <a:p>
            <a:r>
              <a:rPr lang="en-US" sz="2000" dirty="0">
                <a:highlight>
                  <a:srgbClr val="00FFFF"/>
                </a:highlight>
              </a:rPr>
              <a:t>(true-positives)</a:t>
            </a:r>
          </a:p>
        </p:txBody>
      </p:sp>
      <p:pic>
        <p:nvPicPr>
          <p:cNvPr id="9" name="Picture 8">
            <a:extLst>
              <a:ext uri="{FF2B5EF4-FFF2-40B4-BE49-F238E27FC236}">
                <a16:creationId xmlns:a16="http://schemas.microsoft.com/office/drawing/2014/main" id="{4DC4CA43-62D9-4635-950B-C24AC34B6002}"/>
              </a:ext>
            </a:extLst>
          </p:cNvPr>
          <p:cNvPicPr>
            <a:picLocks noChangeAspect="1"/>
          </p:cNvPicPr>
          <p:nvPr/>
        </p:nvPicPr>
        <p:blipFill>
          <a:blip r:embed="rId3"/>
          <a:stretch>
            <a:fillRect/>
          </a:stretch>
        </p:blipFill>
        <p:spPr>
          <a:xfrm>
            <a:off x="0" y="671285"/>
            <a:ext cx="6283354" cy="1873518"/>
          </a:xfrm>
          <a:prstGeom prst="rect">
            <a:avLst/>
          </a:prstGeom>
        </p:spPr>
      </p:pic>
      <p:sp>
        <p:nvSpPr>
          <p:cNvPr id="2" name="Slide Number Placeholder 1">
            <a:extLst>
              <a:ext uri="{FF2B5EF4-FFF2-40B4-BE49-F238E27FC236}">
                <a16:creationId xmlns:a16="http://schemas.microsoft.com/office/drawing/2014/main" id="{27234A02-B8A4-44A5-B2B8-A5B1C214B6EC}"/>
              </a:ext>
            </a:extLst>
          </p:cNvPr>
          <p:cNvSpPr>
            <a:spLocks noGrp="1"/>
          </p:cNvSpPr>
          <p:nvPr>
            <p:ph type="sldNum" sz="quarter" idx="12"/>
          </p:nvPr>
        </p:nvSpPr>
        <p:spPr/>
        <p:txBody>
          <a:bodyPr/>
          <a:lstStyle/>
          <a:p>
            <a:fld id="{35032509-D289-4CC9-8A27-14E47DC64BC2}" type="slidenum">
              <a:rPr lang="en-US" smtClean="0"/>
              <a:t>130</a:t>
            </a:fld>
            <a:endParaRPr lang="en-US" dirty="0"/>
          </a:p>
        </p:txBody>
      </p:sp>
      <p:cxnSp>
        <p:nvCxnSpPr>
          <p:cNvPr id="10" name="Straight Arrow Connector 9">
            <a:extLst>
              <a:ext uri="{FF2B5EF4-FFF2-40B4-BE49-F238E27FC236}">
                <a16:creationId xmlns:a16="http://schemas.microsoft.com/office/drawing/2014/main" id="{74BC7A8E-EB0A-4928-907F-29AF0B5E929D}"/>
              </a:ext>
            </a:extLst>
          </p:cNvPr>
          <p:cNvCxnSpPr/>
          <p:nvPr/>
        </p:nvCxnSpPr>
        <p:spPr>
          <a:xfrm flipH="1" flipV="1">
            <a:off x="6182686" y="2936147"/>
            <a:ext cx="612397" cy="16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522843-7463-4FB4-973B-E07A1B01D5F0}"/>
              </a:ext>
            </a:extLst>
          </p:cNvPr>
          <p:cNvCxnSpPr/>
          <p:nvPr/>
        </p:nvCxnSpPr>
        <p:spPr>
          <a:xfrm>
            <a:off x="6458552" y="3355596"/>
            <a:ext cx="45397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595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359-63F1-4EF4-9A0B-9C565EF55C23}"/>
              </a:ext>
            </a:extLst>
          </p:cNvPr>
          <p:cNvSpPr>
            <a:spLocks noGrp="1"/>
          </p:cNvSpPr>
          <p:nvPr>
            <p:ph type="title"/>
          </p:nvPr>
        </p:nvSpPr>
        <p:spPr/>
        <p:txBody>
          <a:bodyPr/>
          <a:lstStyle/>
          <a:p>
            <a:r>
              <a:rPr lang="en-US" dirty="0"/>
              <a:t>Decision Curve Analysis</a:t>
            </a:r>
          </a:p>
        </p:txBody>
      </p:sp>
      <p:sp>
        <p:nvSpPr>
          <p:cNvPr id="3" name="Text Placeholder 2">
            <a:extLst>
              <a:ext uri="{FF2B5EF4-FFF2-40B4-BE49-F238E27FC236}">
                <a16:creationId xmlns:a16="http://schemas.microsoft.com/office/drawing/2014/main" id="{693FCC5F-C85A-4C8A-8E80-3257A1A3C550}"/>
              </a:ext>
            </a:extLst>
          </p:cNvPr>
          <p:cNvSpPr>
            <a:spLocks noGrp="1"/>
          </p:cNvSpPr>
          <p:nvPr>
            <p:ph type="body" idx="1"/>
          </p:nvPr>
        </p:nvSpPr>
        <p:spPr/>
        <p:txBody>
          <a:bodyPr/>
          <a:lstStyle/>
          <a:p>
            <a:r>
              <a:rPr lang="en-US" dirty="0"/>
              <a:t>Evaluate the prediction model to determine its “Net Benefit” or determine the number of interventions avoided based on your cutoff level.</a:t>
            </a:r>
          </a:p>
        </p:txBody>
      </p:sp>
      <p:sp>
        <p:nvSpPr>
          <p:cNvPr id="4" name="Slide Number Placeholder 3">
            <a:extLst>
              <a:ext uri="{FF2B5EF4-FFF2-40B4-BE49-F238E27FC236}">
                <a16:creationId xmlns:a16="http://schemas.microsoft.com/office/drawing/2014/main" id="{CC0EFB68-743A-49B5-B349-8EC81B15C2D9}"/>
              </a:ext>
            </a:extLst>
          </p:cNvPr>
          <p:cNvSpPr>
            <a:spLocks noGrp="1"/>
          </p:cNvSpPr>
          <p:nvPr>
            <p:ph type="sldNum" sz="quarter" idx="12"/>
          </p:nvPr>
        </p:nvSpPr>
        <p:spPr/>
        <p:txBody>
          <a:bodyPr/>
          <a:lstStyle/>
          <a:p>
            <a:fld id="{35032509-D289-4CC9-8A27-14E47DC64BC2}" type="slidenum">
              <a:rPr lang="en-US" smtClean="0"/>
              <a:t>131</a:t>
            </a:fld>
            <a:endParaRPr lang="en-US" dirty="0"/>
          </a:p>
        </p:txBody>
      </p:sp>
    </p:spTree>
    <p:extLst>
      <p:ext uri="{BB962C8B-B14F-4D97-AF65-F5344CB8AC3E}">
        <p14:creationId xmlns:p14="http://schemas.microsoft.com/office/powerpoint/2010/main" val="38453168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27ACA1D9-3A70-4F15-8CBE-DE3CB5245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7B16798-8C6E-4A29-B7BD-38445133E9E0}"/>
              </a:ext>
            </a:extLst>
          </p:cNvPr>
          <p:cNvPicPr>
            <a:picLocks noChangeAspect="1"/>
          </p:cNvPicPr>
          <p:nvPr/>
        </p:nvPicPr>
        <p:blipFill>
          <a:blip r:embed="rId3"/>
          <a:stretch>
            <a:fillRect/>
          </a:stretch>
        </p:blipFill>
        <p:spPr>
          <a:xfrm>
            <a:off x="3674882" y="566784"/>
            <a:ext cx="7176785" cy="986808"/>
          </a:xfrm>
          <a:prstGeom prst="rect">
            <a:avLst/>
          </a:prstGeom>
        </p:spPr>
      </p:pic>
      <p:sp>
        <p:nvSpPr>
          <p:cNvPr id="8" name="Oval 7">
            <a:extLst>
              <a:ext uri="{FF2B5EF4-FFF2-40B4-BE49-F238E27FC236}">
                <a16:creationId xmlns:a16="http://schemas.microsoft.com/office/drawing/2014/main" id="{EABB3A62-EADB-4B34-BBE4-C2D65B443E3A}"/>
              </a:ext>
            </a:extLst>
          </p:cNvPr>
          <p:cNvSpPr/>
          <p:nvPr/>
        </p:nvSpPr>
        <p:spPr>
          <a:xfrm>
            <a:off x="3927363" y="861134"/>
            <a:ext cx="3059364" cy="7989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01DFAA-F5AE-4BC4-B314-76365F5E71C9}"/>
              </a:ext>
            </a:extLst>
          </p:cNvPr>
          <p:cNvSpPr txBox="1"/>
          <p:nvPr/>
        </p:nvSpPr>
        <p:spPr>
          <a:xfrm>
            <a:off x="6195608" y="2203882"/>
            <a:ext cx="4039340" cy="1477328"/>
          </a:xfrm>
          <a:prstGeom prst="rect">
            <a:avLst/>
          </a:prstGeom>
          <a:noFill/>
        </p:spPr>
        <p:txBody>
          <a:bodyPr wrap="square" rtlCol="0">
            <a:spAutoFit/>
          </a:bodyPr>
          <a:lstStyle/>
          <a:p>
            <a:r>
              <a:rPr lang="en-US" dirty="0">
                <a:highlight>
                  <a:srgbClr val="00FFFF"/>
                </a:highlight>
              </a:rPr>
              <a:t>A net benefit of 0.0973 indicates that the difference between our true-positives and false-positives will be finding about 10 more true positives per 100 patients using a cutoff of FEV= 3.</a:t>
            </a:r>
          </a:p>
        </p:txBody>
      </p:sp>
      <p:cxnSp>
        <p:nvCxnSpPr>
          <p:cNvPr id="9" name="Straight Arrow Connector 8">
            <a:extLst>
              <a:ext uri="{FF2B5EF4-FFF2-40B4-BE49-F238E27FC236}">
                <a16:creationId xmlns:a16="http://schemas.microsoft.com/office/drawing/2014/main" id="{78461119-70DB-4463-89A1-64F1FF152096}"/>
              </a:ext>
            </a:extLst>
          </p:cNvPr>
          <p:cNvCxnSpPr/>
          <p:nvPr/>
        </p:nvCxnSpPr>
        <p:spPr>
          <a:xfrm flipH="1" flipV="1">
            <a:off x="6095206" y="1757779"/>
            <a:ext cx="580802" cy="36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2EB644-5C15-4C16-99C5-69A7E791F8E6}"/>
              </a:ext>
            </a:extLst>
          </p:cNvPr>
          <p:cNvSpPr txBox="1"/>
          <p:nvPr/>
        </p:nvSpPr>
        <p:spPr>
          <a:xfrm>
            <a:off x="1511552" y="4571999"/>
            <a:ext cx="4583654" cy="1323439"/>
          </a:xfrm>
          <a:prstGeom prst="rect">
            <a:avLst/>
          </a:prstGeom>
          <a:noFill/>
        </p:spPr>
        <p:txBody>
          <a:bodyPr wrap="square" rtlCol="0">
            <a:spAutoFit/>
          </a:bodyPr>
          <a:lstStyle/>
          <a:p>
            <a:r>
              <a:rPr lang="en-US" sz="2000" dirty="0">
                <a:highlight>
                  <a:srgbClr val="FFFF00"/>
                </a:highlight>
              </a:rPr>
              <a:t>The X-axis corresponds to the percentiles of the distribution of predicted scores (e.g., the 75</a:t>
            </a:r>
            <a:r>
              <a:rPr lang="en-US" sz="2000" baseline="30000" dirty="0">
                <a:highlight>
                  <a:srgbClr val="FFFF00"/>
                </a:highlight>
              </a:rPr>
              <a:t>th</a:t>
            </a:r>
            <a:r>
              <a:rPr lang="en-US" sz="2000" dirty="0">
                <a:highlight>
                  <a:srgbClr val="FFFF00"/>
                </a:highlight>
              </a:rPr>
              <a:t> percentile is 3, this lines up with the Y-axis value Net Benefit= .0973). </a:t>
            </a:r>
          </a:p>
        </p:txBody>
      </p:sp>
      <p:sp>
        <p:nvSpPr>
          <p:cNvPr id="2" name="Slide Number Placeholder 1">
            <a:extLst>
              <a:ext uri="{FF2B5EF4-FFF2-40B4-BE49-F238E27FC236}">
                <a16:creationId xmlns:a16="http://schemas.microsoft.com/office/drawing/2014/main" id="{92521FED-CDC7-4F36-A343-71635A9C83E1}"/>
              </a:ext>
            </a:extLst>
          </p:cNvPr>
          <p:cNvSpPr>
            <a:spLocks noGrp="1"/>
          </p:cNvSpPr>
          <p:nvPr>
            <p:ph type="sldNum" sz="quarter" idx="12"/>
          </p:nvPr>
        </p:nvSpPr>
        <p:spPr/>
        <p:txBody>
          <a:bodyPr/>
          <a:lstStyle/>
          <a:p>
            <a:fld id="{35032509-D289-4CC9-8A27-14E47DC64BC2}" type="slidenum">
              <a:rPr lang="en-US" smtClean="0"/>
              <a:t>132</a:t>
            </a:fld>
            <a:endParaRPr lang="en-US" dirty="0"/>
          </a:p>
        </p:txBody>
      </p:sp>
    </p:spTree>
    <p:extLst>
      <p:ext uri="{BB962C8B-B14F-4D97-AF65-F5344CB8AC3E}">
        <p14:creationId xmlns:p14="http://schemas.microsoft.com/office/powerpoint/2010/main" val="712526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F0BE053C-C015-40B2-92F5-957E2E81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2BBC3A-D0D5-4B7F-9A5E-79C9253BA258}"/>
              </a:ext>
            </a:extLst>
          </p:cNvPr>
          <p:cNvSpPr txBox="1"/>
          <p:nvPr/>
        </p:nvSpPr>
        <p:spPr>
          <a:xfrm>
            <a:off x="1919925" y="923277"/>
            <a:ext cx="3844032" cy="1323439"/>
          </a:xfrm>
          <a:prstGeom prst="rect">
            <a:avLst/>
          </a:prstGeom>
          <a:noFill/>
        </p:spPr>
        <p:txBody>
          <a:bodyPr wrap="square" rtlCol="0">
            <a:spAutoFit/>
          </a:bodyPr>
          <a:lstStyle/>
          <a:p>
            <a:r>
              <a:rPr lang="en-US" sz="2000" dirty="0">
                <a:highlight>
                  <a:srgbClr val="FFFF00"/>
                </a:highlight>
              </a:rPr>
              <a:t>These are interventions avoided. We can avoid about 58 of 100 unnecessary interventions with a cutoff of 3. </a:t>
            </a:r>
          </a:p>
        </p:txBody>
      </p:sp>
      <p:sp>
        <p:nvSpPr>
          <p:cNvPr id="4" name="TextBox 3">
            <a:extLst>
              <a:ext uri="{FF2B5EF4-FFF2-40B4-BE49-F238E27FC236}">
                <a16:creationId xmlns:a16="http://schemas.microsoft.com/office/drawing/2014/main" id="{34646F9C-F1A8-43B6-B4D3-EDFA2D0A1663}"/>
              </a:ext>
            </a:extLst>
          </p:cNvPr>
          <p:cNvSpPr txBox="1"/>
          <p:nvPr/>
        </p:nvSpPr>
        <p:spPr>
          <a:xfrm>
            <a:off x="6591059" y="3827755"/>
            <a:ext cx="3844032" cy="1938992"/>
          </a:xfrm>
          <a:prstGeom prst="rect">
            <a:avLst/>
          </a:prstGeom>
          <a:noFill/>
        </p:spPr>
        <p:txBody>
          <a:bodyPr wrap="square" rtlCol="0">
            <a:spAutoFit/>
          </a:bodyPr>
          <a:lstStyle/>
          <a:p>
            <a:r>
              <a:rPr lang="en-US" sz="2000" dirty="0">
                <a:highlight>
                  <a:srgbClr val="FFFF00"/>
                </a:highlight>
              </a:rPr>
              <a:t>The reason is the model has a high specificity level and the majority of patients won’t have an FEV over 3. The volume of higher patients on the lower end gives more opportunity to avoid interventions. </a:t>
            </a:r>
          </a:p>
        </p:txBody>
      </p:sp>
      <p:sp>
        <p:nvSpPr>
          <p:cNvPr id="2" name="Slide Number Placeholder 1">
            <a:extLst>
              <a:ext uri="{FF2B5EF4-FFF2-40B4-BE49-F238E27FC236}">
                <a16:creationId xmlns:a16="http://schemas.microsoft.com/office/drawing/2014/main" id="{35A9AA9F-E1D4-430C-8A2C-7B61339642AE}"/>
              </a:ext>
            </a:extLst>
          </p:cNvPr>
          <p:cNvSpPr>
            <a:spLocks noGrp="1"/>
          </p:cNvSpPr>
          <p:nvPr>
            <p:ph type="sldNum" sz="quarter" idx="12"/>
          </p:nvPr>
        </p:nvSpPr>
        <p:spPr/>
        <p:txBody>
          <a:bodyPr/>
          <a:lstStyle/>
          <a:p>
            <a:fld id="{35032509-D289-4CC9-8A27-14E47DC64BC2}" type="slidenum">
              <a:rPr lang="en-US" smtClean="0"/>
              <a:t>133</a:t>
            </a:fld>
            <a:endParaRPr lang="en-US" dirty="0"/>
          </a:p>
        </p:txBody>
      </p:sp>
      <p:sp>
        <p:nvSpPr>
          <p:cNvPr id="6" name="Arrow: Up 5">
            <a:extLst>
              <a:ext uri="{FF2B5EF4-FFF2-40B4-BE49-F238E27FC236}">
                <a16:creationId xmlns:a16="http://schemas.microsoft.com/office/drawing/2014/main" id="{983F67BF-311D-48BB-95A6-E29DEE31F791}"/>
              </a:ext>
            </a:extLst>
          </p:cNvPr>
          <p:cNvSpPr/>
          <p:nvPr/>
        </p:nvSpPr>
        <p:spPr>
          <a:xfrm>
            <a:off x="8213567" y="2852692"/>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3736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B143D1-DC08-4385-8CB8-BDA68DA8D86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Explanatory model</a:t>
            </a:r>
          </a:p>
        </p:txBody>
      </p:sp>
      <p:sp>
        <p:nvSpPr>
          <p:cNvPr id="3" name="Text Placeholder 2">
            <a:extLst>
              <a:ext uri="{FF2B5EF4-FFF2-40B4-BE49-F238E27FC236}">
                <a16:creationId xmlns:a16="http://schemas.microsoft.com/office/drawing/2014/main" id="{5DB371F2-79A8-496B-852F-3706618FB7CD}"/>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Hypothesis testing on very low birthweight, risk adjustment, and sensitivity analysis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F0D333E-1E75-41C8-BD1F-A3835281124F}"/>
              </a:ext>
            </a:extLst>
          </p:cNvPr>
          <p:cNvSpPr>
            <a:spLocks noGrp="1"/>
          </p:cNvSpPr>
          <p:nvPr>
            <p:ph type="sldNum" sz="quarter" idx="12"/>
          </p:nvPr>
        </p:nvSpPr>
        <p:spPr/>
        <p:txBody>
          <a:bodyPr/>
          <a:lstStyle/>
          <a:p>
            <a:fld id="{35032509-D289-4CC9-8A27-14E47DC64BC2}" type="slidenum">
              <a:rPr lang="en-US" smtClean="0"/>
              <a:t>134</a:t>
            </a:fld>
            <a:endParaRPr lang="en-US" dirty="0"/>
          </a:p>
        </p:txBody>
      </p:sp>
    </p:spTree>
    <p:extLst>
      <p:ext uri="{BB962C8B-B14F-4D97-AF65-F5344CB8AC3E}">
        <p14:creationId xmlns:p14="http://schemas.microsoft.com/office/powerpoint/2010/main" val="1484355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A9BE-518E-48A2-B599-BB46B95C7A4E}"/>
              </a:ext>
            </a:extLst>
          </p:cNvPr>
          <p:cNvSpPr>
            <a:spLocks noGrp="1"/>
          </p:cNvSpPr>
          <p:nvPr>
            <p:ph type="title"/>
          </p:nvPr>
        </p:nvSpPr>
        <p:spPr/>
        <p:txBody>
          <a:bodyPr/>
          <a:lstStyle/>
          <a:p>
            <a:r>
              <a:rPr lang="en-US" dirty="0"/>
              <a:t>Very low birth weight study (N = 189)</a:t>
            </a:r>
          </a:p>
        </p:txBody>
      </p:sp>
      <p:sp>
        <p:nvSpPr>
          <p:cNvPr id="3" name="Content Placeholder 2">
            <a:extLst>
              <a:ext uri="{FF2B5EF4-FFF2-40B4-BE49-F238E27FC236}">
                <a16:creationId xmlns:a16="http://schemas.microsoft.com/office/drawing/2014/main" id="{57F596F8-89C6-46F9-98D0-B9AAFF0EB132}"/>
              </a:ext>
            </a:extLst>
          </p:cNvPr>
          <p:cNvSpPr>
            <a:spLocks noGrp="1"/>
          </p:cNvSpPr>
          <p:nvPr>
            <p:ph idx="1"/>
          </p:nvPr>
        </p:nvSpPr>
        <p:spPr/>
        <p:txBody>
          <a:bodyPr>
            <a:normAutofit lnSpcReduction="10000"/>
          </a:bodyPr>
          <a:lstStyle/>
          <a:p>
            <a:r>
              <a:rPr lang="en-US" dirty="0"/>
              <a:t>bwt= birthweight in grams</a:t>
            </a:r>
          </a:p>
          <a:p>
            <a:r>
              <a:rPr lang="en-US" dirty="0"/>
              <a:t>age</a:t>
            </a:r>
          </a:p>
          <a:p>
            <a:r>
              <a:rPr lang="en-US" dirty="0"/>
              <a:t>smoke= Smoker or not</a:t>
            </a:r>
          </a:p>
          <a:p>
            <a:r>
              <a:rPr lang="en-US" dirty="0"/>
              <a:t>ftv= Number of visits to the physician </a:t>
            </a:r>
          </a:p>
          <a:p>
            <a:r>
              <a:rPr lang="en-US" dirty="0"/>
              <a:t>lwt= Weight at last menstrual period</a:t>
            </a:r>
          </a:p>
          <a:p>
            <a:r>
              <a:rPr lang="en-US" dirty="0"/>
              <a:t>parity= Number of previous births</a:t>
            </a:r>
          </a:p>
          <a:p>
            <a:r>
              <a:rPr lang="en-US" dirty="0"/>
              <a:t>ptl= Premature labor history</a:t>
            </a:r>
          </a:p>
          <a:p>
            <a:r>
              <a:rPr lang="en-US" dirty="0"/>
              <a:t>ht= History of hypertension</a:t>
            </a:r>
          </a:p>
          <a:p>
            <a:r>
              <a:rPr lang="en-US" dirty="0"/>
              <a:t>ui= presence of uterine irritability</a:t>
            </a:r>
          </a:p>
          <a:p>
            <a:endParaRPr lang="en-US" dirty="0"/>
          </a:p>
        </p:txBody>
      </p:sp>
      <p:sp>
        <p:nvSpPr>
          <p:cNvPr id="4" name="Slide Number Placeholder 3">
            <a:extLst>
              <a:ext uri="{FF2B5EF4-FFF2-40B4-BE49-F238E27FC236}">
                <a16:creationId xmlns:a16="http://schemas.microsoft.com/office/drawing/2014/main" id="{4CDBC88E-B8E6-443C-B47A-D6BED5C028E9}"/>
              </a:ext>
            </a:extLst>
          </p:cNvPr>
          <p:cNvSpPr>
            <a:spLocks noGrp="1"/>
          </p:cNvSpPr>
          <p:nvPr>
            <p:ph type="sldNum" sz="quarter" idx="12"/>
          </p:nvPr>
        </p:nvSpPr>
        <p:spPr/>
        <p:txBody>
          <a:bodyPr/>
          <a:lstStyle/>
          <a:p>
            <a:fld id="{35032509-D289-4CC9-8A27-14E47DC64BC2}" type="slidenum">
              <a:rPr lang="en-US" smtClean="0"/>
              <a:t>135</a:t>
            </a:fld>
            <a:endParaRPr lang="en-US" dirty="0"/>
          </a:p>
        </p:txBody>
      </p:sp>
    </p:spTree>
    <p:extLst>
      <p:ext uri="{BB962C8B-B14F-4D97-AF65-F5344CB8AC3E}">
        <p14:creationId xmlns:p14="http://schemas.microsoft.com/office/powerpoint/2010/main" val="42361559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lot object">
            <a:extLst>
              <a:ext uri="{FF2B5EF4-FFF2-40B4-BE49-F238E27FC236}">
                <a16:creationId xmlns:a16="http://schemas.microsoft.com/office/drawing/2014/main" id="{9DE3F201-F118-4D9F-89B8-E0A3B7B83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F6360-3990-4DCC-9DA6-97C62A5813C4}"/>
              </a:ext>
            </a:extLst>
          </p:cNvPr>
          <p:cNvSpPr txBox="1"/>
          <p:nvPr/>
        </p:nvSpPr>
        <p:spPr>
          <a:xfrm>
            <a:off x="6017146" y="228974"/>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992C314A-BCF8-4421-81C7-47961AC199CB}"/>
              </a:ext>
            </a:extLst>
          </p:cNvPr>
          <p:cNvSpPr>
            <a:spLocks noGrp="1"/>
          </p:cNvSpPr>
          <p:nvPr>
            <p:ph type="sldNum" sz="quarter" idx="12"/>
          </p:nvPr>
        </p:nvSpPr>
        <p:spPr/>
        <p:txBody>
          <a:bodyPr/>
          <a:lstStyle/>
          <a:p>
            <a:fld id="{35032509-D289-4CC9-8A27-14E47DC64BC2}" type="slidenum">
              <a:rPr lang="en-US" smtClean="0"/>
              <a:t>136</a:t>
            </a:fld>
            <a:endParaRPr lang="en-US" dirty="0"/>
          </a:p>
        </p:txBody>
      </p:sp>
    </p:spTree>
    <p:extLst>
      <p:ext uri="{BB962C8B-B14F-4D97-AF65-F5344CB8AC3E}">
        <p14:creationId xmlns:p14="http://schemas.microsoft.com/office/powerpoint/2010/main" val="33473970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1147-546A-4FAB-87AD-5DA41AA3EA55}"/>
              </a:ext>
            </a:extLst>
          </p:cNvPr>
          <p:cNvSpPr>
            <a:spLocks noGrp="1"/>
          </p:cNvSpPr>
          <p:nvPr>
            <p:ph type="title"/>
          </p:nvPr>
        </p:nvSpPr>
        <p:spPr/>
        <p:txBody>
          <a:bodyPr/>
          <a:lstStyle/>
          <a:p>
            <a:r>
              <a:rPr lang="en-US" dirty="0"/>
              <a:t>Summary (bwt = age + Smoker + lwt + ftv + parity + ptl + ht + ui)</a:t>
            </a:r>
          </a:p>
        </p:txBody>
      </p:sp>
      <p:pic>
        <p:nvPicPr>
          <p:cNvPr id="6" name="Content Placeholder 5">
            <a:extLst>
              <a:ext uri="{FF2B5EF4-FFF2-40B4-BE49-F238E27FC236}">
                <a16:creationId xmlns:a16="http://schemas.microsoft.com/office/drawing/2014/main" id="{07A60ED0-0D6C-4A73-9E69-F246B05DB033}"/>
              </a:ext>
            </a:extLst>
          </p:cNvPr>
          <p:cNvPicPr>
            <a:picLocks noGrp="1" noChangeAspect="1"/>
          </p:cNvPicPr>
          <p:nvPr>
            <p:ph idx="1"/>
          </p:nvPr>
        </p:nvPicPr>
        <p:blipFill>
          <a:blip r:embed="rId2"/>
          <a:stretch>
            <a:fillRect/>
          </a:stretch>
        </p:blipFill>
        <p:spPr>
          <a:xfrm>
            <a:off x="3519002" y="2142670"/>
            <a:ext cx="5153996" cy="3588599"/>
          </a:xfrm>
        </p:spPr>
      </p:pic>
      <p:sp>
        <p:nvSpPr>
          <p:cNvPr id="7" name="Oval 6">
            <a:extLst>
              <a:ext uri="{FF2B5EF4-FFF2-40B4-BE49-F238E27FC236}">
                <a16:creationId xmlns:a16="http://schemas.microsoft.com/office/drawing/2014/main" id="{3ABC48A9-3E43-434A-AC34-6168C3A14AF6}"/>
              </a:ext>
            </a:extLst>
          </p:cNvPr>
          <p:cNvSpPr/>
          <p:nvPr/>
        </p:nvSpPr>
        <p:spPr>
          <a:xfrm>
            <a:off x="3519002" y="3861785"/>
            <a:ext cx="1399227" cy="3373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ACB4890-EFD6-4D8F-A836-4CE537573C57}"/>
              </a:ext>
            </a:extLst>
          </p:cNvPr>
          <p:cNvSpPr/>
          <p:nvPr/>
        </p:nvSpPr>
        <p:spPr>
          <a:xfrm>
            <a:off x="3519002" y="4864963"/>
            <a:ext cx="1479126" cy="7028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1962920-848A-470C-B7D5-C7840C0FD7A7}"/>
              </a:ext>
            </a:extLst>
          </p:cNvPr>
          <p:cNvSpPr txBox="1"/>
          <p:nvPr/>
        </p:nvSpPr>
        <p:spPr>
          <a:xfrm>
            <a:off x="141048" y="3972394"/>
            <a:ext cx="3034442" cy="707886"/>
          </a:xfrm>
          <a:prstGeom prst="rect">
            <a:avLst/>
          </a:prstGeom>
          <a:noFill/>
        </p:spPr>
        <p:txBody>
          <a:bodyPr wrap="square" rtlCol="0">
            <a:spAutoFit/>
          </a:bodyPr>
          <a:lstStyle/>
          <a:p>
            <a:r>
              <a:rPr lang="en-US" sz="2000" dirty="0">
                <a:highlight>
                  <a:srgbClr val="FFFF00"/>
                </a:highlight>
              </a:rPr>
              <a:t>Smoking rate is a health outcome worth improving. </a:t>
            </a:r>
          </a:p>
        </p:txBody>
      </p:sp>
      <p:sp>
        <p:nvSpPr>
          <p:cNvPr id="11" name="TextBox 10">
            <a:extLst>
              <a:ext uri="{FF2B5EF4-FFF2-40B4-BE49-F238E27FC236}">
                <a16:creationId xmlns:a16="http://schemas.microsoft.com/office/drawing/2014/main" id="{D6038361-48E0-4A4A-B99B-19B35431995D}"/>
              </a:ext>
            </a:extLst>
          </p:cNvPr>
          <p:cNvSpPr txBox="1"/>
          <p:nvPr/>
        </p:nvSpPr>
        <p:spPr>
          <a:xfrm>
            <a:off x="8818485" y="3676517"/>
            <a:ext cx="3373515" cy="1938992"/>
          </a:xfrm>
          <a:prstGeom prst="rect">
            <a:avLst/>
          </a:prstGeom>
          <a:noFill/>
        </p:spPr>
        <p:txBody>
          <a:bodyPr wrap="square" rtlCol="0">
            <a:spAutoFit/>
          </a:bodyPr>
          <a:lstStyle/>
          <a:p>
            <a:r>
              <a:rPr lang="en-US" sz="2000" dirty="0">
                <a:highlight>
                  <a:srgbClr val="00FFFF"/>
                </a:highlight>
              </a:rPr>
              <a:t>Key predictors in research, smoking, hypertension and UI significantly reduce birthweight by 234, 587, and 559 grams after controlling for other variables.</a:t>
            </a:r>
          </a:p>
        </p:txBody>
      </p:sp>
      <p:sp>
        <p:nvSpPr>
          <p:cNvPr id="12" name="TextBox 11">
            <a:extLst>
              <a:ext uri="{FF2B5EF4-FFF2-40B4-BE49-F238E27FC236}">
                <a16:creationId xmlns:a16="http://schemas.microsoft.com/office/drawing/2014/main" id="{675EA66E-FF19-4E1B-B44F-0C53A75C60CC}"/>
              </a:ext>
            </a:extLst>
          </p:cNvPr>
          <p:cNvSpPr txBox="1"/>
          <p:nvPr/>
        </p:nvSpPr>
        <p:spPr>
          <a:xfrm>
            <a:off x="2327672" y="5877931"/>
            <a:ext cx="7553175" cy="707886"/>
          </a:xfrm>
          <a:prstGeom prst="rect">
            <a:avLst/>
          </a:prstGeom>
          <a:noFill/>
        </p:spPr>
        <p:txBody>
          <a:bodyPr wrap="square" rtlCol="0">
            <a:spAutoFit/>
          </a:bodyPr>
          <a:lstStyle/>
          <a:p>
            <a:r>
              <a:rPr lang="en-US" sz="2000" dirty="0">
                <a:highlight>
                  <a:srgbClr val="FFFF00"/>
                </a:highlight>
              </a:rPr>
              <a:t>For categorical X, a reference group is compared with each level (PTL=0 vs 1, 0 vs 2, 0 vs 3) and these are the results we see in the output. </a:t>
            </a:r>
          </a:p>
        </p:txBody>
      </p:sp>
      <p:cxnSp>
        <p:nvCxnSpPr>
          <p:cNvPr id="4" name="Straight Arrow Connector 3">
            <a:extLst>
              <a:ext uri="{FF2B5EF4-FFF2-40B4-BE49-F238E27FC236}">
                <a16:creationId xmlns:a16="http://schemas.microsoft.com/office/drawing/2014/main" id="{D4519A1B-9FBA-48F2-B797-9CEA19B7B139}"/>
              </a:ext>
            </a:extLst>
          </p:cNvPr>
          <p:cNvCxnSpPr>
            <a:cxnSpLocks/>
          </p:cNvCxnSpPr>
          <p:nvPr/>
        </p:nvCxnSpPr>
        <p:spPr>
          <a:xfrm flipV="1">
            <a:off x="2831977" y="4412202"/>
            <a:ext cx="738568" cy="138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FE4AD9-0334-4B55-9B35-568A4D7F96BF}"/>
              </a:ext>
            </a:extLst>
          </p:cNvPr>
          <p:cNvSpPr txBox="1"/>
          <p:nvPr/>
        </p:nvSpPr>
        <p:spPr>
          <a:xfrm>
            <a:off x="141048" y="2193836"/>
            <a:ext cx="3034442" cy="1323439"/>
          </a:xfrm>
          <a:prstGeom prst="rect">
            <a:avLst/>
          </a:prstGeom>
          <a:noFill/>
        </p:spPr>
        <p:txBody>
          <a:bodyPr wrap="square" rtlCol="0">
            <a:spAutoFit/>
          </a:bodyPr>
          <a:lstStyle/>
          <a:p>
            <a:r>
              <a:rPr lang="en-US" sz="2000" dirty="0">
                <a:highlight>
                  <a:srgbClr val="FFFF00"/>
                </a:highlight>
              </a:rPr>
              <a:t>For every pound increase in mother’s weight, there is an expected increase of 4.01 grams. </a:t>
            </a:r>
          </a:p>
        </p:txBody>
      </p:sp>
      <p:cxnSp>
        <p:nvCxnSpPr>
          <p:cNvPr id="14" name="Straight Arrow Connector 13">
            <a:extLst>
              <a:ext uri="{FF2B5EF4-FFF2-40B4-BE49-F238E27FC236}">
                <a16:creationId xmlns:a16="http://schemas.microsoft.com/office/drawing/2014/main" id="{899400BF-1A7B-4449-8EA0-4A8918CC8FD6}"/>
              </a:ext>
            </a:extLst>
          </p:cNvPr>
          <p:cNvCxnSpPr/>
          <p:nvPr/>
        </p:nvCxnSpPr>
        <p:spPr>
          <a:xfrm flipV="1">
            <a:off x="3684233" y="2876365"/>
            <a:ext cx="0"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114249-5D31-47EB-AD51-7F9A423243FE}"/>
              </a:ext>
            </a:extLst>
          </p:cNvPr>
          <p:cNvCxnSpPr/>
          <p:nvPr/>
        </p:nvCxnSpPr>
        <p:spPr>
          <a:xfrm>
            <a:off x="2831977" y="3158147"/>
            <a:ext cx="738568" cy="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BCEFCF6-3AA7-40E6-844D-D0421D62028D}"/>
              </a:ext>
            </a:extLst>
          </p:cNvPr>
          <p:cNvSpPr>
            <a:spLocks noGrp="1"/>
          </p:cNvSpPr>
          <p:nvPr>
            <p:ph type="sldNum" sz="quarter" idx="12"/>
          </p:nvPr>
        </p:nvSpPr>
        <p:spPr/>
        <p:txBody>
          <a:bodyPr/>
          <a:lstStyle/>
          <a:p>
            <a:fld id="{35032509-D289-4CC9-8A27-14E47DC64BC2}" type="slidenum">
              <a:rPr lang="en-US" smtClean="0"/>
              <a:t>137</a:t>
            </a:fld>
            <a:endParaRPr lang="en-US" dirty="0"/>
          </a:p>
        </p:txBody>
      </p:sp>
    </p:spTree>
    <p:extLst>
      <p:ext uri="{BB962C8B-B14F-4D97-AF65-F5344CB8AC3E}">
        <p14:creationId xmlns:p14="http://schemas.microsoft.com/office/powerpoint/2010/main" val="31664847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Plot object">
            <a:extLst>
              <a:ext uri="{FF2B5EF4-FFF2-40B4-BE49-F238E27FC236}">
                <a16:creationId xmlns:a16="http://schemas.microsoft.com/office/drawing/2014/main" id="{D11C4D11-9C2F-41EF-90AE-DBACC4D64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4FD47-FADB-4574-8FDF-2E4FB324956F}"/>
              </a:ext>
            </a:extLst>
          </p:cNvPr>
          <p:cNvSpPr txBox="1"/>
          <p:nvPr/>
        </p:nvSpPr>
        <p:spPr>
          <a:xfrm>
            <a:off x="7416299" y="3429000"/>
            <a:ext cx="4044773" cy="1015663"/>
          </a:xfrm>
          <a:prstGeom prst="rect">
            <a:avLst/>
          </a:prstGeom>
          <a:noFill/>
        </p:spPr>
        <p:txBody>
          <a:bodyPr wrap="square" rtlCol="0">
            <a:spAutoFit/>
          </a:bodyPr>
          <a:lstStyle/>
          <a:p>
            <a:r>
              <a:rPr lang="en-US" sz="2000" dirty="0">
                <a:highlight>
                  <a:srgbClr val="FFFF00"/>
                </a:highlight>
              </a:rPr>
              <a:t>This confidence interval is very wide because only 1 case = 3. Consider recoding or investigating influence.</a:t>
            </a:r>
          </a:p>
        </p:txBody>
      </p:sp>
      <p:cxnSp>
        <p:nvCxnSpPr>
          <p:cNvPr id="4" name="Straight Arrow Connector 3">
            <a:extLst>
              <a:ext uri="{FF2B5EF4-FFF2-40B4-BE49-F238E27FC236}">
                <a16:creationId xmlns:a16="http://schemas.microsoft.com/office/drawing/2014/main" id="{9722940B-9171-4540-B14D-E62850E0CAC4}"/>
              </a:ext>
            </a:extLst>
          </p:cNvPr>
          <p:cNvCxnSpPr/>
          <p:nvPr/>
        </p:nvCxnSpPr>
        <p:spPr>
          <a:xfrm flipH="1">
            <a:off x="7039992" y="3941685"/>
            <a:ext cx="328474" cy="50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6B8B1C6-8892-4813-B1EF-49688A52988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6" name="TextBox 5">
            <a:extLst>
              <a:ext uri="{FF2B5EF4-FFF2-40B4-BE49-F238E27FC236}">
                <a16:creationId xmlns:a16="http://schemas.microsoft.com/office/drawing/2014/main" id="{1A66CAB7-59F4-4B71-AE38-78866C6EFF2C}"/>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7" name="TextBox 6">
            <a:extLst>
              <a:ext uri="{FF2B5EF4-FFF2-40B4-BE49-F238E27FC236}">
                <a16:creationId xmlns:a16="http://schemas.microsoft.com/office/drawing/2014/main" id="{ECCDCC69-C8CE-4F53-90C8-AC4AD0A003AD}"/>
              </a:ext>
            </a:extLst>
          </p:cNvPr>
          <p:cNvSpPr txBox="1"/>
          <p:nvPr/>
        </p:nvSpPr>
        <p:spPr>
          <a:xfrm>
            <a:off x="5571728" y="5255515"/>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8" name="Straight Arrow Connector 7">
            <a:extLst>
              <a:ext uri="{FF2B5EF4-FFF2-40B4-BE49-F238E27FC236}">
                <a16:creationId xmlns:a16="http://schemas.microsoft.com/office/drawing/2014/main" id="{5C016891-24E9-4ACE-A519-69B0D3F7D563}"/>
              </a:ext>
            </a:extLst>
          </p:cNvPr>
          <p:cNvCxnSpPr/>
          <p:nvPr/>
        </p:nvCxnSpPr>
        <p:spPr>
          <a:xfrm flipH="1" flipV="1">
            <a:off x="4129716" y="5132310"/>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D85ACA-4EDD-43F1-B17B-357706EAFC2E}"/>
              </a:ext>
            </a:extLst>
          </p:cNvPr>
          <p:cNvSpPr>
            <a:spLocks noGrp="1"/>
          </p:cNvSpPr>
          <p:nvPr>
            <p:ph type="sldNum" sz="quarter" idx="12"/>
          </p:nvPr>
        </p:nvSpPr>
        <p:spPr/>
        <p:txBody>
          <a:bodyPr/>
          <a:lstStyle/>
          <a:p>
            <a:fld id="{35032509-D289-4CC9-8A27-14E47DC64BC2}" type="slidenum">
              <a:rPr lang="en-US" smtClean="0"/>
              <a:t>138</a:t>
            </a:fld>
            <a:endParaRPr lang="en-US" dirty="0"/>
          </a:p>
        </p:txBody>
      </p:sp>
    </p:spTree>
    <p:extLst>
      <p:ext uri="{BB962C8B-B14F-4D97-AF65-F5344CB8AC3E}">
        <p14:creationId xmlns:p14="http://schemas.microsoft.com/office/powerpoint/2010/main" val="21947407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Plot object">
            <a:extLst>
              <a:ext uri="{FF2B5EF4-FFF2-40B4-BE49-F238E27FC236}">
                <a16:creationId xmlns:a16="http://schemas.microsoft.com/office/drawing/2014/main" id="{045FBAB9-3CFD-461E-94E1-95A12F7B2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9A725E4-7A21-4375-8FA9-C854651C162D}"/>
              </a:ext>
            </a:extLst>
          </p:cNvPr>
          <p:cNvSpPr/>
          <p:nvPr/>
        </p:nvSpPr>
        <p:spPr>
          <a:xfrm>
            <a:off x="1385093" y="9971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7495782-4461-4E45-B2C6-B410D104A735}"/>
              </a:ext>
            </a:extLst>
          </p:cNvPr>
          <p:cNvSpPr/>
          <p:nvPr/>
        </p:nvSpPr>
        <p:spPr>
          <a:xfrm>
            <a:off x="1511295" y="163784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4C2355D-DD27-4BEA-ACD3-6CBC9A88965A}"/>
              </a:ext>
            </a:extLst>
          </p:cNvPr>
          <p:cNvSpPr/>
          <p:nvPr/>
        </p:nvSpPr>
        <p:spPr>
          <a:xfrm>
            <a:off x="2018801" y="227852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773C5D6-F4A4-40C8-9FA2-DC8C7DBAC5DB}"/>
              </a:ext>
            </a:extLst>
          </p:cNvPr>
          <p:cNvSpPr/>
          <p:nvPr/>
        </p:nvSpPr>
        <p:spPr>
          <a:xfrm>
            <a:off x="4390184" y="291031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DA0A62-6EAE-4F68-9A0B-B64397AB9B8F}"/>
              </a:ext>
            </a:extLst>
          </p:cNvPr>
          <p:cNvSpPr/>
          <p:nvPr/>
        </p:nvSpPr>
        <p:spPr>
          <a:xfrm>
            <a:off x="4516386" y="35154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52ECEFE-D358-43A8-B231-8D91AEDCD9F5}"/>
              </a:ext>
            </a:extLst>
          </p:cNvPr>
          <p:cNvSpPr/>
          <p:nvPr/>
        </p:nvSpPr>
        <p:spPr>
          <a:xfrm>
            <a:off x="5969798" y="414201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515441C-A499-4906-8690-500D2C353BBC}"/>
              </a:ext>
            </a:extLst>
          </p:cNvPr>
          <p:cNvSpPr/>
          <p:nvPr/>
        </p:nvSpPr>
        <p:spPr>
          <a:xfrm>
            <a:off x="6516820" y="482600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D953677-C645-40E7-A94E-A883938B304B}"/>
              </a:ext>
            </a:extLst>
          </p:cNvPr>
          <p:cNvSpPr/>
          <p:nvPr/>
        </p:nvSpPr>
        <p:spPr>
          <a:xfrm>
            <a:off x="10238043" y="546412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E0039E0-5B67-4CF2-8C31-D0FC9FDC9447}"/>
              </a:ext>
            </a:extLst>
          </p:cNvPr>
          <p:cNvSpPr txBox="1"/>
          <p:nvPr/>
        </p:nvSpPr>
        <p:spPr>
          <a:xfrm>
            <a:off x="0" y="109835"/>
            <a:ext cx="2840854" cy="923330"/>
          </a:xfrm>
          <a:prstGeom prst="rect">
            <a:avLst/>
          </a:prstGeom>
          <a:noFill/>
        </p:spPr>
        <p:txBody>
          <a:bodyPr wrap="square" rtlCol="0">
            <a:spAutoFit/>
          </a:bodyPr>
          <a:lstStyle/>
          <a:p>
            <a:r>
              <a:rPr lang="en-US" dirty="0">
                <a:highlight>
                  <a:srgbClr val="00FFFF"/>
                </a:highlight>
              </a:rPr>
              <a:t>The most important predictors of Y have dots furthest to the right. </a:t>
            </a:r>
          </a:p>
        </p:txBody>
      </p:sp>
      <p:sp>
        <p:nvSpPr>
          <p:cNvPr id="12" name="TextBox 11">
            <a:extLst>
              <a:ext uri="{FF2B5EF4-FFF2-40B4-BE49-F238E27FC236}">
                <a16:creationId xmlns:a16="http://schemas.microsoft.com/office/drawing/2014/main" id="{8A099B4E-04A8-4A7E-BB83-F98B17E6B177}"/>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2" name="Slide Number Placeholder 1">
            <a:extLst>
              <a:ext uri="{FF2B5EF4-FFF2-40B4-BE49-F238E27FC236}">
                <a16:creationId xmlns:a16="http://schemas.microsoft.com/office/drawing/2014/main" id="{3F1822E0-F7A2-4D0B-B3CF-9FFB2DBEE781}"/>
              </a:ext>
            </a:extLst>
          </p:cNvPr>
          <p:cNvSpPr>
            <a:spLocks noGrp="1"/>
          </p:cNvSpPr>
          <p:nvPr>
            <p:ph type="sldNum" sz="quarter" idx="12"/>
          </p:nvPr>
        </p:nvSpPr>
        <p:spPr/>
        <p:txBody>
          <a:bodyPr/>
          <a:lstStyle/>
          <a:p>
            <a:fld id="{35032509-D289-4CC9-8A27-14E47DC64BC2}" type="slidenum">
              <a:rPr lang="en-US" smtClean="0"/>
              <a:t>139</a:t>
            </a:fld>
            <a:endParaRPr lang="en-US" dirty="0"/>
          </a:p>
        </p:txBody>
      </p:sp>
    </p:spTree>
    <p:extLst>
      <p:ext uri="{BB962C8B-B14F-4D97-AF65-F5344CB8AC3E}">
        <p14:creationId xmlns:p14="http://schemas.microsoft.com/office/powerpoint/2010/main" val="373785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6FD0-3165-41EC-96C2-6A2A33AE902D}"/>
              </a:ext>
            </a:extLst>
          </p:cNvPr>
          <p:cNvSpPr>
            <a:spLocks noGrp="1"/>
          </p:cNvSpPr>
          <p:nvPr>
            <p:ph type="title"/>
          </p:nvPr>
        </p:nvSpPr>
        <p:spPr/>
        <p:txBody>
          <a:bodyPr/>
          <a:lstStyle/>
          <a:p>
            <a:r>
              <a:rPr lang="en-US" dirty="0"/>
              <a:t>Background (1)</a:t>
            </a:r>
          </a:p>
        </p:txBody>
      </p:sp>
      <p:pic>
        <p:nvPicPr>
          <p:cNvPr id="1026" name="Picture 2" descr="Plot object">
            <a:extLst>
              <a:ext uri="{FF2B5EF4-FFF2-40B4-BE49-F238E27FC236}">
                <a16:creationId xmlns:a16="http://schemas.microsoft.com/office/drawing/2014/main" id="{7855EE5B-69BB-4AF5-9F15-C907851731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6488"/>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20AB07-D9C8-4B2A-B185-66F6A4560EC4}"/>
              </a:ext>
            </a:extLst>
          </p:cNvPr>
          <p:cNvSpPr txBox="1"/>
          <p:nvPr/>
        </p:nvSpPr>
        <p:spPr>
          <a:xfrm>
            <a:off x="3699" y="2274273"/>
            <a:ext cx="2211981" cy="1200329"/>
          </a:xfrm>
          <a:prstGeom prst="rect">
            <a:avLst/>
          </a:prstGeom>
          <a:noFill/>
        </p:spPr>
        <p:txBody>
          <a:bodyPr wrap="square" rtlCol="0">
            <a:spAutoFit/>
          </a:bodyPr>
          <a:lstStyle/>
          <a:p>
            <a:r>
              <a:rPr lang="en-US" dirty="0">
                <a:highlight>
                  <a:srgbClr val="FFFF00"/>
                </a:highlight>
              </a:rPr>
              <a:t>Regressions uses both  categorical and continuous predictors. </a:t>
            </a:r>
          </a:p>
        </p:txBody>
      </p:sp>
      <p:sp>
        <p:nvSpPr>
          <p:cNvPr id="9" name="TextBox 8">
            <a:extLst>
              <a:ext uri="{FF2B5EF4-FFF2-40B4-BE49-F238E27FC236}">
                <a16:creationId xmlns:a16="http://schemas.microsoft.com/office/drawing/2014/main" id="{1089F0EA-E7C1-4A0F-8274-8DD9038166D3}"/>
              </a:ext>
            </a:extLst>
          </p:cNvPr>
          <p:cNvSpPr txBox="1"/>
          <p:nvPr/>
        </p:nvSpPr>
        <p:spPr>
          <a:xfrm>
            <a:off x="0" y="3542071"/>
            <a:ext cx="2211981" cy="1477328"/>
          </a:xfrm>
          <a:prstGeom prst="rect">
            <a:avLst/>
          </a:prstGeom>
          <a:noFill/>
        </p:spPr>
        <p:txBody>
          <a:bodyPr wrap="square" rtlCol="0">
            <a:spAutoFit/>
          </a:bodyPr>
          <a:lstStyle/>
          <a:p>
            <a:r>
              <a:rPr lang="en-US" dirty="0">
                <a:highlight>
                  <a:srgbClr val="FFFF00"/>
                </a:highlight>
              </a:rPr>
              <a:t>It is similar to combining correlations and group tests in one analysis.</a:t>
            </a:r>
          </a:p>
        </p:txBody>
      </p:sp>
      <p:pic>
        <p:nvPicPr>
          <p:cNvPr id="4" name="Picture 3">
            <a:extLst>
              <a:ext uri="{FF2B5EF4-FFF2-40B4-BE49-F238E27FC236}">
                <a16:creationId xmlns:a16="http://schemas.microsoft.com/office/drawing/2014/main" id="{06A88169-9E86-4000-BE14-7A9E9F63E393}"/>
              </a:ext>
            </a:extLst>
          </p:cNvPr>
          <p:cNvPicPr>
            <a:picLocks noChangeAspect="1"/>
          </p:cNvPicPr>
          <p:nvPr/>
        </p:nvPicPr>
        <p:blipFill>
          <a:blip r:embed="rId3"/>
          <a:stretch>
            <a:fillRect/>
          </a:stretch>
        </p:blipFill>
        <p:spPr>
          <a:xfrm>
            <a:off x="6300315" y="195309"/>
            <a:ext cx="4084987" cy="1695403"/>
          </a:xfrm>
          <a:prstGeom prst="rect">
            <a:avLst/>
          </a:prstGeom>
        </p:spPr>
      </p:pic>
      <p:sp>
        <p:nvSpPr>
          <p:cNvPr id="11" name="Oval 10">
            <a:extLst>
              <a:ext uri="{FF2B5EF4-FFF2-40B4-BE49-F238E27FC236}">
                <a16:creationId xmlns:a16="http://schemas.microsoft.com/office/drawing/2014/main" id="{5F378771-C221-488B-9D49-F2D5369228A5}"/>
              </a:ext>
            </a:extLst>
          </p:cNvPr>
          <p:cNvSpPr/>
          <p:nvPr/>
        </p:nvSpPr>
        <p:spPr>
          <a:xfrm>
            <a:off x="8736724" y="1473693"/>
            <a:ext cx="1648578" cy="3706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DE1DA30-28CA-481D-8D14-22D661F143C1}"/>
              </a:ext>
            </a:extLst>
          </p:cNvPr>
          <p:cNvPicPr>
            <a:picLocks noChangeAspect="1"/>
          </p:cNvPicPr>
          <p:nvPr/>
        </p:nvPicPr>
        <p:blipFill>
          <a:blip r:embed="rId4"/>
          <a:stretch>
            <a:fillRect/>
          </a:stretch>
        </p:blipFill>
        <p:spPr>
          <a:xfrm>
            <a:off x="7768524" y="5167266"/>
            <a:ext cx="4181475" cy="1495425"/>
          </a:xfrm>
          <a:prstGeom prst="rect">
            <a:avLst/>
          </a:prstGeom>
        </p:spPr>
      </p:pic>
      <p:sp>
        <p:nvSpPr>
          <p:cNvPr id="14" name="TextBox 13">
            <a:extLst>
              <a:ext uri="{FF2B5EF4-FFF2-40B4-BE49-F238E27FC236}">
                <a16:creationId xmlns:a16="http://schemas.microsoft.com/office/drawing/2014/main" id="{CB19170B-C5B2-4CF0-A25A-08A87FB747CF}"/>
              </a:ext>
            </a:extLst>
          </p:cNvPr>
          <p:cNvSpPr txBox="1"/>
          <p:nvPr/>
        </p:nvSpPr>
        <p:spPr>
          <a:xfrm>
            <a:off x="4123220" y="6169709"/>
            <a:ext cx="3184124" cy="646331"/>
          </a:xfrm>
          <a:prstGeom prst="rect">
            <a:avLst/>
          </a:prstGeom>
          <a:noFill/>
        </p:spPr>
        <p:txBody>
          <a:bodyPr wrap="square" rtlCol="0">
            <a:spAutoFit/>
          </a:bodyPr>
          <a:lstStyle/>
          <a:p>
            <a:r>
              <a:rPr lang="en-US" dirty="0">
                <a:highlight>
                  <a:srgbClr val="00FFFF"/>
                </a:highlight>
              </a:rPr>
              <a:t>A significant model indicates at least 1 significant predictor</a:t>
            </a:r>
          </a:p>
        </p:txBody>
      </p:sp>
      <p:cxnSp>
        <p:nvCxnSpPr>
          <p:cNvPr id="15" name="Straight Arrow Connector 14">
            <a:extLst>
              <a:ext uri="{FF2B5EF4-FFF2-40B4-BE49-F238E27FC236}">
                <a16:creationId xmlns:a16="http://schemas.microsoft.com/office/drawing/2014/main" id="{F5AE5DA7-974A-46FF-A87D-0BCCDF1ED48D}"/>
              </a:ext>
            </a:extLst>
          </p:cNvPr>
          <p:cNvCxnSpPr/>
          <p:nvPr/>
        </p:nvCxnSpPr>
        <p:spPr>
          <a:xfrm>
            <a:off x="7307344" y="6374167"/>
            <a:ext cx="3984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CCF3A01-0422-46C4-BF31-D35E6FA3BE39}"/>
              </a:ext>
            </a:extLst>
          </p:cNvPr>
          <p:cNvSpPr>
            <a:spLocks noGrp="1"/>
          </p:cNvSpPr>
          <p:nvPr>
            <p:ph type="sldNum" sz="quarter" idx="12"/>
          </p:nvPr>
        </p:nvSpPr>
        <p:spPr/>
        <p:txBody>
          <a:bodyPr/>
          <a:lstStyle/>
          <a:p>
            <a:fld id="{35032509-D289-4CC9-8A27-14E47DC64BC2}" type="slidenum">
              <a:rPr lang="en-US" smtClean="0"/>
              <a:t>14</a:t>
            </a:fld>
            <a:endParaRPr lang="en-US" dirty="0"/>
          </a:p>
        </p:txBody>
      </p:sp>
      <p:sp>
        <p:nvSpPr>
          <p:cNvPr id="16" name="TextBox 15">
            <a:extLst>
              <a:ext uri="{FF2B5EF4-FFF2-40B4-BE49-F238E27FC236}">
                <a16:creationId xmlns:a16="http://schemas.microsoft.com/office/drawing/2014/main" id="{38B267CD-DAAD-470B-9E26-E5484006D62C}"/>
              </a:ext>
            </a:extLst>
          </p:cNvPr>
          <p:cNvSpPr txBox="1"/>
          <p:nvPr/>
        </p:nvSpPr>
        <p:spPr>
          <a:xfrm>
            <a:off x="4204253" y="2087916"/>
            <a:ext cx="6485686" cy="369332"/>
          </a:xfrm>
          <a:prstGeom prst="rect">
            <a:avLst/>
          </a:prstGeom>
          <a:noFill/>
        </p:spPr>
        <p:txBody>
          <a:bodyPr wrap="square">
            <a:spAutoFit/>
          </a:bodyPr>
          <a:lstStyle/>
          <a:p>
            <a:r>
              <a:rPr lang="en-US" dirty="0">
                <a:highlight>
                  <a:srgbClr val="FFFF00"/>
                </a:highlight>
              </a:rPr>
              <a:t>Regression formula: MPG = 38.8 + -0.94*cyl + -.01*hp + -3.17*wt</a:t>
            </a:r>
          </a:p>
        </p:txBody>
      </p:sp>
      <p:sp>
        <p:nvSpPr>
          <p:cNvPr id="17" name="TextBox 16">
            <a:extLst>
              <a:ext uri="{FF2B5EF4-FFF2-40B4-BE49-F238E27FC236}">
                <a16:creationId xmlns:a16="http://schemas.microsoft.com/office/drawing/2014/main" id="{9229D24A-8082-4677-9FAD-BB3A919B69F1}"/>
              </a:ext>
            </a:extLst>
          </p:cNvPr>
          <p:cNvSpPr txBox="1"/>
          <p:nvPr/>
        </p:nvSpPr>
        <p:spPr>
          <a:xfrm>
            <a:off x="91245" y="41959"/>
            <a:ext cx="4331667" cy="369332"/>
          </a:xfrm>
          <a:prstGeom prst="rect">
            <a:avLst/>
          </a:prstGeom>
          <a:noFill/>
        </p:spPr>
        <p:txBody>
          <a:bodyPr wrap="square" rtlCol="0">
            <a:spAutoFit/>
          </a:bodyPr>
          <a:lstStyle/>
          <a:p>
            <a:r>
              <a:rPr lang="en-US" dirty="0">
                <a:highlight>
                  <a:srgbClr val="00FFFF"/>
                </a:highlight>
              </a:rPr>
              <a:t>Routine output from a regression</a:t>
            </a:r>
          </a:p>
        </p:txBody>
      </p:sp>
      <p:sp>
        <p:nvSpPr>
          <p:cNvPr id="18" name="TextBox 17">
            <a:extLst>
              <a:ext uri="{FF2B5EF4-FFF2-40B4-BE49-F238E27FC236}">
                <a16:creationId xmlns:a16="http://schemas.microsoft.com/office/drawing/2014/main" id="{E8C5E196-C862-4BCE-A525-D2C642AE5631}"/>
              </a:ext>
            </a:extLst>
          </p:cNvPr>
          <p:cNvSpPr txBox="1"/>
          <p:nvPr/>
        </p:nvSpPr>
        <p:spPr>
          <a:xfrm>
            <a:off x="10554028" y="4122765"/>
            <a:ext cx="1599544" cy="923330"/>
          </a:xfrm>
          <a:prstGeom prst="rect">
            <a:avLst/>
          </a:prstGeom>
          <a:noFill/>
        </p:spPr>
        <p:txBody>
          <a:bodyPr wrap="square">
            <a:spAutoFit/>
          </a:bodyPr>
          <a:lstStyle/>
          <a:p>
            <a:r>
              <a:rPr lang="en-US" dirty="0"/>
              <a:t>R2= 0.843</a:t>
            </a:r>
          </a:p>
          <a:p>
            <a:r>
              <a:rPr lang="en-US" dirty="0"/>
              <a:t>= 949.4/ </a:t>
            </a:r>
          </a:p>
          <a:p>
            <a:r>
              <a:rPr lang="en-US" dirty="0"/>
              <a:t>(949.4 + 176.6)</a:t>
            </a:r>
          </a:p>
        </p:txBody>
      </p:sp>
      <p:cxnSp>
        <p:nvCxnSpPr>
          <p:cNvPr id="19" name="Straight Arrow Connector 18">
            <a:extLst>
              <a:ext uri="{FF2B5EF4-FFF2-40B4-BE49-F238E27FC236}">
                <a16:creationId xmlns:a16="http://schemas.microsoft.com/office/drawing/2014/main" id="{F79C6225-54C3-4186-9C13-9F8DF7D2049A}"/>
              </a:ext>
            </a:extLst>
          </p:cNvPr>
          <p:cNvCxnSpPr/>
          <p:nvPr/>
        </p:nvCxnSpPr>
        <p:spPr>
          <a:xfrm flipH="1">
            <a:off x="9738360" y="5108482"/>
            <a:ext cx="1078992" cy="131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2314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Plot object">
            <a:extLst>
              <a:ext uri="{FF2B5EF4-FFF2-40B4-BE49-F238E27FC236}">
                <a16:creationId xmlns:a16="http://schemas.microsoft.com/office/drawing/2014/main" id="{BD286EDB-9750-4D13-9C54-944483C8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988BFA-7167-457A-A384-606FDE8B625C}"/>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23C5F8E5-1E35-4C5F-A7A7-255370B194DF}"/>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3E8A03E6-A61D-46F6-BA94-F39AC19BF136}"/>
              </a:ext>
            </a:extLst>
          </p:cNvPr>
          <p:cNvSpPr>
            <a:spLocks noGrp="1"/>
          </p:cNvSpPr>
          <p:nvPr>
            <p:ph type="sldNum" sz="quarter" idx="12"/>
          </p:nvPr>
        </p:nvSpPr>
        <p:spPr/>
        <p:txBody>
          <a:bodyPr/>
          <a:lstStyle/>
          <a:p>
            <a:fld id="{35032509-D289-4CC9-8A27-14E47DC64BC2}" type="slidenum">
              <a:rPr lang="en-US" smtClean="0"/>
              <a:t>140</a:t>
            </a:fld>
            <a:endParaRPr lang="en-US" dirty="0"/>
          </a:p>
        </p:txBody>
      </p:sp>
    </p:spTree>
    <p:extLst>
      <p:ext uri="{BB962C8B-B14F-4D97-AF65-F5344CB8AC3E}">
        <p14:creationId xmlns:p14="http://schemas.microsoft.com/office/powerpoint/2010/main" val="3242915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0E84-83D0-4747-85AC-3E61E58FE7D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Model selection</a:t>
            </a:r>
          </a:p>
        </p:txBody>
      </p:sp>
      <p:graphicFrame>
        <p:nvGraphicFramePr>
          <p:cNvPr id="4" name="Content Placeholder 3">
            <a:extLst>
              <a:ext uri="{FF2B5EF4-FFF2-40B4-BE49-F238E27FC236}">
                <a16:creationId xmlns:a16="http://schemas.microsoft.com/office/drawing/2014/main" id="{965436B6-EA95-46D0-BFB6-ADEACF09EAA6}"/>
              </a:ext>
            </a:extLst>
          </p:cNvPr>
          <p:cNvGraphicFramePr>
            <a:graphicFrameLocks noGrp="1"/>
          </p:cNvGraphicFramePr>
          <p:nvPr>
            <p:ph idx="1"/>
            <p:extLst>
              <p:ext uri="{D42A27DB-BD31-4B8C-83A1-F6EECF244321}">
                <p14:modId xmlns:p14="http://schemas.microsoft.com/office/powerpoint/2010/main" val="24375323"/>
              </p:ext>
            </p:extLst>
          </p:nvPr>
        </p:nvGraphicFramePr>
        <p:xfrm>
          <a:off x="840319" y="1863801"/>
          <a:ext cx="10511367" cy="4440750"/>
        </p:xfrm>
        <a:graphic>
          <a:graphicData uri="http://schemas.openxmlformats.org/drawingml/2006/table">
            <a:tbl>
              <a:tblPr firstRow="1" bandRow="1">
                <a:solidFill>
                  <a:schemeClr val="bg1"/>
                </a:solidFill>
              </a:tblPr>
              <a:tblGrid>
                <a:gridCol w="2109693">
                  <a:extLst>
                    <a:ext uri="{9D8B030D-6E8A-4147-A177-3AD203B41FA5}">
                      <a16:colId xmlns:a16="http://schemas.microsoft.com/office/drawing/2014/main" val="3275999589"/>
                    </a:ext>
                  </a:extLst>
                </a:gridCol>
                <a:gridCol w="661072">
                  <a:extLst>
                    <a:ext uri="{9D8B030D-6E8A-4147-A177-3AD203B41FA5}">
                      <a16:colId xmlns:a16="http://schemas.microsoft.com/office/drawing/2014/main" val="1643427146"/>
                    </a:ext>
                  </a:extLst>
                </a:gridCol>
                <a:gridCol w="1032932">
                  <a:extLst>
                    <a:ext uri="{9D8B030D-6E8A-4147-A177-3AD203B41FA5}">
                      <a16:colId xmlns:a16="http://schemas.microsoft.com/office/drawing/2014/main" val="2129122104"/>
                    </a:ext>
                  </a:extLst>
                </a:gridCol>
                <a:gridCol w="622252">
                  <a:extLst>
                    <a:ext uri="{9D8B030D-6E8A-4147-A177-3AD203B41FA5}">
                      <a16:colId xmlns:a16="http://schemas.microsoft.com/office/drawing/2014/main" val="3328977546"/>
                    </a:ext>
                  </a:extLst>
                </a:gridCol>
                <a:gridCol w="579344">
                  <a:extLst>
                    <a:ext uri="{9D8B030D-6E8A-4147-A177-3AD203B41FA5}">
                      <a16:colId xmlns:a16="http://schemas.microsoft.com/office/drawing/2014/main" val="1574392807"/>
                    </a:ext>
                  </a:extLst>
                </a:gridCol>
                <a:gridCol w="873563">
                  <a:extLst>
                    <a:ext uri="{9D8B030D-6E8A-4147-A177-3AD203B41FA5}">
                      <a16:colId xmlns:a16="http://schemas.microsoft.com/office/drawing/2014/main" val="2700290718"/>
                    </a:ext>
                  </a:extLst>
                </a:gridCol>
                <a:gridCol w="579344">
                  <a:extLst>
                    <a:ext uri="{9D8B030D-6E8A-4147-A177-3AD203B41FA5}">
                      <a16:colId xmlns:a16="http://schemas.microsoft.com/office/drawing/2014/main" val="78316228"/>
                    </a:ext>
                  </a:extLst>
                </a:gridCol>
                <a:gridCol w="526221">
                  <a:extLst>
                    <a:ext uri="{9D8B030D-6E8A-4147-A177-3AD203B41FA5}">
                      <a16:colId xmlns:a16="http://schemas.microsoft.com/office/drawing/2014/main" val="2564203219"/>
                    </a:ext>
                  </a:extLst>
                </a:gridCol>
                <a:gridCol w="501703">
                  <a:extLst>
                    <a:ext uri="{9D8B030D-6E8A-4147-A177-3AD203B41FA5}">
                      <a16:colId xmlns:a16="http://schemas.microsoft.com/office/drawing/2014/main" val="2106914918"/>
                    </a:ext>
                  </a:extLst>
                </a:gridCol>
                <a:gridCol w="851089">
                  <a:extLst>
                    <a:ext uri="{9D8B030D-6E8A-4147-A177-3AD203B41FA5}">
                      <a16:colId xmlns:a16="http://schemas.microsoft.com/office/drawing/2014/main" val="3593517721"/>
                    </a:ext>
                  </a:extLst>
                </a:gridCol>
                <a:gridCol w="1206604">
                  <a:extLst>
                    <a:ext uri="{9D8B030D-6E8A-4147-A177-3AD203B41FA5}">
                      <a16:colId xmlns:a16="http://schemas.microsoft.com/office/drawing/2014/main" val="174410363"/>
                    </a:ext>
                  </a:extLst>
                </a:gridCol>
                <a:gridCol w="967550">
                  <a:extLst>
                    <a:ext uri="{9D8B030D-6E8A-4147-A177-3AD203B41FA5}">
                      <a16:colId xmlns:a16="http://schemas.microsoft.com/office/drawing/2014/main" val="904347827"/>
                    </a:ext>
                  </a:extLst>
                </a:gridCol>
              </a:tblGrid>
              <a:tr h="557055">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gridSpan="4">
                  <a:txBody>
                    <a:bodyPr/>
                    <a:lstStyle/>
                    <a:p>
                      <a:pPr algn="ctr" fontAlgn="b">
                        <a:spcBef>
                          <a:spcPts val="0"/>
                        </a:spcBef>
                        <a:spcAft>
                          <a:spcPts val="0"/>
                        </a:spcAft>
                      </a:pPr>
                      <a:r>
                        <a:rPr lang="en-US" sz="1800" b="0" i="0" u="none" strike="noStrike" cap="none" spc="0" dirty="0">
                          <a:solidFill>
                            <a:schemeClr val="bg1"/>
                          </a:solidFill>
                          <a:effectLst/>
                          <a:latin typeface="Calibri" panose="020F0502020204030204" pitchFamily="34" charset="0"/>
                        </a:rPr>
                        <a:t>Predictors</a:t>
                      </a:r>
                      <a:endParaRPr lang="en-US" sz="1800" b="0" i="0" u="none" strike="noStrike" cap="none" spc="0" dirty="0">
                        <a:solidFill>
                          <a:schemeClr val="bg1"/>
                        </a:solidFill>
                        <a:effectLst/>
                        <a:latin typeface="Arial" panose="020B0604020202020204" pitchFamily="34" charset="0"/>
                      </a:endParaRPr>
                    </a:p>
                  </a:txBody>
                  <a:tcPr marL="152994" marR="224957"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68160634"/>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Arial" panose="020B0604020202020204" pitchFamily="34" charset="0"/>
                        </a:rPr>
                        <a:t>Model</a:t>
                      </a: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age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Smoker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lwt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ftv</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parity</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ptl</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ht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ui</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Validated 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AIC</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98181040"/>
                  </a:ext>
                </a:extLst>
              </a:tr>
              <a:tr h="557055">
                <a:tc>
                  <a:txBody>
                    <a:bodyPr/>
                    <a:lstStyle/>
                    <a:p>
                      <a:pPr algn="l" fontAlgn="b">
                        <a:spcBef>
                          <a:spcPts val="0"/>
                        </a:spcBef>
                        <a:spcAft>
                          <a:spcPts val="0"/>
                        </a:spcAft>
                      </a:pPr>
                      <a:r>
                        <a:rPr lang="en-US" sz="1800" b="0" i="0" u="none" strike="noStrike" cap="none" spc="0" dirty="0">
                          <a:solidFill>
                            <a:srgbClr val="FF0000"/>
                          </a:solidFill>
                          <a:effectLst/>
                          <a:latin typeface="Calibri" panose="020F0502020204030204" pitchFamily="34" charset="0"/>
                        </a:rPr>
                        <a:t>Linear and additive</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0.226</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0.102</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2971.2</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76569971"/>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Interaction (and linear)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0.272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0.15</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2961.9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3728278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additive)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0.26</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2968.9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03832383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interaction</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0.301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2966.1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654959714"/>
                  </a:ext>
                </a:extLst>
              </a:tr>
            </a:tbl>
          </a:graphicData>
        </a:graphic>
      </p:graphicFrame>
      <p:sp>
        <p:nvSpPr>
          <p:cNvPr id="6" name="TextBox 5">
            <a:extLst>
              <a:ext uri="{FF2B5EF4-FFF2-40B4-BE49-F238E27FC236}">
                <a16:creationId xmlns:a16="http://schemas.microsoft.com/office/drawing/2014/main" id="{FBA8E236-70AD-4D3D-8FE7-BC6BBEC4D600}"/>
              </a:ext>
            </a:extLst>
          </p:cNvPr>
          <p:cNvSpPr txBox="1"/>
          <p:nvPr/>
        </p:nvSpPr>
        <p:spPr>
          <a:xfrm>
            <a:off x="8566951" y="390617"/>
            <a:ext cx="3409026" cy="1477328"/>
          </a:xfrm>
          <a:prstGeom prst="rect">
            <a:avLst/>
          </a:prstGeom>
          <a:noFill/>
        </p:spPr>
        <p:txBody>
          <a:bodyPr wrap="square" rtlCol="0">
            <a:spAutoFit/>
          </a:bodyPr>
          <a:lstStyle/>
          <a:p>
            <a:r>
              <a:rPr lang="en-US" dirty="0">
                <a:highlight>
                  <a:srgbClr val="00FFFF"/>
                </a:highlight>
              </a:rPr>
              <a:t>The more complex models don’t validate well, choose the simplest model for reliability and interpretability to your audience. Ask if we should use smoke*age.</a:t>
            </a:r>
          </a:p>
        </p:txBody>
      </p:sp>
      <p:sp>
        <p:nvSpPr>
          <p:cNvPr id="5" name="TextBox 4">
            <a:extLst>
              <a:ext uri="{FF2B5EF4-FFF2-40B4-BE49-F238E27FC236}">
                <a16:creationId xmlns:a16="http://schemas.microsoft.com/office/drawing/2014/main" id="{49E69E8C-8057-40DF-BD24-5A03B3752CE8}"/>
              </a:ext>
            </a:extLst>
          </p:cNvPr>
          <p:cNvSpPr txBox="1"/>
          <p:nvPr/>
        </p:nvSpPr>
        <p:spPr>
          <a:xfrm>
            <a:off x="109978" y="1327264"/>
            <a:ext cx="1834232" cy="400110"/>
          </a:xfrm>
          <a:prstGeom prst="rect">
            <a:avLst/>
          </a:prstGeom>
          <a:noFill/>
        </p:spPr>
        <p:txBody>
          <a:bodyPr wrap="square" rtlCol="0">
            <a:spAutoFit/>
          </a:bodyPr>
          <a:lstStyle/>
          <a:p>
            <a:r>
              <a:rPr lang="en-US" sz="2000" dirty="0">
                <a:highlight>
                  <a:srgbClr val="FFFF00"/>
                </a:highlight>
              </a:rPr>
              <a:t>Recommended</a:t>
            </a:r>
          </a:p>
        </p:txBody>
      </p:sp>
      <p:cxnSp>
        <p:nvCxnSpPr>
          <p:cNvPr id="7" name="Straight Arrow Connector 6">
            <a:extLst>
              <a:ext uri="{FF2B5EF4-FFF2-40B4-BE49-F238E27FC236}">
                <a16:creationId xmlns:a16="http://schemas.microsoft.com/office/drawing/2014/main" id="{3957854D-4422-450C-8681-CAEB2D05B28C}"/>
              </a:ext>
            </a:extLst>
          </p:cNvPr>
          <p:cNvCxnSpPr>
            <a:cxnSpLocks/>
          </p:cNvCxnSpPr>
          <p:nvPr/>
        </p:nvCxnSpPr>
        <p:spPr>
          <a:xfrm>
            <a:off x="319596" y="1727374"/>
            <a:ext cx="612559" cy="1701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51D4A8-57CD-44B4-8259-208DF986A33E}"/>
              </a:ext>
            </a:extLst>
          </p:cNvPr>
          <p:cNvSpPr txBox="1"/>
          <p:nvPr/>
        </p:nvSpPr>
        <p:spPr>
          <a:xfrm>
            <a:off x="9388622" y="6377351"/>
            <a:ext cx="2276636" cy="400110"/>
          </a:xfrm>
          <a:prstGeom prst="rect">
            <a:avLst/>
          </a:prstGeom>
          <a:noFill/>
        </p:spPr>
        <p:txBody>
          <a:bodyPr wrap="square" rtlCol="0">
            <a:spAutoFit/>
          </a:bodyPr>
          <a:lstStyle/>
          <a:p>
            <a:r>
              <a:rPr lang="en-US" sz="2000" dirty="0">
                <a:highlight>
                  <a:srgbClr val="FFFF00"/>
                </a:highlight>
              </a:rPr>
              <a:t>Lower AIC = Better</a:t>
            </a:r>
          </a:p>
        </p:txBody>
      </p:sp>
      <p:sp>
        <p:nvSpPr>
          <p:cNvPr id="3" name="Slide Number Placeholder 2">
            <a:extLst>
              <a:ext uri="{FF2B5EF4-FFF2-40B4-BE49-F238E27FC236}">
                <a16:creationId xmlns:a16="http://schemas.microsoft.com/office/drawing/2014/main" id="{62436C16-59D1-4AB3-9281-EAE6B03A4647}"/>
              </a:ext>
            </a:extLst>
          </p:cNvPr>
          <p:cNvSpPr>
            <a:spLocks noGrp="1"/>
          </p:cNvSpPr>
          <p:nvPr>
            <p:ph type="sldNum" sz="quarter" idx="12"/>
          </p:nvPr>
        </p:nvSpPr>
        <p:spPr/>
        <p:txBody>
          <a:bodyPr/>
          <a:lstStyle/>
          <a:p>
            <a:fld id="{35032509-D289-4CC9-8A27-14E47DC64BC2}" type="slidenum">
              <a:rPr lang="en-US" smtClean="0"/>
              <a:t>141</a:t>
            </a:fld>
            <a:endParaRPr lang="en-US" dirty="0"/>
          </a:p>
        </p:txBody>
      </p:sp>
    </p:spTree>
    <p:extLst>
      <p:ext uri="{BB962C8B-B14F-4D97-AF65-F5344CB8AC3E}">
        <p14:creationId xmlns:p14="http://schemas.microsoft.com/office/powerpoint/2010/main" val="19083777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E2F2-29B0-4F88-8BC4-5DDB221160B9}"/>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D51AA87-AF02-471E-8DE7-8D75E66708C0}"/>
              </a:ext>
            </a:extLst>
          </p:cNvPr>
          <p:cNvSpPr>
            <a:spLocks noGrp="1"/>
          </p:cNvSpPr>
          <p:nvPr>
            <p:ph idx="1"/>
          </p:nvPr>
        </p:nvSpPr>
        <p:spPr/>
        <p:txBody>
          <a:bodyPr/>
          <a:lstStyle/>
          <a:p>
            <a:r>
              <a:rPr lang="en-US" dirty="0"/>
              <a:t>Once we have the regression coefficients from our model, we can calculate how the birthweight rate can change if we modify the distribution of our predictors.</a:t>
            </a:r>
          </a:p>
          <a:p>
            <a:r>
              <a:rPr lang="en-US" dirty="0"/>
              <a:t>For example, what would happen if we cut the proportion of smokers in half?</a:t>
            </a:r>
          </a:p>
          <a:p>
            <a:r>
              <a:rPr lang="en-US" dirty="0"/>
              <a:t>We can identify the predictors that give us the biggest bang for the buck in performance improvement. </a:t>
            </a:r>
          </a:p>
          <a:p>
            <a:r>
              <a:rPr lang="en-US" dirty="0"/>
              <a:t>We can also eliminate factors that are unlikely to help improve outcomes, therefore saving resources.</a:t>
            </a:r>
          </a:p>
        </p:txBody>
      </p:sp>
      <p:sp>
        <p:nvSpPr>
          <p:cNvPr id="4" name="Slide Number Placeholder 3">
            <a:extLst>
              <a:ext uri="{FF2B5EF4-FFF2-40B4-BE49-F238E27FC236}">
                <a16:creationId xmlns:a16="http://schemas.microsoft.com/office/drawing/2014/main" id="{CD7CF6EA-EC1C-49B2-A6DD-1262E1BCC346}"/>
              </a:ext>
            </a:extLst>
          </p:cNvPr>
          <p:cNvSpPr>
            <a:spLocks noGrp="1"/>
          </p:cNvSpPr>
          <p:nvPr>
            <p:ph type="sldNum" sz="quarter" idx="12"/>
          </p:nvPr>
        </p:nvSpPr>
        <p:spPr/>
        <p:txBody>
          <a:bodyPr/>
          <a:lstStyle/>
          <a:p>
            <a:fld id="{35032509-D289-4CC9-8A27-14E47DC64BC2}" type="slidenum">
              <a:rPr lang="en-US" smtClean="0"/>
              <a:t>142</a:t>
            </a:fld>
            <a:endParaRPr lang="en-US" dirty="0"/>
          </a:p>
        </p:txBody>
      </p:sp>
    </p:spTree>
    <p:extLst>
      <p:ext uri="{BB962C8B-B14F-4D97-AF65-F5344CB8AC3E}">
        <p14:creationId xmlns:p14="http://schemas.microsoft.com/office/powerpoint/2010/main" val="3499899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lot object">
            <a:extLst>
              <a:ext uri="{FF2B5EF4-FFF2-40B4-BE49-F238E27FC236}">
                <a16:creationId xmlns:a16="http://schemas.microsoft.com/office/drawing/2014/main" id="{97BB6657-C7E9-47D1-B2EB-7037BD7A2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C287CD-CFA7-4302-A663-65E0EC401E7A}"/>
              </a:ext>
            </a:extLst>
          </p:cNvPr>
          <p:cNvSpPr txBox="1"/>
          <p:nvPr/>
        </p:nvSpPr>
        <p:spPr>
          <a:xfrm>
            <a:off x="88614" y="2119889"/>
            <a:ext cx="3334094" cy="3046988"/>
          </a:xfrm>
          <a:prstGeom prst="rect">
            <a:avLst/>
          </a:prstGeom>
          <a:noFill/>
        </p:spPr>
        <p:txBody>
          <a:bodyPr wrap="square" rtlCol="0">
            <a:spAutoFit/>
          </a:bodyPr>
          <a:lstStyle/>
          <a:p>
            <a:r>
              <a:rPr lang="en-US" sz="2400" dirty="0">
                <a:highlight>
                  <a:srgbClr val="FFFF00"/>
                </a:highlight>
              </a:rPr>
              <a:t>The “tornado plot” shows the predictors that the outcome is most sensitive to at the top as standardized coefficients (i.e., modifying these variables will move your outcome rates the most).</a:t>
            </a:r>
          </a:p>
        </p:txBody>
      </p:sp>
      <p:sp>
        <p:nvSpPr>
          <p:cNvPr id="8" name="TextBox 7">
            <a:extLst>
              <a:ext uri="{FF2B5EF4-FFF2-40B4-BE49-F238E27FC236}">
                <a16:creationId xmlns:a16="http://schemas.microsoft.com/office/drawing/2014/main" id="{C23FC7DD-0E80-4FC8-BF87-33DA1F475140}"/>
              </a:ext>
            </a:extLst>
          </p:cNvPr>
          <p:cNvSpPr txBox="1"/>
          <p:nvPr/>
        </p:nvSpPr>
        <p:spPr>
          <a:xfrm>
            <a:off x="7306982" y="3737104"/>
            <a:ext cx="3197604" cy="2308324"/>
          </a:xfrm>
          <a:prstGeom prst="rect">
            <a:avLst/>
          </a:prstGeom>
          <a:noFill/>
        </p:spPr>
        <p:txBody>
          <a:bodyPr wrap="square" rtlCol="0">
            <a:spAutoFit/>
          </a:bodyPr>
          <a:lstStyle/>
          <a:p>
            <a:r>
              <a:rPr lang="en-US" sz="2400" dirty="0">
                <a:highlight>
                  <a:srgbClr val="FFFF00"/>
                </a:highlight>
              </a:rPr>
              <a:t>Although not the most important, the mid-range Smoker variable may have a clinically relevant objective of reducing rates.</a:t>
            </a:r>
          </a:p>
        </p:txBody>
      </p:sp>
      <p:sp>
        <p:nvSpPr>
          <p:cNvPr id="9" name="Oval 8">
            <a:extLst>
              <a:ext uri="{FF2B5EF4-FFF2-40B4-BE49-F238E27FC236}">
                <a16:creationId xmlns:a16="http://schemas.microsoft.com/office/drawing/2014/main" id="{86828EE0-570A-48F9-B960-292DE640602F}"/>
              </a:ext>
            </a:extLst>
          </p:cNvPr>
          <p:cNvSpPr/>
          <p:nvPr/>
        </p:nvSpPr>
        <p:spPr>
          <a:xfrm>
            <a:off x="10567295" y="3489188"/>
            <a:ext cx="776184" cy="37259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5000E383-ECCD-4EF8-B89C-C212363E28D9}"/>
              </a:ext>
            </a:extLst>
          </p:cNvPr>
          <p:cNvSpPr>
            <a:spLocks noGrp="1"/>
          </p:cNvSpPr>
          <p:nvPr>
            <p:ph type="sldNum" sz="quarter" idx="12"/>
          </p:nvPr>
        </p:nvSpPr>
        <p:spPr/>
        <p:txBody>
          <a:bodyPr/>
          <a:lstStyle/>
          <a:p>
            <a:fld id="{35032509-D289-4CC9-8A27-14E47DC64BC2}" type="slidenum">
              <a:rPr lang="en-US" smtClean="0"/>
              <a:t>143</a:t>
            </a:fld>
            <a:endParaRPr lang="en-US" dirty="0"/>
          </a:p>
        </p:txBody>
      </p:sp>
    </p:spTree>
    <p:extLst>
      <p:ext uri="{BB962C8B-B14F-4D97-AF65-F5344CB8AC3E}">
        <p14:creationId xmlns:p14="http://schemas.microsoft.com/office/powerpoint/2010/main" val="28409542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455B-56C7-4CFD-AAAD-9665D651E166}"/>
              </a:ext>
            </a:extLst>
          </p:cNvPr>
          <p:cNvSpPr>
            <a:spLocks noGrp="1"/>
          </p:cNvSpPr>
          <p:nvPr>
            <p:ph type="title"/>
          </p:nvPr>
        </p:nvSpPr>
        <p:spPr/>
        <p:txBody>
          <a:bodyPr>
            <a:normAutofit fontScale="90000"/>
          </a:bodyPr>
          <a:lstStyle/>
          <a:p>
            <a:r>
              <a:rPr lang="en-US" dirty="0"/>
              <a:t>Sensitivity analysis. For low birthweights (&lt;2,500 grams), what if we reduced smoking from 40% to 20%?</a:t>
            </a:r>
          </a:p>
        </p:txBody>
      </p:sp>
      <p:sp>
        <p:nvSpPr>
          <p:cNvPr id="3" name="Text Placeholder 2">
            <a:extLst>
              <a:ext uri="{FF2B5EF4-FFF2-40B4-BE49-F238E27FC236}">
                <a16:creationId xmlns:a16="http://schemas.microsoft.com/office/drawing/2014/main" id="{FF66A1A2-DDBB-4811-8DE9-803DCC9B03D1}"/>
              </a:ext>
            </a:extLst>
          </p:cNvPr>
          <p:cNvSpPr>
            <a:spLocks noGrp="1"/>
          </p:cNvSpPr>
          <p:nvPr>
            <p:ph type="body" idx="1"/>
          </p:nvPr>
        </p:nvSpPr>
        <p:spPr/>
        <p:txBody>
          <a:bodyPr/>
          <a:lstStyle/>
          <a:p>
            <a:r>
              <a:rPr lang="en-US" dirty="0"/>
              <a:t>40% of mothers smoked</a:t>
            </a:r>
          </a:p>
        </p:txBody>
      </p:sp>
      <p:sp>
        <p:nvSpPr>
          <p:cNvPr id="5" name="Text Placeholder 4">
            <a:extLst>
              <a:ext uri="{FF2B5EF4-FFF2-40B4-BE49-F238E27FC236}">
                <a16:creationId xmlns:a16="http://schemas.microsoft.com/office/drawing/2014/main" id="{00A7C8D1-96C9-4F5C-8326-CB7AE44F8C5C}"/>
              </a:ext>
            </a:extLst>
          </p:cNvPr>
          <p:cNvSpPr>
            <a:spLocks noGrp="1"/>
          </p:cNvSpPr>
          <p:nvPr>
            <p:ph type="body" sz="quarter" idx="3"/>
          </p:nvPr>
        </p:nvSpPr>
        <p:spPr/>
        <p:txBody>
          <a:bodyPr/>
          <a:lstStyle/>
          <a:p>
            <a:r>
              <a:rPr lang="en-US" dirty="0"/>
              <a:t>20% of mothers smoked</a:t>
            </a:r>
          </a:p>
        </p:txBody>
      </p:sp>
      <p:pic>
        <p:nvPicPr>
          <p:cNvPr id="14338" name="Picture 2" descr="Plot object">
            <a:extLst>
              <a:ext uri="{FF2B5EF4-FFF2-40B4-BE49-F238E27FC236}">
                <a16:creationId xmlns:a16="http://schemas.microsoft.com/office/drawing/2014/main" id="{86C426B9-D350-491F-82EB-06EBF2947BC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3098510"/>
            <a:ext cx="5157787" cy="24977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lot object">
            <a:extLst>
              <a:ext uri="{FF2B5EF4-FFF2-40B4-BE49-F238E27FC236}">
                <a16:creationId xmlns:a16="http://schemas.microsoft.com/office/drawing/2014/main" id="{3C4D5E80-4A63-4364-8308-CB9C46BC2B4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3092360"/>
            <a:ext cx="5183188" cy="2510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92B14E-B5FC-43F4-B26C-6CAF4AC1382F}"/>
              </a:ext>
            </a:extLst>
          </p:cNvPr>
          <p:cNvSpPr txBox="1"/>
          <p:nvPr/>
        </p:nvSpPr>
        <p:spPr>
          <a:xfrm>
            <a:off x="7517744" y="5715346"/>
            <a:ext cx="3197604" cy="830997"/>
          </a:xfrm>
          <a:prstGeom prst="rect">
            <a:avLst/>
          </a:prstGeom>
          <a:noFill/>
        </p:spPr>
        <p:txBody>
          <a:bodyPr wrap="square" rtlCol="0">
            <a:spAutoFit/>
          </a:bodyPr>
          <a:lstStyle/>
          <a:p>
            <a:r>
              <a:rPr lang="en-US" sz="2400" dirty="0">
                <a:highlight>
                  <a:srgbClr val="FFFF00"/>
                </a:highlight>
              </a:rPr>
              <a:t>9% of babies born at a low birthweight</a:t>
            </a:r>
          </a:p>
        </p:txBody>
      </p:sp>
      <p:sp>
        <p:nvSpPr>
          <p:cNvPr id="10" name="TextBox 9">
            <a:extLst>
              <a:ext uri="{FF2B5EF4-FFF2-40B4-BE49-F238E27FC236}">
                <a16:creationId xmlns:a16="http://schemas.microsoft.com/office/drawing/2014/main" id="{E2039DAF-475A-4036-A07A-825FFF14B619}"/>
              </a:ext>
            </a:extLst>
          </p:cNvPr>
          <p:cNvSpPr txBox="1"/>
          <p:nvPr/>
        </p:nvSpPr>
        <p:spPr>
          <a:xfrm>
            <a:off x="1935170" y="5715346"/>
            <a:ext cx="3197604" cy="830997"/>
          </a:xfrm>
          <a:prstGeom prst="rect">
            <a:avLst/>
          </a:prstGeom>
          <a:noFill/>
        </p:spPr>
        <p:txBody>
          <a:bodyPr wrap="square" rtlCol="0">
            <a:spAutoFit/>
          </a:bodyPr>
          <a:lstStyle/>
          <a:p>
            <a:r>
              <a:rPr lang="en-US" sz="2400" dirty="0">
                <a:highlight>
                  <a:srgbClr val="FFFF00"/>
                </a:highlight>
              </a:rPr>
              <a:t>12% of babies born at a low birthweight</a:t>
            </a:r>
          </a:p>
        </p:txBody>
      </p:sp>
      <p:sp>
        <p:nvSpPr>
          <p:cNvPr id="11" name="TextBox 10">
            <a:extLst>
              <a:ext uri="{FF2B5EF4-FFF2-40B4-BE49-F238E27FC236}">
                <a16:creationId xmlns:a16="http://schemas.microsoft.com/office/drawing/2014/main" id="{AB854133-DF68-438C-BA38-491A9D6415EA}"/>
              </a:ext>
            </a:extLst>
          </p:cNvPr>
          <p:cNvSpPr txBox="1"/>
          <p:nvPr/>
        </p:nvSpPr>
        <p:spPr>
          <a:xfrm>
            <a:off x="2185827" y="1315064"/>
            <a:ext cx="9166385" cy="830997"/>
          </a:xfrm>
          <a:prstGeom prst="rect">
            <a:avLst/>
          </a:prstGeom>
          <a:noFill/>
        </p:spPr>
        <p:txBody>
          <a:bodyPr wrap="square" rtlCol="0">
            <a:spAutoFit/>
          </a:bodyPr>
          <a:lstStyle/>
          <a:p>
            <a:r>
              <a:rPr lang="en-US" sz="2400" dirty="0">
                <a:highlight>
                  <a:srgbClr val="00FFFF"/>
                </a:highlight>
              </a:rPr>
              <a:t>Clinical staff may or may not consider the reduction in low birthweights worth the resources to pursue, either way a SA informs that decision.</a:t>
            </a:r>
          </a:p>
        </p:txBody>
      </p:sp>
      <p:sp>
        <p:nvSpPr>
          <p:cNvPr id="4" name="Slide Number Placeholder 3">
            <a:extLst>
              <a:ext uri="{FF2B5EF4-FFF2-40B4-BE49-F238E27FC236}">
                <a16:creationId xmlns:a16="http://schemas.microsoft.com/office/drawing/2014/main" id="{4DC9BAF9-2F93-443D-8C3E-F545A972D064}"/>
              </a:ext>
            </a:extLst>
          </p:cNvPr>
          <p:cNvSpPr>
            <a:spLocks noGrp="1"/>
          </p:cNvSpPr>
          <p:nvPr>
            <p:ph type="sldNum" sz="quarter" idx="12"/>
          </p:nvPr>
        </p:nvSpPr>
        <p:spPr/>
        <p:txBody>
          <a:bodyPr/>
          <a:lstStyle/>
          <a:p>
            <a:fld id="{35032509-D289-4CC9-8A27-14E47DC64BC2}" type="slidenum">
              <a:rPr lang="en-US" smtClean="0"/>
              <a:t>144</a:t>
            </a:fld>
            <a:endParaRPr lang="en-US" dirty="0"/>
          </a:p>
        </p:txBody>
      </p:sp>
    </p:spTree>
    <p:extLst>
      <p:ext uri="{BB962C8B-B14F-4D97-AF65-F5344CB8AC3E}">
        <p14:creationId xmlns:p14="http://schemas.microsoft.com/office/powerpoint/2010/main" val="5469505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2:</a:t>
            </a:r>
            <a:r>
              <a:rPr lang="en-US" sz="4800" kern="1200" dirty="0">
                <a:solidFill>
                  <a:srgbClr val="FFFFFF"/>
                </a:solidFill>
                <a:effectLst/>
                <a:latin typeface="+mj-lt"/>
                <a:ea typeface="+mj-ea"/>
                <a:cs typeface="+mj-cs"/>
              </a:rPr>
              <a:t>  Health economics, cost, and time</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Diagnostic and prognostic models: Predicting cost and length of stay during hospital stays</a:t>
            </a:r>
          </a:p>
        </p:txBody>
      </p:sp>
      <p:sp>
        <p:nvSpPr>
          <p:cNvPr id="4" name="Slide Number Placeholder 3">
            <a:extLst>
              <a:ext uri="{FF2B5EF4-FFF2-40B4-BE49-F238E27FC236}">
                <a16:creationId xmlns:a16="http://schemas.microsoft.com/office/drawing/2014/main" id="{2E6D479D-9BA4-4453-AAE4-1A6A64544656}"/>
              </a:ext>
            </a:extLst>
          </p:cNvPr>
          <p:cNvSpPr>
            <a:spLocks noGrp="1"/>
          </p:cNvSpPr>
          <p:nvPr>
            <p:ph type="sldNum" sz="quarter" idx="12"/>
          </p:nvPr>
        </p:nvSpPr>
        <p:spPr/>
        <p:txBody>
          <a:bodyPr/>
          <a:lstStyle/>
          <a:p>
            <a:fld id="{35032509-D289-4CC9-8A27-14E47DC64BC2}" type="slidenum">
              <a:rPr lang="en-US" smtClean="0"/>
              <a:t>145</a:t>
            </a:fld>
            <a:endParaRPr lang="en-US" dirty="0"/>
          </a:p>
        </p:txBody>
      </p:sp>
    </p:spTree>
    <p:extLst>
      <p:ext uri="{BB962C8B-B14F-4D97-AF65-F5344CB8AC3E}">
        <p14:creationId xmlns:p14="http://schemas.microsoft.com/office/powerpoint/2010/main" val="11443795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F626-72CB-1DA9-48BE-49983CADC04C}"/>
              </a:ext>
            </a:extLst>
          </p:cNvPr>
          <p:cNvSpPr>
            <a:spLocks noGrp="1"/>
          </p:cNvSpPr>
          <p:nvPr>
            <p:ph type="title"/>
          </p:nvPr>
        </p:nvSpPr>
        <p:spPr/>
        <p:txBody>
          <a:bodyPr/>
          <a:lstStyle/>
          <a:p>
            <a:r>
              <a:rPr lang="en-US" dirty="0">
                <a:solidFill>
                  <a:srgbClr val="00B0F0"/>
                </a:solidFill>
              </a:rPr>
              <a:t>Comparison of diagnostic and prognostic models</a:t>
            </a:r>
          </a:p>
        </p:txBody>
      </p:sp>
      <p:sp>
        <p:nvSpPr>
          <p:cNvPr id="3" name="Text Placeholder 2">
            <a:extLst>
              <a:ext uri="{FF2B5EF4-FFF2-40B4-BE49-F238E27FC236}">
                <a16:creationId xmlns:a16="http://schemas.microsoft.com/office/drawing/2014/main" id="{5AA2C863-4D40-C72D-0313-9CCECF53413A}"/>
              </a:ext>
            </a:extLst>
          </p:cNvPr>
          <p:cNvSpPr>
            <a:spLocks noGrp="1"/>
          </p:cNvSpPr>
          <p:nvPr>
            <p:ph type="body" idx="1"/>
          </p:nvPr>
        </p:nvSpPr>
        <p:spPr/>
        <p:txBody>
          <a:bodyPr/>
          <a:lstStyle/>
          <a:p>
            <a:r>
              <a:rPr lang="en-US" dirty="0">
                <a:solidFill>
                  <a:schemeClr val="accent2"/>
                </a:solidFill>
              </a:rPr>
              <a:t>Diagnostic</a:t>
            </a:r>
          </a:p>
        </p:txBody>
      </p:sp>
      <p:sp>
        <p:nvSpPr>
          <p:cNvPr id="4" name="Content Placeholder 3">
            <a:extLst>
              <a:ext uri="{FF2B5EF4-FFF2-40B4-BE49-F238E27FC236}">
                <a16:creationId xmlns:a16="http://schemas.microsoft.com/office/drawing/2014/main" id="{4FF4B42E-17CD-FDAE-2EE2-F3618BF64884}"/>
              </a:ext>
            </a:extLst>
          </p:cNvPr>
          <p:cNvSpPr>
            <a:spLocks noGrp="1"/>
          </p:cNvSpPr>
          <p:nvPr>
            <p:ph sz="half" idx="2"/>
          </p:nvPr>
        </p:nvSpPr>
        <p:spPr>
          <a:xfrm>
            <a:off x="839788" y="2505074"/>
            <a:ext cx="5157787" cy="4352925"/>
          </a:xfrm>
        </p:spPr>
        <p:txBody>
          <a:bodyPr>
            <a:normAutofit/>
          </a:bodyPr>
          <a:lstStyle/>
          <a:p>
            <a:r>
              <a:rPr lang="en-US" dirty="0"/>
              <a:t>Explanatory/retrospective.</a:t>
            </a:r>
          </a:p>
          <a:p>
            <a:r>
              <a:rPr lang="en-US" dirty="0"/>
              <a:t>Looks back at existing data, both predictor and outcome values are already known. Provides hypothesis tests and effect sizes.</a:t>
            </a:r>
          </a:p>
          <a:p>
            <a:r>
              <a:rPr lang="en-US" dirty="0"/>
              <a:t>Generally uses more predictors. Results have a higher R2.</a:t>
            </a:r>
          </a:p>
          <a:p>
            <a:r>
              <a:rPr lang="en-US" dirty="0"/>
              <a:t>In a study on cost, will include LOS and death because all patients were discharged.</a:t>
            </a:r>
          </a:p>
        </p:txBody>
      </p:sp>
      <p:sp>
        <p:nvSpPr>
          <p:cNvPr id="5" name="Text Placeholder 4">
            <a:extLst>
              <a:ext uri="{FF2B5EF4-FFF2-40B4-BE49-F238E27FC236}">
                <a16:creationId xmlns:a16="http://schemas.microsoft.com/office/drawing/2014/main" id="{A4C69115-8CA1-E8A2-6C3A-1848F2FB89BD}"/>
              </a:ext>
            </a:extLst>
          </p:cNvPr>
          <p:cNvSpPr>
            <a:spLocks noGrp="1"/>
          </p:cNvSpPr>
          <p:nvPr>
            <p:ph type="body" sz="quarter" idx="3"/>
          </p:nvPr>
        </p:nvSpPr>
        <p:spPr/>
        <p:txBody>
          <a:bodyPr/>
          <a:lstStyle/>
          <a:p>
            <a:r>
              <a:rPr lang="en-US" dirty="0">
                <a:solidFill>
                  <a:schemeClr val="accent2"/>
                </a:solidFill>
              </a:rPr>
              <a:t>Prognostic</a:t>
            </a:r>
          </a:p>
        </p:txBody>
      </p:sp>
      <p:sp>
        <p:nvSpPr>
          <p:cNvPr id="6" name="Content Placeholder 5">
            <a:extLst>
              <a:ext uri="{FF2B5EF4-FFF2-40B4-BE49-F238E27FC236}">
                <a16:creationId xmlns:a16="http://schemas.microsoft.com/office/drawing/2014/main" id="{4A11382C-8D7B-132C-C77B-3BA2B62EBED4}"/>
              </a:ext>
            </a:extLst>
          </p:cNvPr>
          <p:cNvSpPr>
            <a:spLocks noGrp="1"/>
          </p:cNvSpPr>
          <p:nvPr>
            <p:ph sz="quarter" idx="4"/>
          </p:nvPr>
        </p:nvSpPr>
        <p:spPr>
          <a:xfrm>
            <a:off x="6172200" y="2505074"/>
            <a:ext cx="5183188" cy="4352925"/>
          </a:xfrm>
        </p:spPr>
        <p:txBody>
          <a:bodyPr>
            <a:normAutofit/>
          </a:bodyPr>
          <a:lstStyle/>
          <a:p>
            <a:r>
              <a:rPr lang="en-US" dirty="0"/>
              <a:t>Predictive/prospective.</a:t>
            </a:r>
          </a:p>
          <a:p>
            <a:r>
              <a:rPr lang="en-US" dirty="0"/>
              <a:t>Applicable to future data but is developed on existing data. Uses variables with values available at study entry to make predictions.</a:t>
            </a:r>
          </a:p>
          <a:p>
            <a:r>
              <a:rPr lang="en-US" dirty="0"/>
              <a:t>Uses fewer predictors to make same day predictions. Lower R2.</a:t>
            </a:r>
          </a:p>
          <a:p>
            <a:r>
              <a:rPr lang="en-US" dirty="0"/>
              <a:t>In a study on cost, will not include LOS and death because that is unknown at admission.</a:t>
            </a:r>
          </a:p>
        </p:txBody>
      </p:sp>
      <p:sp>
        <p:nvSpPr>
          <p:cNvPr id="7" name="Slide Number Placeholder 6">
            <a:extLst>
              <a:ext uri="{FF2B5EF4-FFF2-40B4-BE49-F238E27FC236}">
                <a16:creationId xmlns:a16="http://schemas.microsoft.com/office/drawing/2014/main" id="{953F67ED-791F-3221-409D-101C33930F93}"/>
              </a:ext>
            </a:extLst>
          </p:cNvPr>
          <p:cNvSpPr>
            <a:spLocks noGrp="1"/>
          </p:cNvSpPr>
          <p:nvPr>
            <p:ph type="sldNum" sz="quarter" idx="12"/>
          </p:nvPr>
        </p:nvSpPr>
        <p:spPr/>
        <p:txBody>
          <a:bodyPr/>
          <a:lstStyle/>
          <a:p>
            <a:fld id="{35032509-D289-4CC9-8A27-14E47DC64BC2}" type="slidenum">
              <a:rPr lang="en-US" smtClean="0"/>
              <a:t>146</a:t>
            </a:fld>
            <a:endParaRPr lang="en-US" dirty="0"/>
          </a:p>
        </p:txBody>
      </p:sp>
    </p:spTree>
    <p:extLst>
      <p:ext uri="{BB962C8B-B14F-4D97-AF65-F5344CB8AC3E}">
        <p14:creationId xmlns:p14="http://schemas.microsoft.com/office/powerpoint/2010/main" val="38984119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862C-C126-4121-ACD1-DDB09254E7EA}"/>
              </a:ext>
            </a:extLst>
          </p:cNvPr>
          <p:cNvSpPr>
            <a:spLocks noGrp="1"/>
          </p:cNvSpPr>
          <p:nvPr>
            <p:ph type="title"/>
          </p:nvPr>
        </p:nvSpPr>
        <p:spPr/>
        <p:txBody>
          <a:bodyPr>
            <a:normAutofit fontScale="90000"/>
          </a:bodyPr>
          <a:lstStyle/>
          <a:p>
            <a:r>
              <a:rPr lang="en-US" dirty="0"/>
              <a:t>Study to Understand Prognoses and Preferences for Outcomes and Risks of Treatments (SUPPORT by Professor Frank Harrell, Vanderbilt)</a:t>
            </a:r>
          </a:p>
        </p:txBody>
      </p:sp>
      <p:sp>
        <p:nvSpPr>
          <p:cNvPr id="3" name="Content Placeholder 2">
            <a:extLst>
              <a:ext uri="{FF2B5EF4-FFF2-40B4-BE49-F238E27FC236}">
                <a16:creationId xmlns:a16="http://schemas.microsoft.com/office/drawing/2014/main" id="{D3E3B777-3DA9-4DED-8084-C5C5749ACFE7}"/>
              </a:ext>
            </a:extLst>
          </p:cNvPr>
          <p:cNvSpPr>
            <a:spLocks noGrp="1"/>
          </p:cNvSpPr>
          <p:nvPr>
            <p:ph idx="1"/>
          </p:nvPr>
        </p:nvSpPr>
        <p:spPr/>
        <p:txBody>
          <a:bodyPr/>
          <a:lstStyle/>
          <a:p>
            <a:r>
              <a:rPr lang="en-US" dirty="0"/>
              <a:t>Study to examine the outcomes of seriously ill hospitalized patients. </a:t>
            </a:r>
          </a:p>
          <a:p>
            <a:r>
              <a:rPr lang="en-US" dirty="0"/>
              <a:t>Data collected from 1991-1994. N= 9,105</a:t>
            </a:r>
          </a:p>
          <a:p>
            <a:r>
              <a:rPr lang="en-US" dirty="0"/>
              <a:t>Two of the outcomes are cost and length of stay.</a:t>
            </a:r>
          </a:p>
          <a:p>
            <a:r>
              <a:rPr lang="en-US" dirty="0"/>
              <a:t> Most variables are lab values from the patient’s stay with some demographic information.</a:t>
            </a:r>
          </a:p>
          <a:p>
            <a:r>
              <a:rPr lang="en-US" dirty="0"/>
              <a:t>Some variables have missing data as high as 50%.</a:t>
            </a:r>
          </a:p>
          <a:p>
            <a:r>
              <a:rPr lang="en-US" dirty="0"/>
              <a:t>How to build a reliable model with high missing data and highly skewed outcomes?</a:t>
            </a:r>
          </a:p>
          <a:p>
            <a:r>
              <a:rPr lang="en-US" dirty="0"/>
              <a:t>Alternatives include the Cox Proportional Hazards model.</a:t>
            </a:r>
          </a:p>
        </p:txBody>
      </p:sp>
      <p:sp>
        <p:nvSpPr>
          <p:cNvPr id="4" name="Slide Number Placeholder 3">
            <a:extLst>
              <a:ext uri="{FF2B5EF4-FFF2-40B4-BE49-F238E27FC236}">
                <a16:creationId xmlns:a16="http://schemas.microsoft.com/office/drawing/2014/main" id="{C7F1CB42-30D6-4E51-BD53-38A961568D96}"/>
              </a:ext>
            </a:extLst>
          </p:cNvPr>
          <p:cNvSpPr>
            <a:spLocks noGrp="1"/>
          </p:cNvSpPr>
          <p:nvPr>
            <p:ph type="sldNum" sz="quarter" idx="12"/>
          </p:nvPr>
        </p:nvSpPr>
        <p:spPr/>
        <p:txBody>
          <a:bodyPr/>
          <a:lstStyle/>
          <a:p>
            <a:fld id="{35032509-D289-4CC9-8A27-14E47DC64BC2}" type="slidenum">
              <a:rPr lang="en-US" smtClean="0"/>
              <a:t>147</a:t>
            </a:fld>
            <a:endParaRPr lang="en-US" dirty="0"/>
          </a:p>
        </p:txBody>
      </p:sp>
    </p:spTree>
    <p:extLst>
      <p:ext uri="{BB962C8B-B14F-4D97-AF65-F5344CB8AC3E}">
        <p14:creationId xmlns:p14="http://schemas.microsoft.com/office/powerpoint/2010/main" val="15440394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2919-5E5B-4240-9E6D-C58F4C33E6DE}"/>
              </a:ext>
            </a:extLst>
          </p:cNvPr>
          <p:cNvSpPr>
            <a:spLocks noGrp="1"/>
          </p:cNvSpPr>
          <p:nvPr>
            <p:ph type="title"/>
          </p:nvPr>
        </p:nvSpPr>
        <p:spPr/>
        <p:txBody>
          <a:bodyPr/>
          <a:lstStyle/>
          <a:p>
            <a:r>
              <a:rPr lang="en-US" dirty="0"/>
              <a:t>Positive skewed (right tailed) cost and LOS outcomes</a:t>
            </a:r>
          </a:p>
        </p:txBody>
      </p:sp>
      <p:sp>
        <p:nvSpPr>
          <p:cNvPr id="3" name="Text Placeholder 2">
            <a:extLst>
              <a:ext uri="{FF2B5EF4-FFF2-40B4-BE49-F238E27FC236}">
                <a16:creationId xmlns:a16="http://schemas.microsoft.com/office/drawing/2014/main" id="{FC6C52BC-6DA2-4FE1-B4D6-EB8F851F66D8}"/>
              </a:ext>
            </a:extLst>
          </p:cNvPr>
          <p:cNvSpPr>
            <a:spLocks noGrp="1"/>
          </p:cNvSpPr>
          <p:nvPr>
            <p:ph type="body" idx="1"/>
          </p:nvPr>
        </p:nvSpPr>
        <p:spPr/>
        <p:txBody>
          <a:bodyPr/>
          <a:lstStyle/>
          <a:p>
            <a:r>
              <a:rPr lang="en-US" dirty="0"/>
              <a:t>Cost</a:t>
            </a:r>
          </a:p>
        </p:txBody>
      </p:sp>
      <p:sp>
        <p:nvSpPr>
          <p:cNvPr id="5" name="Text Placeholder 4">
            <a:extLst>
              <a:ext uri="{FF2B5EF4-FFF2-40B4-BE49-F238E27FC236}">
                <a16:creationId xmlns:a16="http://schemas.microsoft.com/office/drawing/2014/main" id="{881DFF72-6D8F-4FFF-B55B-B223A0FC0A4F}"/>
              </a:ext>
            </a:extLst>
          </p:cNvPr>
          <p:cNvSpPr>
            <a:spLocks noGrp="1"/>
          </p:cNvSpPr>
          <p:nvPr>
            <p:ph type="body" sz="quarter" idx="3"/>
          </p:nvPr>
        </p:nvSpPr>
        <p:spPr/>
        <p:txBody>
          <a:bodyPr/>
          <a:lstStyle/>
          <a:p>
            <a:r>
              <a:rPr lang="en-US" dirty="0"/>
              <a:t>LOS</a:t>
            </a:r>
          </a:p>
        </p:txBody>
      </p:sp>
      <p:sp>
        <p:nvSpPr>
          <p:cNvPr id="7" name="Slide Number Placeholder 6">
            <a:extLst>
              <a:ext uri="{FF2B5EF4-FFF2-40B4-BE49-F238E27FC236}">
                <a16:creationId xmlns:a16="http://schemas.microsoft.com/office/drawing/2014/main" id="{495884E5-5421-4616-A956-5D8DBF3CA2F4}"/>
              </a:ext>
            </a:extLst>
          </p:cNvPr>
          <p:cNvSpPr>
            <a:spLocks noGrp="1"/>
          </p:cNvSpPr>
          <p:nvPr>
            <p:ph type="sldNum" sz="quarter" idx="12"/>
          </p:nvPr>
        </p:nvSpPr>
        <p:spPr/>
        <p:txBody>
          <a:bodyPr/>
          <a:lstStyle/>
          <a:p>
            <a:fld id="{35032509-D289-4CC9-8A27-14E47DC64BC2}" type="slidenum">
              <a:rPr lang="en-US" smtClean="0"/>
              <a:t>148</a:t>
            </a:fld>
            <a:endParaRPr lang="en-US" dirty="0"/>
          </a:p>
        </p:txBody>
      </p:sp>
      <p:pic>
        <p:nvPicPr>
          <p:cNvPr id="1026" name="Picture 2" descr="Plot object">
            <a:extLst>
              <a:ext uri="{FF2B5EF4-FFF2-40B4-BE49-F238E27FC236}">
                <a16:creationId xmlns:a16="http://schemas.microsoft.com/office/drawing/2014/main" id="{43DFCDA8-FAEF-45A3-8278-9301C3E9A14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682224"/>
            <a:ext cx="5157787" cy="3330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ot object">
            <a:extLst>
              <a:ext uri="{FF2B5EF4-FFF2-40B4-BE49-F238E27FC236}">
                <a16:creationId xmlns:a16="http://schemas.microsoft.com/office/drawing/2014/main" id="{373CF7C3-3BDA-4E29-A914-1B8E5B461D4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674023"/>
            <a:ext cx="5183188" cy="334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836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3DF3A5-F037-403B-A63F-3C5EBDC71429}"/>
              </a:ext>
            </a:extLst>
          </p:cNvPr>
          <p:cNvGraphicFramePr>
            <a:graphicFrameLocks noGrp="1"/>
          </p:cNvGraphicFramePr>
          <p:nvPr>
            <p:extLst>
              <p:ext uri="{D42A27DB-BD31-4B8C-83A1-F6EECF244321}">
                <p14:modId xmlns:p14="http://schemas.microsoft.com/office/powerpoint/2010/main" val="557212490"/>
              </p:ext>
            </p:extLst>
          </p:nvPr>
        </p:nvGraphicFramePr>
        <p:xfrm>
          <a:off x="576549" y="38088"/>
          <a:ext cx="11038902" cy="6819912"/>
        </p:xfrm>
        <a:graphic>
          <a:graphicData uri="http://schemas.openxmlformats.org/drawingml/2006/table">
            <a:tbl>
              <a:tblPr>
                <a:tableStyleId>{69012ECD-51FC-41F1-AA8D-1B2483CD663E}</a:tableStyleId>
              </a:tblPr>
              <a:tblGrid>
                <a:gridCol w="1095074">
                  <a:extLst>
                    <a:ext uri="{9D8B030D-6E8A-4147-A177-3AD203B41FA5}">
                      <a16:colId xmlns:a16="http://schemas.microsoft.com/office/drawing/2014/main" val="141620781"/>
                    </a:ext>
                  </a:extLst>
                </a:gridCol>
                <a:gridCol w="4781851">
                  <a:extLst>
                    <a:ext uri="{9D8B030D-6E8A-4147-A177-3AD203B41FA5}">
                      <a16:colId xmlns:a16="http://schemas.microsoft.com/office/drawing/2014/main" val="848433896"/>
                    </a:ext>
                  </a:extLst>
                </a:gridCol>
                <a:gridCol w="1087603">
                  <a:extLst>
                    <a:ext uri="{9D8B030D-6E8A-4147-A177-3AD203B41FA5}">
                      <a16:colId xmlns:a16="http://schemas.microsoft.com/office/drawing/2014/main" val="650539714"/>
                    </a:ext>
                  </a:extLst>
                </a:gridCol>
                <a:gridCol w="4074374">
                  <a:extLst>
                    <a:ext uri="{9D8B030D-6E8A-4147-A177-3AD203B41FA5}">
                      <a16:colId xmlns:a16="http://schemas.microsoft.com/office/drawing/2014/main" val="2744629504"/>
                    </a:ext>
                  </a:extLst>
                </a:gridCol>
              </a:tblGrid>
              <a:tr h="251921">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Cancer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36994288"/>
                  </a:ext>
                </a:extLst>
              </a:tr>
              <a:tr h="251921">
                <a:tc>
                  <a:txBody>
                    <a:bodyPr/>
                    <a:lstStyle/>
                    <a:p>
                      <a:pPr algn="l" fontAlgn="ctr"/>
                      <a:r>
                        <a:rPr lang="en-US" sz="1800" u="none" strike="noStrike" dirty="0">
                          <a:effectLst/>
                        </a:rPr>
                        <a:t>death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at any time up to NDI date:31DEC94</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2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31210553"/>
                  </a:ext>
                </a:extLst>
              </a:tr>
              <a:tr h="251921">
                <a:tc>
                  <a:txBody>
                    <a:bodyPr/>
                    <a:lstStyle/>
                    <a:p>
                      <a:pPr algn="l" fontAlgn="ctr"/>
                      <a:r>
                        <a:rPr lang="en-US" sz="1800" u="none" strike="noStrike" dirty="0">
                          <a:effectLst/>
                        </a:rPr>
                        <a:t>sex</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6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278592253"/>
                  </a:ext>
                </a:extLst>
              </a:tr>
              <a:tr h="251921">
                <a:tc>
                  <a:txBody>
                    <a:bodyPr/>
                    <a:lstStyle/>
                    <a:p>
                      <a:pPr algn="l" fontAlgn="ctr"/>
                      <a:r>
                        <a:rPr lang="en-US" sz="1800" u="none" strike="noStrike" dirty="0">
                          <a:effectLst/>
                        </a:rPr>
                        <a:t>hospdead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in Hospital</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 order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596839221"/>
                  </a:ext>
                </a:extLst>
              </a:tr>
              <a:tr h="251921">
                <a:tc>
                  <a:txBody>
                    <a:bodyPr/>
                    <a:lstStyle/>
                    <a:p>
                      <a:pPr algn="l" fontAlgn="ctr"/>
                      <a:r>
                        <a:rPr lang="en-US" sz="1800" u="none" strike="noStrike" dirty="0">
                          <a:effectLst/>
                          <a:highlight>
                            <a:srgbClr val="FFFF00"/>
                          </a:highlight>
                        </a:rPr>
                        <a:t>slos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highlight>
                            <a:srgbClr val="FFFF00"/>
                          </a:highlight>
                        </a:rPr>
                        <a:t>Days from Study Entry to Discharge</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to DNR,&lt;0: DNR before study</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71212736"/>
                  </a:ext>
                </a:extLst>
              </a:tr>
              <a:tr h="251921">
                <a:tc>
                  <a:txBody>
                    <a:bodyPr/>
                    <a:lstStyle/>
                    <a:p>
                      <a:pPr algn="l" fontAlgn="ctr"/>
                      <a:r>
                        <a:rPr lang="en-US" sz="1800" u="none" strike="noStrike" dirty="0">
                          <a:effectLst/>
                        </a:rPr>
                        <a:t>d.time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of Follow-Up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meanbp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 Arterial Blood Pressure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931766196"/>
                  </a:ext>
                </a:extLst>
              </a:tr>
              <a:tr h="251921">
                <a:tc>
                  <a:txBody>
                    <a:bodyPr/>
                    <a:lstStyle/>
                    <a:p>
                      <a:pPr algn="l" fontAlgn="ctr"/>
                      <a:r>
                        <a:rPr lang="en-US" sz="1800" u="none" strike="noStrike" dirty="0">
                          <a:effectLst/>
                        </a:rPr>
                        <a:t>dzgroup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wblc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White Blood Cell Count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44431431"/>
                  </a:ext>
                </a:extLst>
              </a:tr>
              <a:tr h="251921">
                <a:tc>
                  <a:txBody>
                    <a:bodyPr/>
                    <a:lstStyle/>
                    <a:p>
                      <a:pPr algn="l" fontAlgn="ctr"/>
                      <a:r>
                        <a:rPr lang="en-US" sz="1800" u="none" strike="noStrike" dirty="0">
                          <a:effectLst/>
                        </a:rPr>
                        <a:t>dzclass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hrt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Heart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82577438"/>
                  </a:ext>
                </a:extLst>
              </a:tr>
              <a:tr h="251921">
                <a:tc>
                  <a:txBody>
                    <a:bodyPr/>
                    <a:lstStyle/>
                    <a:p>
                      <a:pPr algn="l" fontAlgn="ctr"/>
                      <a:r>
                        <a:rPr lang="en-US" sz="1800" u="none" strike="noStrike" dirty="0">
                          <a:effectLst/>
                        </a:rPr>
                        <a:t>num.co</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number of comorbidities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Respiration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456269513"/>
                  </a:ext>
                </a:extLst>
              </a:tr>
              <a:tr h="251921">
                <a:tc>
                  <a:txBody>
                    <a:bodyPr/>
                    <a:lstStyle/>
                    <a:p>
                      <a:pPr algn="l" fontAlgn="ctr"/>
                      <a:r>
                        <a:rPr lang="en-US" sz="1800" u="none" strike="noStrike" dirty="0">
                          <a:effectLst/>
                        </a:rPr>
                        <a:t>edu</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Years of Education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Temperature (celcius)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31520201"/>
                  </a:ext>
                </a:extLst>
              </a:tr>
              <a:tr h="251921">
                <a:tc>
                  <a:txBody>
                    <a:bodyPr/>
                    <a:lstStyle/>
                    <a:p>
                      <a:pPr algn="l" fontAlgn="ctr"/>
                      <a:r>
                        <a:rPr lang="en-US" sz="1800" u="none" strike="noStrike" dirty="0">
                          <a:effectLst/>
                        </a:rPr>
                        <a:t>income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pafi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393808122"/>
                  </a:ext>
                </a:extLst>
              </a:tr>
              <a:tr h="251921">
                <a:tc>
                  <a:txBody>
                    <a:bodyPr/>
                    <a:lstStyle/>
                    <a:p>
                      <a:pPr algn="l" fontAlgn="ctr"/>
                      <a:r>
                        <a:rPr lang="en-US" sz="1800" u="none" strike="noStrike" dirty="0">
                          <a:effectLst/>
                        </a:rPr>
                        <a:t>scoma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Coma Score based on Glasgow 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alb</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Albumin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69899625"/>
                  </a:ext>
                </a:extLst>
              </a:tr>
              <a:tr h="251921">
                <a:tc>
                  <a:txBody>
                    <a:bodyPr/>
                    <a:lstStyle/>
                    <a:p>
                      <a:pPr algn="l" fontAlgn="ctr"/>
                      <a:r>
                        <a:rPr lang="en-US" sz="1800" u="none" strike="noStrike" dirty="0">
                          <a:effectLst/>
                          <a:highlight>
                            <a:srgbClr val="FFFF00"/>
                          </a:highlight>
                        </a:rPr>
                        <a:t>charges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highlight>
                            <a:srgbClr val="FFFF00"/>
                          </a:highlight>
                        </a:rPr>
                        <a:t>Hospital Charges</a:t>
                      </a:r>
                      <a:endParaRPr lang="en-US" sz="1800" b="0" i="0" u="none" strike="noStrike" dirty="0">
                        <a:solidFill>
                          <a:srgbClr val="000000"/>
                        </a:solidFill>
                        <a:effectLst/>
                        <a:highlight>
                          <a:srgbClr val="FFFF00"/>
                        </a:highligh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Bilirubin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740670285"/>
                  </a:ext>
                </a:extLst>
              </a:tr>
              <a:tr h="251921">
                <a:tc>
                  <a:txBody>
                    <a:bodyPr/>
                    <a:lstStyle/>
                    <a:p>
                      <a:pPr algn="l" fontAlgn="ctr"/>
                      <a:r>
                        <a:rPr lang="en-US" sz="1800" u="none" strike="noStrike" dirty="0">
                          <a:effectLst/>
                        </a:rPr>
                        <a:t>totcst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RCC 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crea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creatinine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886841808"/>
                  </a:ext>
                </a:extLst>
              </a:tr>
              <a:tr h="251921">
                <a:tc>
                  <a:txBody>
                    <a:bodyPr/>
                    <a:lstStyle/>
                    <a:p>
                      <a:pPr algn="l" fontAlgn="ctr"/>
                      <a:r>
                        <a:rPr lang="en-US" sz="1800" u="none" strike="noStrike" dirty="0">
                          <a:effectLst/>
                        </a:rPr>
                        <a:t>totmcst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micro-cost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sod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sodium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60792710"/>
                  </a:ext>
                </a:extLst>
              </a:tr>
              <a:tr h="251921">
                <a:tc>
                  <a:txBody>
                    <a:bodyPr/>
                    <a:lstStyle/>
                    <a:p>
                      <a:pPr algn="l" fontAlgn="ctr"/>
                      <a:r>
                        <a:rPr lang="en-US" sz="1800" u="none" strike="noStrike" dirty="0">
                          <a:effectLst/>
                        </a:rPr>
                        <a:t>avtisst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Average TISS, Days 3-25</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pH (arterial)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95920750"/>
                  </a:ext>
                </a:extLst>
              </a:tr>
              <a:tr h="251921">
                <a:tc>
                  <a:txBody>
                    <a:bodyPr/>
                    <a:lstStyle/>
                    <a:p>
                      <a:pPr algn="l" fontAlgn="ctr"/>
                      <a:r>
                        <a:rPr lang="en-US" sz="1800" u="none" strike="noStrike" dirty="0">
                          <a:effectLst/>
                        </a:rPr>
                        <a:t>race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129082538"/>
                  </a:ext>
                </a:extLst>
              </a:tr>
              <a:tr h="251921">
                <a:tc>
                  <a:txBody>
                    <a:bodyPr/>
                    <a:lstStyle/>
                    <a:p>
                      <a:pPr algn="l" fontAlgn="ctr"/>
                      <a:r>
                        <a:rPr lang="en-US" sz="1800" u="none" strike="noStrike" dirty="0">
                          <a:effectLst/>
                        </a:rPr>
                        <a:t>sps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physiology score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971805786"/>
                  </a:ext>
                </a:extLst>
              </a:tr>
              <a:tr h="251921">
                <a:tc>
                  <a:txBody>
                    <a:bodyPr/>
                    <a:lstStyle/>
                    <a:p>
                      <a:pPr algn="l" fontAlgn="ctr"/>
                      <a:r>
                        <a:rPr lang="en-US" sz="1800" u="none" strike="noStrike" dirty="0">
                          <a:effectLst/>
                        </a:rPr>
                        <a:t>aps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APS III no coma, imp bun,uout for ph1,D3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 Output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633560043"/>
                  </a:ext>
                </a:extLst>
              </a:tr>
              <a:tr h="251921">
                <a:tc>
                  <a:txBody>
                    <a:bodyPr/>
                    <a:lstStyle/>
                    <a:p>
                      <a:pPr algn="l" fontAlgn="ctr"/>
                      <a:r>
                        <a:rPr lang="en-US" sz="1800" u="none" strike="noStrike" dirty="0">
                          <a:effectLst/>
                        </a:rPr>
                        <a:t>surv2m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2M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Patient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670623452"/>
                  </a:ext>
                </a:extLst>
              </a:tr>
              <a:tr h="251921">
                <a:tc>
                  <a:txBody>
                    <a:bodyPr/>
                    <a:lstStyle/>
                    <a:p>
                      <a:pPr algn="l" fontAlgn="ctr"/>
                      <a:r>
                        <a:rPr lang="en-US" sz="1800" u="none" strike="noStrike" dirty="0">
                          <a:effectLst/>
                        </a:rPr>
                        <a:t>surv6m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6M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Surrogate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7331288"/>
                  </a:ext>
                </a:extLst>
              </a:tr>
              <a:tr h="251921">
                <a:tc>
                  <a:txBody>
                    <a:bodyPr/>
                    <a:lstStyle/>
                    <a:p>
                      <a:pPr algn="l" fontAlgn="ctr"/>
                      <a:r>
                        <a:rPr lang="en-US" sz="1800" u="none" strike="noStrike" dirty="0">
                          <a:effectLst/>
                        </a:rPr>
                        <a:t>hday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 in Hospital at Study Admit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sfdm2</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457038331"/>
                  </a:ext>
                </a:extLst>
              </a:tr>
              <a:tr h="251921">
                <a:tc>
                  <a:txBody>
                    <a:bodyPr/>
                    <a:lstStyle/>
                    <a:p>
                      <a:pPr algn="l" fontAlgn="ctr"/>
                      <a:r>
                        <a:rPr lang="en-US" sz="1800" u="none" strike="noStrike" dirty="0">
                          <a:effectLst/>
                        </a:rPr>
                        <a:t>diabetes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pt-BR" sz="1800" u="none" strike="noStrike">
                          <a:effectLst/>
                        </a:rPr>
                        <a:t>Diabetes (Com 27-28, Dx 73)</a:t>
                      </a:r>
                      <a:endParaRPr lang="pt-BR" sz="1800" b="0" i="0" u="none" strike="noStrike">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Imputed ADL Calibrated to Surrogate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591742165"/>
                  </a:ext>
                </a:extLst>
              </a:tr>
              <a:tr h="251921">
                <a:tc>
                  <a:txBody>
                    <a:bodyPr/>
                    <a:lstStyle/>
                    <a:p>
                      <a:pPr algn="l" fontAlgn="ctr"/>
                      <a:r>
                        <a:rPr lang="en-US" sz="1800" u="none" strike="noStrike" dirty="0">
                          <a:effectLst/>
                        </a:rPr>
                        <a:t>dementia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Dementia (Comorbidity 6)</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extLst>
                  <a:ext uri="{0D108BD9-81ED-4DB2-BD59-A6C34878D82A}">
                    <a16:rowId xmlns:a16="http://schemas.microsoft.com/office/drawing/2014/main" val="588937530"/>
                  </a:ext>
                </a:extLst>
              </a:tr>
            </a:tbl>
          </a:graphicData>
        </a:graphic>
      </p:graphicFrame>
      <p:sp>
        <p:nvSpPr>
          <p:cNvPr id="3" name="Slide Number Placeholder 2">
            <a:extLst>
              <a:ext uri="{FF2B5EF4-FFF2-40B4-BE49-F238E27FC236}">
                <a16:creationId xmlns:a16="http://schemas.microsoft.com/office/drawing/2014/main" id="{1993B5E2-CD01-45A6-9342-6A9275F4FCD7}"/>
              </a:ext>
            </a:extLst>
          </p:cNvPr>
          <p:cNvSpPr>
            <a:spLocks noGrp="1"/>
          </p:cNvSpPr>
          <p:nvPr>
            <p:ph type="sldNum" sz="quarter" idx="12"/>
          </p:nvPr>
        </p:nvSpPr>
        <p:spPr/>
        <p:txBody>
          <a:bodyPr/>
          <a:lstStyle/>
          <a:p>
            <a:fld id="{35032509-D289-4CC9-8A27-14E47DC64BC2}" type="slidenum">
              <a:rPr lang="en-US" smtClean="0"/>
              <a:t>149</a:t>
            </a:fld>
            <a:endParaRPr lang="en-US" dirty="0"/>
          </a:p>
        </p:txBody>
      </p:sp>
    </p:spTree>
    <p:extLst>
      <p:ext uri="{BB962C8B-B14F-4D97-AF65-F5344CB8AC3E}">
        <p14:creationId xmlns:p14="http://schemas.microsoft.com/office/powerpoint/2010/main" val="57185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(2)</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Another name for Ordinary Least Squares Regression is Simple or Multiple Linear Regression (“multiple” when there are &gt;1 predictors).</a:t>
            </a:r>
          </a:p>
          <a:p>
            <a:r>
              <a:rPr lang="en-US" dirty="0"/>
              <a:t> A statistical formula calculates the path of a line that gives the least residual sum of squares. (i.e., the line falls in a spot between the data points of your predictor and outcome values with the least errors).</a:t>
            </a:r>
          </a:p>
        </p:txBody>
      </p:sp>
      <p:cxnSp>
        <p:nvCxnSpPr>
          <p:cNvPr id="7" name="Straight Arrow Connector 6">
            <a:extLst>
              <a:ext uri="{FF2B5EF4-FFF2-40B4-BE49-F238E27FC236}">
                <a16:creationId xmlns:a16="http://schemas.microsoft.com/office/drawing/2014/main" id="{C5E496AC-91FC-45E5-B43F-BE018EF3831F}"/>
              </a:ext>
            </a:extLst>
          </p:cNvPr>
          <p:cNvCxnSpPr/>
          <p:nvPr/>
        </p:nvCxnSpPr>
        <p:spPr>
          <a:xfrm flipH="1">
            <a:off x="9170253" y="5070076"/>
            <a:ext cx="3512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66B642-EA74-4140-AE7A-F7FE19AA892C}"/>
              </a:ext>
            </a:extLst>
          </p:cNvPr>
          <p:cNvSpPr txBox="1"/>
          <p:nvPr/>
        </p:nvSpPr>
        <p:spPr>
          <a:xfrm>
            <a:off x="105090" y="4605555"/>
            <a:ext cx="2225530" cy="2031325"/>
          </a:xfrm>
          <a:prstGeom prst="rect">
            <a:avLst/>
          </a:prstGeom>
          <a:noFill/>
        </p:spPr>
        <p:txBody>
          <a:bodyPr wrap="square" rtlCol="0">
            <a:spAutoFit/>
          </a:bodyPr>
          <a:lstStyle/>
          <a:p>
            <a:r>
              <a:rPr lang="en-US" dirty="0">
                <a:highlight>
                  <a:srgbClr val="FFFF00"/>
                </a:highlight>
              </a:rPr>
              <a:t>Knowing regression will help you identify significant trends by looking at lines in dashboards (e.g., a flat line is not ”significant”)</a:t>
            </a:r>
          </a:p>
        </p:txBody>
      </p:sp>
      <p:sp>
        <p:nvSpPr>
          <p:cNvPr id="9" name="TextBox 8">
            <a:extLst>
              <a:ext uri="{FF2B5EF4-FFF2-40B4-BE49-F238E27FC236}">
                <a16:creationId xmlns:a16="http://schemas.microsoft.com/office/drawing/2014/main" id="{F4CDD60A-56E6-42A6-9731-00B1A381FDB0}"/>
              </a:ext>
            </a:extLst>
          </p:cNvPr>
          <p:cNvSpPr txBox="1"/>
          <p:nvPr/>
        </p:nvSpPr>
        <p:spPr>
          <a:xfrm>
            <a:off x="9607024" y="4008240"/>
            <a:ext cx="2584976" cy="1477328"/>
          </a:xfrm>
          <a:prstGeom prst="rect">
            <a:avLst/>
          </a:prstGeom>
          <a:noFill/>
        </p:spPr>
        <p:txBody>
          <a:bodyPr wrap="square" rtlCol="0">
            <a:spAutoFit/>
          </a:bodyPr>
          <a:lstStyle/>
          <a:p>
            <a:r>
              <a:rPr lang="en-US" dirty="0">
                <a:highlight>
                  <a:srgbClr val="FFFF00"/>
                </a:highlight>
              </a:rPr>
              <a:t>Regression line with 95% confidence intervals.  This is a likely range had we many datasets instead of 1.</a:t>
            </a:r>
          </a:p>
        </p:txBody>
      </p:sp>
      <p:pic>
        <p:nvPicPr>
          <p:cNvPr id="6146" name="Picture 2" descr="Plot object">
            <a:extLst>
              <a:ext uri="{FF2B5EF4-FFF2-40B4-BE49-F238E27FC236}">
                <a16:creationId xmlns:a16="http://schemas.microsoft.com/office/drawing/2014/main" id="{16C3E646-6305-47EE-96B5-F0C24F6E6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603" y="4069993"/>
            <a:ext cx="679765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3685F7B-2AFB-4DFD-8A4F-AA382A484EE8}"/>
              </a:ext>
            </a:extLst>
          </p:cNvPr>
          <p:cNvSpPr txBox="1"/>
          <p:nvPr/>
        </p:nvSpPr>
        <p:spPr>
          <a:xfrm>
            <a:off x="9212236" y="5503357"/>
            <a:ext cx="3013456" cy="1200329"/>
          </a:xfrm>
          <a:prstGeom prst="rect">
            <a:avLst/>
          </a:prstGeom>
          <a:noFill/>
        </p:spPr>
        <p:txBody>
          <a:bodyPr wrap="square" rtlCol="0">
            <a:spAutoFit/>
          </a:bodyPr>
          <a:lstStyle/>
          <a:p>
            <a:r>
              <a:rPr lang="en-US" dirty="0"/>
              <a:t>See Moore &amp; McCabe (Chapter 10) and Appendix to read more about confidence and prediction intervals)</a:t>
            </a:r>
          </a:p>
        </p:txBody>
      </p:sp>
      <p:sp>
        <p:nvSpPr>
          <p:cNvPr id="4" name="Slide Number Placeholder 3">
            <a:extLst>
              <a:ext uri="{FF2B5EF4-FFF2-40B4-BE49-F238E27FC236}">
                <a16:creationId xmlns:a16="http://schemas.microsoft.com/office/drawing/2014/main" id="{B193C0CE-0F2E-43B6-9751-D49D9F76F35A}"/>
              </a:ext>
            </a:extLst>
          </p:cNvPr>
          <p:cNvSpPr>
            <a:spLocks noGrp="1"/>
          </p:cNvSpPr>
          <p:nvPr>
            <p:ph type="sldNum" sz="quarter" idx="12"/>
          </p:nvPr>
        </p:nvSpPr>
        <p:spPr/>
        <p:txBody>
          <a:bodyPr/>
          <a:lstStyle/>
          <a:p>
            <a:fld id="{35032509-D289-4CC9-8A27-14E47DC64BC2}" type="slidenum">
              <a:rPr lang="en-US" smtClean="0"/>
              <a:t>15</a:t>
            </a:fld>
            <a:endParaRPr lang="en-US" dirty="0"/>
          </a:p>
        </p:txBody>
      </p:sp>
    </p:spTree>
    <p:extLst>
      <p:ext uri="{BB962C8B-B14F-4D97-AF65-F5344CB8AC3E}">
        <p14:creationId xmlns:p14="http://schemas.microsoft.com/office/powerpoint/2010/main" val="35170545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Diagnostic model: Cost</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Missing data, single and multiple imputation, model selection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11CBAC9-179C-4770-AAE7-F71C12136A67}"/>
              </a:ext>
            </a:extLst>
          </p:cNvPr>
          <p:cNvSpPr>
            <a:spLocks noGrp="1"/>
          </p:cNvSpPr>
          <p:nvPr>
            <p:ph type="sldNum" sz="quarter" idx="12"/>
          </p:nvPr>
        </p:nvSpPr>
        <p:spPr/>
        <p:txBody>
          <a:bodyPr/>
          <a:lstStyle/>
          <a:p>
            <a:fld id="{35032509-D289-4CC9-8A27-14E47DC64BC2}" type="slidenum">
              <a:rPr lang="en-US" smtClean="0"/>
              <a:t>150</a:t>
            </a:fld>
            <a:endParaRPr lang="en-US" dirty="0"/>
          </a:p>
        </p:txBody>
      </p:sp>
    </p:spTree>
    <p:extLst>
      <p:ext uri="{BB962C8B-B14F-4D97-AF65-F5344CB8AC3E}">
        <p14:creationId xmlns:p14="http://schemas.microsoft.com/office/powerpoint/2010/main" val="1217537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F329-D63E-480D-9FDD-084D2787E4E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A127301-58D0-4AD1-8F1B-2A3B8698EF64}"/>
              </a:ext>
            </a:extLst>
          </p:cNvPr>
          <p:cNvSpPr>
            <a:spLocks noGrp="1"/>
          </p:cNvSpPr>
          <p:nvPr>
            <p:ph idx="1"/>
          </p:nvPr>
        </p:nvSpPr>
        <p:spPr>
          <a:xfrm>
            <a:off x="838200" y="1825625"/>
            <a:ext cx="10515600" cy="4895850"/>
          </a:xfrm>
        </p:spPr>
        <p:txBody>
          <a:bodyPr/>
          <a:lstStyle/>
          <a:p>
            <a:r>
              <a:rPr lang="en-US" dirty="0"/>
              <a:t>We have a significant model with </a:t>
            </a:r>
            <a:r>
              <a:rPr lang="en-US" u="sng" dirty="0"/>
              <a:t>all predictors </a:t>
            </a:r>
            <a:r>
              <a:rPr lang="en-US" dirty="0"/>
              <a:t>but our 9,105 patient sample size shrunk down to 867 because of missing data (i.e., regression uses listwise deletion). We need to re-think the model and deal with missing data.</a:t>
            </a:r>
          </a:p>
          <a:p>
            <a:r>
              <a:rPr lang="en-US" dirty="0"/>
              <a:t>This is the reduced model with a bigger sample size: </a:t>
            </a:r>
          </a:p>
          <a:p>
            <a:r>
              <a:rPr lang="en-US" dirty="0"/>
              <a:t>charges = sex + age + hospdead + slos + dzgroup + num.co + edu + income + scoma + meanbp + wblc + hrt + temp + resp + bili + ph + adls + prg6m</a:t>
            </a:r>
          </a:p>
          <a:p>
            <a:r>
              <a:rPr lang="en-US" dirty="0"/>
              <a:t>We’ll topcode cost to improve our model performance. It is important to note that topcoding can underestimate our most expensive costs but is still helpful.</a:t>
            </a:r>
          </a:p>
        </p:txBody>
      </p:sp>
      <p:sp>
        <p:nvSpPr>
          <p:cNvPr id="4" name="Slide Number Placeholder 3">
            <a:extLst>
              <a:ext uri="{FF2B5EF4-FFF2-40B4-BE49-F238E27FC236}">
                <a16:creationId xmlns:a16="http://schemas.microsoft.com/office/drawing/2014/main" id="{6CFB627D-31FC-4C50-A5C8-60EA570FF7CC}"/>
              </a:ext>
            </a:extLst>
          </p:cNvPr>
          <p:cNvSpPr>
            <a:spLocks noGrp="1"/>
          </p:cNvSpPr>
          <p:nvPr>
            <p:ph type="sldNum" sz="quarter" idx="12"/>
          </p:nvPr>
        </p:nvSpPr>
        <p:spPr/>
        <p:txBody>
          <a:bodyPr/>
          <a:lstStyle/>
          <a:p>
            <a:fld id="{35032509-D289-4CC9-8A27-14E47DC64BC2}" type="slidenum">
              <a:rPr lang="en-US" smtClean="0"/>
              <a:t>151</a:t>
            </a:fld>
            <a:endParaRPr lang="en-US" dirty="0"/>
          </a:p>
        </p:txBody>
      </p:sp>
    </p:spTree>
    <p:extLst>
      <p:ext uri="{BB962C8B-B14F-4D97-AF65-F5344CB8AC3E}">
        <p14:creationId xmlns:p14="http://schemas.microsoft.com/office/powerpoint/2010/main" val="24900812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7804FE3B-5C98-40F8-A27D-5364EA2F6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75EC52-FB23-4402-9F48-97FC095E178E}"/>
              </a:ext>
            </a:extLst>
          </p:cNvPr>
          <p:cNvSpPr txBox="1"/>
          <p:nvPr/>
        </p:nvSpPr>
        <p:spPr>
          <a:xfrm>
            <a:off x="237783" y="424282"/>
            <a:ext cx="3251142" cy="646331"/>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932A6627-E1A7-409C-9FFC-08637A347B1E}"/>
              </a:ext>
            </a:extLst>
          </p:cNvPr>
          <p:cNvSpPr txBox="1"/>
          <p:nvPr/>
        </p:nvSpPr>
        <p:spPr>
          <a:xfrm>
            <a:off x="7609758" y="126774"/>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5" name="TextBox 4">
            <a:extLst>
              <a:ext uri="{FF2B5EF4-FFF2-40B4-BE49-F238E27FC236}">
                <a16:creationId xmlns:a16="http://schemas.microsoft.com/office/drawing/2014/main" id="{B24CA1D3-724E-4200-AC92-1C1C9324250A}"/>
              </a:ext>
            </a:extLst>
          </p:cNvPr>
          <p:cNvSpPr txBox="1"/>
          <p:nvPr/>
        </p:nvSpPr>
        <p:spPr>
          <a:xfrm>
            <a:off x="7609758" y="1584099"/>
            <a:ext cx="3143967" cy="461665"/>
          </a:xfrm>
          <a:prstGeom prst="rect">
            <a:avLst/>
          </a:prstGeom>
          <a:noFill/>
        </p:spPr>
        <p:txBody>
          <a:bodyPr wrap="square" rtlCol="0">
            <a:spAutoFit/>
          </a:bodyPr>
          <a:lstStyle/>
          <a:p>
            <a:r>
              <a:rPr lang="en-US" sz="2400" dirty="0">
                <a:highlight>
                  <a:srgbClr val="FFFF00"/>
                </a:highlight>
              </a:rPr>
              <a:t>Large group differences</a:t>
            </a:r>
          </a:p>
        </p:txBody>
      </p:sp>
      <p:sp>
        <p:nvSpPr>
          <p:cNvPr id="2" name="Slide Number Placeholder 1">
            <a:extLst>
              <a:ext uri="{FF2B5EF4-FFF2-40B4-BE49-F238E27FC236}">
                <a16:creationId xmlns:a16="http://schemas.microsoft.com/office/drawing/2014/main" id="{DBCD14D4-4F78-48AB-AAEE-38EB0BF5228E}"/>
              </a:ext>
            </a:extLst>
          </p:cNvPr>
          <p:cNvSpPr>
            <a:spLocks noGrp="1"/>
          </p:cNvSpPr>
          <p:nvPr>
            <p:ph type="sldNum" sz="quarter" idx="12"/>
          </p:nvPr>
        </p:nvSpPr>
        <p:spPr/>
        <p:txBody>
          <a:bodyPr/>
          <a:lstStyle/>
          <a:p>
            <a:fld id="{35032509-D289-4CC9-8A27-14E47DC64BC2}" type="slidenum">
              <a:rPr lang="en-US" smtClean="0"/>
              <a:t>152</a:t>
            </a:fld>
            <a:endParaRPr lang="en-US" dirty="0"/>
          </a:p>
        </p:txBody>
      </p:sp>
    </p:spTree>
    <p:extLst>
      <p:ext uri="{BB962C8B-B14F-4D97-AF65-F5344CB8AC3E}">
        <p14:creationId xmlns:p14="http://schemas.microsoft.com/office/powerpoint/2010/main" val="284545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AC43483C-8066-4D44-8F81-8D8569C8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B133B6-C37A-4543-8A3E-F66C933F5889}"/>
              </a:ext>
            </a:extLst>
          </p:cNvPr>
          <p:cNvSpPr txBox="1"/>
          <p:nvPr/>
        </p:nvSpPr>
        <p:spPr>
          <a:xfrm>
            <a:off x="77985" y="468671"/>
            <a:ext cx="2390007" cy="923330"/>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793B889F-0EE1-4065-957F-E52493F3E998}"/>
              </a:ext>
            </a:extLst>
          </p:cNvPr>
          <p:cNvSpPr txBox="1"/>
          <p:nvPr/>
        </p:nvSpPr>
        <p:spPr>
          <a:xfrm>
            <a:off x="6895383" y="3736749"/>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2" name="Slide Number Placeholder 1">
            <a:extLst>
              <a:ext uri="{FF2B5EF4-FFF2-40B4-BE49-F238E27FC236}">
                <a16:creationId xmlns:a16="http://schemas.microsoft.com/office/drawing/2014/main" id="{1CD536DC-9B38-426C-957F-EEE4CD1D68D7}"/>
              </a:ext>
            </a:extLst>
          </p:cNvPr>
          <p:cNvSpPr>
            <a:spLocks noGrp="1"/>
          </p:cNvSpPr>
          <p:nvPr>
            <p:ph type="sldNum" sz="quarter" idx="12"/>
          </p:nvPr>
        </p:nvSpPr>
        <p:spPr/>
        <p:txBody>
          <a:bodyPr/>
          <a:lstStyle/>
          <a:p>
            <a:fld id="{35032509-D289-4CC9-8A27-14E47DC64BC2}" type="slidenum">
              <a:rPr lang="en-US" smtClean="0"/>
              <a:t>153</a:t>
            </a:fld>
            <a:endParaRPr lang="en-US" dirty="0"/>
          </a:p>
        </p:txBody>
      </p:sp>
    </p:spTree>
    <p:extLst>
      <p:ext uri="{BB962C8B-B14F-4D97-AF65-F5344CB8AC3E}">
        <p14:creationId xmlns:p14="http://schemas.microsoft.com/office/powerpoint/2010/main" val="26450627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697C79-A9F6-4FA5-B949-2686638D31D6}"/>
              </a:ext>
            </a:extLst>
          </p:cNvPr>
          <p:cNvGraphicFramePr>
            <a:graphicFrameLocks noGrp="1"/>
          </p:cNvGraphicFramePr>
          <p:nvPr>
            <p:extLst>
              <p:ext uri="{D42A27DB-BD31-4B8C-83A1-F6EECF244321}">
                <p14:modId xmlns:p14="http://schemas.microsoft.com/office/powerpoint/2010/main" val="2531153074"/>
              </p:ext>
            </p:extLst>
          </p:nvPr>
        </p:nvGraphicFramePr>
        <p:xfrm>
          <a:off x="1169927" y="643466"/>
          <a:ext cx="9852148" cy="6177728"/>
        </p:xfrm>
        <a:graphic>
          <a:graphicData uri="http://schemas.openxmlformats.org/drawingml/2006/table">
            <a:tbl>
              <a:tblPr firstRow="1" bandRow="1">
                <a:tableStyleId>{69012ECD-51FC-41F1-AA8D-1B2483CD663E}</a:tableStyleId>
              </a:tblPr>
              <a:tblGrid>
                <a:gridCol w="3766057">
                  <a:extLst>
                    <a:ext uri="{9D8B030D-6E8A-4147-A177-3AD203B41FA5}">
                      <a16:colId xmlns:a16="http://schemas.microsoft.com/office/drawing/2014/main" val="1876369734"/>
                    </a:ext>
                  </a:extLst>
                </a:gridCol>
                <a:gridCol w="844103">
                  <a:extLst>
                    <a:ext uri="{9D8B030D-6E8A-4147-A177-3AD203B41FA5}">
                      <a16:colId xmlns:a16="http://schemas.microsoft.com/office/drawing/2014/main" val="2878064782"/>
                    </a:ext>
                  </a:extLst>
                </a:gridCol>
                <a:gridCol w="1153918">
                  <a:extLst>
                    <a:ext uri="{9D8B030D-6E8A-4147-A177-3AD203B41FA5}">
                      <a16:colId xmlns:a16="http://schemas.microsoft.com/office/drawing/2014/main" val="1190497519"/>
                    </a:ext>
                  </a:extLst>
                </a:gridCol>
                <a:gridCol w="1707698">
                  <a:extLst>
                    <a:ext uri="{9D8B030D-6E8A-4147-A177-3AD203B41FA5}">
                      <a16:colId xmlns:a16="http://schemas.microsoft.com/office/drawing/2014/main" val="3203574617"/>
                    </a:ext>
                  </a:extLst>
                </a:gridCol>
                <a:gridCol w="1232339">
                  <a:extLst>
                    <a:ext uri="{9D8B030D-6E8A-4147-A177-3AD203B41FA5}">
                      <a16:colId xmlns:a16="http://schemas.microsoft.com/office/drawing/2014/main" val="711308535"/>
                    </a:ext>
                  </a:extLst>
                </a:gridCol>
                <a:gridCol w="1148033">
                  <a:extLst>
                    <a:ext uri="{9D8B030D-6E8A-4147-A177-3AD203B41FA5}">
                      <a16:colId xmlns:a16="http://schemas.microsoft.com/office/drawing/2014/main" val="1929499230"/>
                    </a:ext>
                  </a:extLst>
                </a:gridCol>
              </a:tblGrid>
              <a:tr h="371405">
                <a:tc>
                  <a:txBody>
                    <a:bodyPr/>
                    <a:lstStyle/>
                    <a:p>
                      <a:pPr algn="l" fontAlgn="b"/>
                      <a:r>
                        <a:rPr lang="en-US" sz="2100" u="none" strike="noStrike" dirty="0">
                          <a:effectLst/>
                        </a:rPr>
                        <a:t>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N</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Validated 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AIC</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MAD</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35119422"/>
                  </a:ext>
                </a:extLst>
              </a:tr>
              <a:tr h="371405">
                <a:tc>
                  <a:txBody>
                    <a:bodyPr/>
                    <a:lstStyle/>
                    <a:p>
                      <a:pPr algn="l" fontAlgn="b"/>
                      <a:r>
                        <a:rPr lang="en-US" sz="2100" u="none" strike="noStrike" dirty="0">
                          <a:effectLst/>
                        </a:rPr>
                        <a:t>Linear and additive (reduced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219779.7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21,927</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883251303"/>
                  </a:ext>
                </a:extLst>
              </a:tr>
              <a:tr h="371405">
                <a:tc>
                  <a:txBody>
                    <a:bodyPr/>
                    <a:lstStyle/>
                    <a:p>
                      <a:pPr algn="l" fontAlgn="b"/>
                      <a:r>
                        <a:rPr lang="en-US" sz="2100" u="none" strike="noStrike" dirty="0">
                          <a:effectLst/>
                        </a:rPr>
                        <a:t>Topcoded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212426.3</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24,581</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002829121"/>
                  </a:ext>
                </a:extLst>
              </a:tr>
              <a:tr h="371405">
                <a:tc>
                  <a:txBody>
                    <a:bodyPr/>
                    <a:lstStyle/>
                    <a:p>
                      <a:pPr algn="l" fontAlgn="b"/>
                      <a:r>
                        <a:rPr lang="en-US" sz="2100" u="none" strike="noStrike" dirty="0">
                          <a:effectLst/>
                        </a:rPr>
                        <a:t>Topcoded LOS and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0.561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212108.9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26,530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25196081"/>
                  </a:ext>
                </a:extLst>
              </a:tr>
              <a:tr h="371405">
                <a:tc>
                  <a:txBody>
                    <a:bodyPr/>
                    <a:lstStyle/>
                    <a:p>
                      <a:pPr algn="l" fontAlgn="b"/>
                      <a:r>
                        <a:rPr lang="en-US" sz="2100" u="none" strike="noStrike" dirty="0">
                          <a:effectLst/>
                        </a:rPr>
                        <a:t>Top C. &amp; nonlinear on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211403.7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24,645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93387191"/>
                  </a:ext>
                </a:extLst>
              </a:tr>
              <a:tr h="371405">
                <a:tc>
                  <a:txBody>
                    <a:bodyPr/>
                    <a:lstStyle/>
                    <a:p>
                      <a:pPr algn="l" fontAlgn="b"/>
                      <a:r>
                        <a:rPr lang="en-US" sz="2100" u="none" strike="noStrike" dirty="0">
                          <a:effectLst/>
                        </a:rPr>
                        <a:t>Imputations on above 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216851.9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26,312</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3107681"/>
                  </a:ext>
                </a:extLst>
              </a:tr>
              <a:tr h="371405">
                <a:tc>
                  <a:txBody>
                    <a:bodyPr/>
                    <a:lstStyle/>
                    <a:p>
                      <a:pPr algn="l" fontAlgn="b"/>
                      <a:r>
                        <a:rPr lang="en-US" sz="2100" u="sng" strike="noStrike" dirty="0">
                          <a:effectLst/>
                          <a:highlight>
                            <a:srgbClr val="00FFFF"/>
                          </a:highlight>
                        </a:rPr>
                        <a:t>Multiple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620085852"/>
                  </a:ext>
                </a:extLst>
              </a:tr>
              <a:tr h="371405">
                <a:tc>
                  <a:txBody>
                    <a:bodyPr/>
                    <a:lstStyle/>
                    <a:p>
                      <a:pPr algn="l" fontAlgn="b"/>
                      <a:r>
                        <a:rPr lang="en-US" sz="2100" u="none" strike="noStrike" dirty="0">
                          <a:effectLst/>
                        </a:rPr>
                        <a:t>All X (not imputed)</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0.527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21851.2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25,136</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923911571"/>
                  </a:ext>
                </a:extLst>
              </a:tr>
              <a:tr h="371405">
                <a:tc>
                  <a:txBody>
                    <a:bodyPr/>
                    <a:lstStyle/>
                    <a:p>
                      <a:pPr algn="l" fontAlgn="b"/>
                      <a:r>
                        <a:rPr lang="en-US" sz="2100" u="none" strike="noStrike" dirty="0">
                          <a:effectLst/>
                        </a:rPr>
                        <a:t>Imputed 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0.536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0.534**</a:t>
                      </a:r>
                    </a:p>
                  </a:txBody>
                  <a:tcPr marL="17938" marR="17938" marT="17938" marB="0" anchor="b"/>
                </a:tc>
                <a:tc>
                  <a:txBody>
                    <a:bodyPr/>
                    <a:lstStyle/>
                    <a:p>
                      <a:pPr algn="ctr" fontAlgn="b"/>
                      <a:r>
                        <a:rPr lang="en-US" sz="2100" u="none" strike="noStrike" dirty="0">
                          <a:effectLst/>
                        </a:rPr>
                        <a:t>229710.5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25,558</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921461491"/>
                  </a:ext>
                </a:extLst>
              </a:tr>
              <a:tr h="371405">
                <a:tc>
                  <a:txBody>
                    <a:bodyPr/>
                    <a:lstStyle/>
                    <a:p>
                      <a:pPr algn="l" fontAlgn="b"/>
                      <a:r>
                        <a:rPr lang="en-US" sz="2100" u="none" strike="noStrike" dirty="0">
                          <a:effectLst/>
                        </a:rPr>
                        <a:t>All X  with splines (not imputed)</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0.681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21184.7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22,995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526074388"/>
                  </a:ext>
                </a:extLst>
              </a:tr>
              <a:tr h="371405">
                <a:tc>
                  <a:txBody>
                    <a:bodyPr/>
                    <a:lstStyle/>
                    <a:p>
                      <a:pPr algn="l" fontAlgn="b"/>
                      <a:r>
                        <a:rPr lang="en-US" sz="2100" u="none" strike="noStrike" dirty="0">
                          <a:effectLst/>
                        </a:rPr>
                        <a:t>All X imputed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0.551**</a:t>
                      </a:r>
                    </a:p>
                  </a:txBody>
                  <a:tcPr marL="17938" marR="17938" marT="17938" marB="0" anchor="b"/>
                </a:tc>
                <a:tc>
                  <a:txBody>
                    <a:bodyPr/>
                    <a:lstStyle/>
                    <a:p>
                      <a:pPr algn="ctr" fontAlgn="b"/>
                      <a:r>
                        <a:rPr lang="en-US" sz="2100" u="none" strike="noStrike" dirty="0">
                          <a:effectLst/>
                        </a:rPr>
                        <a:t>228930.8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35,204</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628255167"/>
                  </a:ext>
                </a:extLst>
              </a:tr>
              <a:tr h="371405">
                <a:tc>
                  <a:txBody>
                    <a:bodyPr/>
                    <a:lstStyle/>
                    <a:p>
                      <a:pPr algn="l" fontAlgn="b"/>
                      <a:r>
                        <a:rPr lang="en-US" sz="2100" u="sng" strike="noStrike" dirty="0">
                          <a:effectLst/>
                          <a:highlight>
                            <a:srgbClr val="00FFFF"/>
                          </a:highlight>
                        </a:rPr>
                        <a:t>Single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165725062"/>
                  </a:ext>
                </a:extLst>
              </a:tr>
              <a:tr h="371405">
                <a:tc>
                  <a:txBody>
                    <a:bodyPr/>
                    <a:lstStyle/>
                    <a:p>
                      <a:pPr algn="l" fontAlgn="b"/>
                      <a:r>
                        <a:rPr lang="en-US" sz="2100" u="none" strike="noStrike" dirty="0">
                          <a:effectLst/>
                        </a:rPr>
                        <a:t>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9105</a:t>
                      </a:r>
                    </a:p>
                  </a:txBody>
                  <a:tcPr marL="17938" marR="17938" marT="17938" marB="0" anchor="b"/>
                </a:tc>
                <a:tc>
                  <a:txBody>
                    <a:bodyPr/>
                    <a:lstStyle/>
                    <a:p>
                      <a:pPr algn="ctr" fontAlgn="b"/>
                      <a:r>
                        <a:rPr lang="en-US" sz="2100" u="none" strike="noStrike" dirty="0">
                          <a:effectLst/>
                        </a:rPr>
                        <a:t>0.565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217547.2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24,315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572826032"/>
                  </a:ext>
                </a:extLst>
              </a:tr>
              <a:tr h="371405">
                <a:tc>
                  <a:txBody>
                    <a:bodyPr/>
                    <a:lstStyle/>
                    <a:p>
                      <a:pPr algn="l" fontAlgn="b"/>
                      <a:r>
                        <a:rPr lang="en-US" sz="2100" u="none" strike="noStrike" dirty="0">
                          <a:effectLst/>
                        </a:rPr>
                        <a:t>All X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b="0" i="0" u="none" strike="noStrike" dirty="0">
                          <a:solidFill>
                            <a:srgbClr val="000000"/>
                          </a:solidFill>
                          <a:effectLst/>
                          <a:latin typeface="Calibri" panose="020F0502020204030204" pitchFamily="34" charset="0"/>
                        </a:rPr>
                        <a:t>9105</a:t>
                      </a:r>
                    </a:p>
                  </a:txBody>
                  <a:tcPr marL="17938" marR="17938" marT="17938" marB="0" anchor="b"/>
                </a:tc>
                <a:tc>
                  <a:txBody>
                    <a:bodyPr/>
                    <a:lstStyle/>
                    <a:p>
                      <a:pPr algn="ctr" fontAlgn="b"/>
                      <a:r>
                        <a:rPr lang="en-US" sz="2100" u="none" strike="noStrike" dirty="0">
                          <a:effectLst/>
                        </a:rPr>
                        <a:t>0.65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0.64</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215670.1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22,420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062111423"/>
                  </a:ext>
                </a:extLst>
              </a:tr>
              <a:tr h="371405">
                <a:tc gridSpan="3">
                  <a:txBody>
                    <a:bodyPr/>
                    <a:lstStyle/>
                    <a:p>
                      <a:pPr algn="l" fontAlgn="b"/>
                      <a:r>
                        <a:rPr lang="en-US" sz="2100" u="none" strike="noStrike" dirty="0">
                          <a:effectLst/>
                        </a:rPr>
                        <a:t>*This uses 100 bootstrapped validations. </a:t>
                      </a:r>
                    </a:p>
                    <a:p>
                      <a:pPr algn="l" fontAlgn="b"/>
                      <a:r>
                        <a:rPr lang="en-US" sz="2100" u="none" strike="noStrike" dirty="0">
                          <a:effectLst/>
                        </a:rPr>
                        <a:t>** From single imputation </a:t>
                      </a:r>
                    </a:p>
                    <a:p>
                      <a:pPr algn="l" fontAlgn="b"/>
                      <a:r>
                        <a:rPr lang="en-US" sz="2100" u="none" strike="noStrike" dirty="0">
                          <a:effectLst/>
                        </a:rPr>
                        <a:t>MAD= Mean Absolute Deviation.</a:t>
                      </a:r>
                      <a:endParaRPr lang="en-US" sz="2100" b="0" i="0" u="none" strike="noStrike" dirty="0">
                        <a:solidFill>
                          <a:srgbClr val="000000"/>
                        </a:solidFill>
                        <a:effectLst/>
                        <a:latin typeface="Calibri" panose="020F0502020204030204" pitchFamily="34" charset="0"/>
                      </a:endParaRPr>
                    </a:p>
                  </a:txBody>
                  <a:tcPr marL="17938" marR="17938" marT="17938" marB="0" anchor="b"/>
                </a:tc>
                <a:tc hMerge="1">
                  <a:txBody>
                    <a:bodyPr/>
                    <a:lstStyle/>
                    <a:p>
                      <a:endParaRPr lang="en-US"/>
                    </a:p>
                  </a:txBody>
                  <a:tcPr/>
                </a:tc>
                <a:tc hMerge="1">
                  <a:txBody>
                    <a:bodyPr/>
                    <a:lstStyle/>
                    <a:p>
                      <a:endParaRPr lang="en-US"/>
                    </a:p>
                  </a:txBody>
                  <a:tcPr/>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983428118"/>
                  </a:ext>
                </a:extLst>
              </a:tr>
            </a:tbl>
          </a:graphicData>
        </a:graphic>
      </p:graphicFrame>
      <p:sp>
        <p:nvSpPr>
          <p:cNvPr id="3" name="TextBox 2">
            <a:extLst>
              <a:ext uri="{FF2B5EF4-FFF2-40B4-BE49-F238E27FC236}">
                <a16:creationId xmlns:a16="http://schemas.microsoft.com/office/drawing/2014/main" id="{488315C1-B123-4103-9054-A422095CDE89}"/>
              </a:ext>
            </a:extLst>
          </p:cNvPr>
          <p:cNvSpPr txBox="1"/>
          <p:nvPr/>
        </p:nvSpPr>
        <p:spPr>
          <a:xfrm>
            <a:off x="7903895" y="6391977"/>
            <a:ext cx="3935767" cy="400110"/>
          </a:xfrm>
          <a:prstGeom prst="rect">
            <a:avLst/>
          </a:prstGeom>
          <a:noFill/>
        </p:spPr>
        <p:txBody>
          <a:bodyPr wrap="square" rtlCol="0">
            <a:spAutoFit/>
          </a:bodyPr>
          <a:lstStyle/>
          <a:p>
            <a:r>
              <a:rPr lang="en-US" sz="2000" dirty="0">
                <a:highlight>
                  <a:srgbClr val="FFFF00"/>
                </a:highlight>
              </a:rPr>
              <a:t>Lower AIC and MAD= Better</a:t>
            </a:r>
          </a:p>
        </p:txBody>
      </p:sp>
      <p:sp>
        <p:nvSpPr>
          <p:cNvPr id="4" name="Slide Number Placeholder 3">
            <a:extLst>
              <a:ext uri="{FF2B5EF4-FFF2-40B4-BE49-F238E27FC236}">
                <a16:creationId xmlns:a16="http://schemas.microsoft.com/office/drawing/2014/main" id="{8DFEF315-168F-4E48-BCFA-DA152DAD406F}"/>
              </a:ext>
            </a:extLst>
          </p:cNvPr>
          <p:cNvSpPr>
            <a:spLocks noGrp="1"/>
          </p:cNvSpPr>
          <p:nvPr>
            <p:ph type="sldNum" sz="quarter" idx="12"/>
          </p:nvPr>
        </p:nvSpPr>
        <p:spPr/>
        <p:txBody>
          <a:bodyPr/>
          <a:lstStyle/>
          <a:p>
            <a:fld id="{35032509-D289-4CC9-8A27-14E47DC64BC2}" type="slidenum">
              <a:rPr lang="en-US" smtClean="0"/>
              <a:t>154</a:t>
            </a:fld>
            <a:endParaRPr lang="en-US" dirty="0"/>
          </a:p>
        </p:txBody>
      </p:sp>
      <p:sp>
        <p:nvSpPr>
          <p:cNvPr id="5" name="TextBox 4">
            <a:extLst>
              <a:ext uri="{FF2B5EF4-FFF2-40B4-BE49-F238E27FC236}">
                <a16:creationId xmlns:a16="http://schemas.microsoft.com/office/drawing/2014/main" id="{A20055C5-739C-48BD-8163-67A984390AC8}"/>
              </a:ext>
            </a:extLst>
          </p:cNvPr>
          <p:cNvSpPr txBox="1"/>
          <p:nvPr/>
        </p:nvSpPr>
        <p:spPr>
          <a:xfrm>
            <a:off x="0" y="1066366"/>
            <a:ext cx="1121261" cy="1015663"/>
          </a:xfrm>
          <a:prstGeom prst="rect">
            <a:avLst/>
          </a:prstGeom>
          <a:noFill/>
        </p:spPr>
        <p:txBody>
          <a:bodyPr wrap="square" rtlCol="0">
            <a:spAutoFit/>
          </a:bodyPr>
          <a:lstStyle/>
          <a:p>
            <a:r>
              <a:rPr lang="en-US" sz="2000" dirty="0">
                <a:highlight>
                  <a:srgbClr val="FFFF00"/>
                </a:highlight>
              </a:rPr>
              <a:t>2.5% missing data</a:t>
            </a:r>
          </a:p>
        </p:txBody>
      </p:sp>
      <p:cxnSp>
        <p:nvCxnSpPr>
          <p:cNvPr id="7" name="Straight Arrow Connector 6">
            <a:extLst>
              <a:ext uri="{FF2B5EF4-FFF2-40B4-BE49-F238E27FC236}">
                <a16:creationId xmlns:a16="http://schemas.microsoft.com/office/drawing/2014/main" id="{0F811754-8AD1-4CB9-955E-1467453F2FB7}"/>
              </a:ext>
            </a:extLst>
          </p:cNvPr>
          <p:cNvCxnSpPr>
            <a:cxnSpLocks/>
          </p:cNvCxnSpPr>
          <p:nvPr/>
        </p:nvCxnSpPr>
        <p:spPr>
          <a:xfrm>
            <a:off x="691057" y="1213918"/>
            <a:ext cx="33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026EF3-954C-4491-AB67-A9A19673DF51}"/>
              </a:ext>
            </a:extLst>
          </p:cNvPr>
          <p:cNvSpPr txBox="1"/>
          <p:nvPr/>
        </p:nvSpPr>
        <p:spPr>
          <a:xfrm>
            <a:off x="0" y="3227664"/>
            <a:ext cx="1121261" cy="1323439"/>
          </a:xfrm>
          <a:prstGeom prst="rect">
            <a:avLst/>
          </a:prstGeom>
          <a:noFill/>
        </p:spPr>
        <p:txBody>
          <a:bodyPr wrap="square" rtlCol="0">
            <a:spAutoFit/>
          </a:bodyPr>
          <a:lstStyle/>
          <a:p>
            <a:r>
              <a:rPr lang="en-US" sz="2000" dirty="0">
                <a:highlight>
                  <a:srgbClr val="FFFF00"/>
                </a:highlight>
              </a:rPr>
              <a:t>Only 867 patients have all data</a:t>
            </a:r>
          </a:p>
        </p:txBody>
      </p:sp>
    </p:spTree>
    <p:extLst>
      <p:ext uri="{BB962C8B-B14F-4D97-AF65-F5344CB8AC3E}">
        <p14:creationId xmlns:p14="http://schemas.microsoft.com/office/powerpoint/2010/main" val="28774646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EBD8-B8FE-490B-8459-8BECBDDA396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58115F-9C5A-4C2B-A0AC-785E2892EF87}"/>
              </a:ext>
            </a:extLst>
          </p:cNvPr>
          <p:cNvSpPr>
            <a:spLocks noGrp="1"/>
          </p:cNvSpPr>
          <p:nvPr>
            <p:ph idx="1"/>
          </p:nvPr>
        </p:nvSpPr>
        <p:spPr>
          <a:xfrm>
            <a:off x="514905" y="1825625"/>
            <a:ext cx="11079331" cy="4912526"/>
          </a:xfrm>
        </p:spPr>
        <p:txBody>
          <a:bodyPr>
            <a:normAutofit fontScale="92500" lnSpcReduction="10000"/>
          </a:bodyPr>
          <a:lstStyle/>
          <a:p>
            <a:r>
              <a:rPr lang="en-US" dirty="0">
                <a:solidFill>
                  <a:srgbClr val="00B0F0"/>
                </a:solidFill>
              </a:rPr>
              <a:t>It is recommended to use the model with topcoded cost and no imputation. A diagnostic model is for explanation. A different model would be better for different purposes. Only 2.5% missing data, no imputation required.</a:t>
            </a:r>
          </a:p>
          <a:p>
            <a:r>
              <a:rPr lang="en-US" dirty="0"/>
              <a:t>We used multiple and single imputation or no imputation at all.</a:t>
            </a:r>
          </a:p>
          <a:p>
            <a:r>
              <a:rPr lang="en-US" dirty="0"/>
              <a:t>We allowed nonlinear model fits, no interactions used. Consider PCA.</a:t>
            </a:r>
          </a:p>
          <a:p>
            <a:r>
              <a:rPr lang="en-US" dirty="0"/>
              <a:t>Better performing models in smaller datasets failed to maintain their R2 after model validation.</a:t>
            </a:r>
          </a:p>
          <a:p>
            <a:r>
              <a:rPr lang="en-US" dirty="0"/>
              <a:t>Multiple imputation was a bigger help when there was a high level of missing data.</a:t>
            </a:r>
          </a:p>
          <a:p>
            <a:r>
              <a:rPr lang="en-US" dirty="0"/>
              <a:t>The benefit of single imputation over multiple imputation is that it allows one to create a dataset with the missing values replaced with values. Multiple imputation averages out effects over numerous imputed models.</a:t>
            </a:r>
          </a:p>
          <a:p>
            <a:endParaRPr lang="en-US" dirty="0"/>
          </a:p>
          <a:p>
            <a:endParaRPr lang="en-US" dirty="0"/>
          </a:p>
        </p:txBody>
      </p:sp>
      <p:sp>
        <p:nvSpPr>
          <p:cNvPr id="4" name="Slide Number Placeholder 3">
            <a:extLst>
              <a:ext uri="{FF2B5EF4-FFF2-40B4-BE49-F238E27FC236}">
                <a16:creationId xmlns:a16="http://schemas.microsoft.com/office/drawing/2014/main" id="{53C28418-5039-4A44-A97D-188DB451D660}"/>
              </a:ext>
            </a:extLst>
          </p:cNvPr>
          <p:cNvSpPr>
            <a:spLocks noGrp="1"/>
          </p:cNvSpPr>
          <p:nvPr>
            <p:ph type="sldNum" sz="quarter" idx="12"/>
          </p:nvPr>
        </p:nvSpPr>
        <p:spPr/>
        <p:txBody>
          <a:bodyPr/>
          <a:lstStyle/>
          <a:p>
            <a:fld id="{35032509-D289-4CC9-8A27-14E47DC64BC2}" type="slidenum">
              <a:rPr lang="en-US" smtClean="0"/>
              <a:t>155</a:t>
            </a:fld>
            <a:endParaRPr lang="en-US" dirty="0"/>
          </a:p>
        </p:txBody>
      </p:sp>
    </p:spTree>
    <p:extLst>
      <p:ext uri="{BB962C8B-B14F-4D97-AF65-F5344CB8AC3E}">
        <p14:creationId xmlns:p14="http://schemas.microsoft.com/office/powerpoint/2010/main" val="9793961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9772EFF7-5AB2-4AB2-A229-C0E95B4E2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582EF9-C21F-45B9-9C2D-F5944F7AC7C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F2478042-0412-43EB-8381-09635743F0BD}"/>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63478ADD-C004-45DF-A3E6-65D7602BE239}"/>
              </a:ext>
            </a:extLst>
          </p:cNvPr>
          <p:cNvSpPr txBox="1"/>
          <p:nvPr/>
        </p:nvSpPr>
        <p:spPr>
          <a:xfrm>
            <a:off x="6096000" y="5640169"/>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6388A5E1-86B3-4B84-B93E-D3AE6257A65C}"/>
              </a:ext>
            </a:extLst>
          </p:cNvPr>
          <p:cNvCxnSpPr/>
          <p:nvPr/>
        </p:nvCxnSpPr>
        <p:spPr>
          <a:xfrm flipH="1" flipV="1">
            <a:off x="8463988" y="5238883"/>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7AB2672-800D-47E4-9C80-E1D739DA9C88}"/>
              </a:ext>
            </a:extLst>
          </p:cNvPr>
          <p:cNvSpPr txBox="1"/>
          <p:nvPr/>
        </p:nvSpPr>
        <p:spPr>
          <a:xfrm>
            <a:off x="9104507" y="109835"/>
            <a:ext cx="2966781" cy="707886"/>
          </a:xfrm>
          <a:prstGeom prst="rect">
            <a:avLst/>
          </a:prstGeom>
          <a:noFill/>
        </p:spPr>
        <p:txBody>
          <a:bodyPr wrap="square" rtlCol="0">
            <a:spAutoFit/>
          </a:bodyPr>
          <a:lstStyle/>
          <a:p>
            <a:r>
              <a:rPr lang="en-US" sz="2000" dirty="0">
                <a:highlight>
                  <a:srgbClr val="FFFF00"/>
                </a:highlight>
              </a:rPr>
              <a:t>Linear, topcoded, no imputation</a:t>
            </a:r>
          </a:p>
        </p:txBody>
      </p:sp>
      <p:sp>
        <p:nvSpPr>
          <p:cNvPr id="2" name="Slide Number Placeholder 1">
            <a:extLst>
              <a:ext uri="{FF2B5EF4-FFF2-40B4-BE49-F238E27FC236}">
                <a16:creationId xmlns:a16="http://schemas.microsoft.com/office/drawing/2014/main" id="{1AF86C50-F5FE-4E27-854B-B514BFA7BD6E}"/>
              </a:ext>
            </a:extLst>
          </p:cNvPr>
          <p:cNvSpPr>
            <a:spLocks noGrp="1"/>
          </p:cNvSpPr>
          <p:nvPr>
            <p:ph type="sldNum" sz="quarter" idx="12"/>
          </p:nvPr>
        </p:nvSpPr>
        <p:spPr/>
        <p:txBody>
          <a:bodyPr/>
          <a:lstStyle/>
          <a:p>
            <a:fld id="{35032509-D289-4CC9-8A27-14E47DC64BC2}" type="slidenum">
              <a:rPr lang="en-US" smtClean="0"/>
              <a:t>156</a:t>
            </a:fld>
            <a:endParaRPr lang="en-US" dirty="0"/>
          </a:p>
        </p:txBody>
      </p:sp>
      <p:sp>
        <p:nvSpPr>
          <p:cNvPr id="8" name="TextBox 7">
            <a:extLst>
              <a:ext uri="{FF2B5EF4-FFF2-40B4-BE49-F238E27FC236}">
                <a16:creationId xmlns:a16="http://schemas.microsoft.com/office/drawing/2014/main" id="{CE0916DB-A61C-D41C-BD59-063D442F8420}"/>
              </a:ext>
            </a:extLst>
          </p:cNvPr>
          <p:cNvSpPr txBox="1"/>
          <p:nvPr/>
        </p:nvSpPr>
        <p:spPr>
          <a:xfrm>
            <a:off x="5550684" y="4407886"/>
            <a:ext cx="2913304" cy="707886"/>
          </a:xfrm>
          <a:prstGeom prst="rect">
            <a:avLst/>
          </a:prstGeom>
          <a:noFill/>
        </p:spPr>
        <p:txBody>
          <a:bodyPr wrap="square" rtlCol="0">
            <a:spAutoFit/>
          </a:bodyPr>
          <a:lstStyle/>
          <a:p>
            <a:r>
              <a:rPr lang="en-US" sz="2000" dirty="0">
                <a:highlight>
                  <a:srgbClr val="FFFF00"/>
                </a:highlight>
              </a:rPr>
              <a:t>Large disease group differences.</a:t>
            </a:r>
          </a:p>
        </p:txBody>
      </p:sp>
      <p:sp>
        <p:nvSpPr>
          <p:cNvPr id="9" name="TextBox 8">
            <a:extLst>
              <a:ext uri="{FF2B5EF4-FFF2-40B4-BE49-F238E27FC236}">
                <a16:creationId xmlns:a16="http://schemas.microsoft.com/office/drawing/2014/main" id="{45F19F90-A4A1-B91D-5654-001C5F85B7E0}"/>
              </a:ext>
            </a:extLst>
          </p:cNvPr>
          <p:cNvSpPr txBox="1"/>
          <p:nvPr/>
        </p:nvSpPr>
        <p:spPr>
          <a:xfrm>
            <a:off x="8610600" y="1592158"/>
            <a:ext cx="1900683" cy="400110"/>
          </a:xfrm>
          <a:prstGeom prst="rect">
            <a:avLst/>
          </a:prstGeom>
          <a:noFill/>
        </p:spPr>
        <p:txBody>
          <a:bodyPr wrap="square" rtlCol="0">
            <a:spAutoFit/>
          </a:bodyPr>
          <a:lstStyle/>
          <a:p>
            <a:r>
              <a:rPr lang="en-US" sz="2000" dirty="0">
                <a:highlight>
                  <a:srgbClr val="FFFF00"/>
                </a:highlight>
              </a:rPr>
              <a:t>Increases costs.</a:t>
            </a:r>
          </a:p>
        </p:txBody>
      </p:sp>
      <p:sp>
        <p:nvSpPr>
          <p:cNvPr id="10" name="TextBox 9">
            <a:extLst>
              <a:ext uri="{FF2B5EF4-FFF2-40B4-BE49-F238E27FC236}">
                <a16:creationId xmlns:a16="http://schemas.microsoft.com/office/drawing/2014/main" id="{CC088190-5F4F-BAD2-9D81-6699B694FA12}"/>
              </a:ext>
            </a:extLst>
          </p:cNvPr>
          <p:cNvSpPr txBox="1"/>
          <p:nvPr/>
        </p:nvSpPr>
        <p:spPr>
          <a:xfrm>
            <a:off x="4600342" y="1784960"/>
            <a:ext cx="1900683" cy="400110"/>
          </a:xfrm>
          <a:prstGeom prst="rect">
            <a:avLst/>
          </a:prstGeom>
          <a:noFill/>
        </p:spPr>
        <p:txBody>
          <a:bodyPr wrap="square" rtlCol="0">
            <a:spAutoFit/>
          </a:bodyPr>
          <a:lstStyle/>
          <a:p>
            <a:r>
              <a:rPr lang="en-US" sz="2000" dirty="0">
                <a:highlight>
                  <a:srgbClr val="FFFF00"/>
                </a:highlight>
              </a:rPr>
              <a:t>Decreases costs.</a:t>
            </a:r>
          </a:p>
        </p:txBody>
      </p:sp>
      <p:sp>
        <p:nvSpPr>
          <p:cNvPr id="11" name="TextBox 10">
            <a:extLst>
              <a:ext uri="{FF2B5EF4-FFF2-40B4-BE49-F238E27FC236}">
                <a16:creationId xmlns:a16="http://schemas.microsoft.com/office/drawing/2014/main" id="{6D82B787-1FEC-BC37-F2C6-CAB5FB371F19}"/>
              </a:ext>
            </a:extLst>
          </p:cNvPr>
          <p:cNvSpPr txBox="1"/>
          <p:nvPr/>
        </p:nvSpPr>
        <p:spPr>
          <a:xfrm>
            <a:off x="2692865" y="2927758"/>
            <a:ext cx="5293453" cy="1477328"/>
          </a:xfrm>
          <a:prstGeom prst="rect">
            <a:avLst/>
          </a:prstGeom>
          <a:noFill/>
        </p:spPr>
        <p:txBody>
          <a:bodyPr wrap="square" rtlCol="0">
            <a:spAutoFit/>
          </a:bodyPr>
          <a:lstStyle/>
          <a:p>
            <a:r>
              <a:rPr lang="en-US" dirty="0">
                <a:solidFill>
                  <a:schemeClr val="accent2">
                    <a:lumMod val="75000"/>
                  </a:schemeClr>
                </a:solidFill>
              </a:rPr>
              <a:t>The </a:t>
            </a:r>
            <a:r>
              <a:rPr lang="en-US" u="sng" dirty="0">
                <a:solidFill>
                  <a:schemeClr val="accent2">
                    <a:lumMod val="75000"/>
                  </a:schemeClr>
                </a:solidFill>
              </a:rPr>
              <a:t>LOS</a:t>
            </a:r>
            <a:r>
              <a:rPr lang="en-US" dirty="0">
                <a:solidFill>
                  <a:schemeClr val="accent2">
                    <a:lumMod val="75000"/>
                  </a:schemeClr>
                </a:solidFill>
              </a:rPr>
              <a:t> effect is very significant (p &lt; 0.001). There is an expected increase in cost $1,361 for each additional day in the hospital, after controlling for other predictors. The difference in expected costs for those at the 1</a:t>
            </a:r>
            <a:r>
              <a:rPr lang="en-US" baseline="30000" dirty="0">
                <a:solidFill>
                  <a:schemeClr val="accent2">
                    <a:lumMod val="75000"/>
                  </a:schemeClr>
                </a:solidFill>
              </a:rPr>
              <a:t>st</a:t>
            </a:r>
            <a:r>
              <a:rPr lang="en-US" dirty="0">
                <a:solidFill>
                  <a:schemeClr val="accent2">
                    <a:lumMod val="75000"/>
                  </a:schemeClr>
                </a:solidFill>
              </a:rPr>
              <a:t> and 3</a:t>
            </a:r>
            <a:r>
              <a:rPr lang="en-US" baseline="30000" dirty="0">
                <a:solidFill>
                  <a:schemeClr val="accent2">
                    <a:lumMod val="75000"/>
                  </a:schemeClr>
                </a:solidFill>
              </a:rPr>
              <a:t>rd</a:t>
            </a:r>
            <a:r>
              <a:rPr lang="en-US" dirty="0">
                <a:solidFill>
                  <a:schemeClr val="accent2">
                    <a:lumMod val="75000"/>
                  </a:schemeClr>
                </a:solidFill>
              </a:rPr>
              <a:t> quartiles of LOS (6, 20) is $19,049.  </a:t>
            </a:r>
          </a:p>
        </p:txBody>
      </p:sp>
      <p:sp>
        <p:nvSpPr>
          <p:cNvPr id="12" name="TextBox 11">
            <a:extLst>
              <a:ext uri="{FF2B5EF4-FFF2-40B4-BE49-F238E27FC236}">
                <a16:creationId xmlns:a16="http://schemas.microsoft.com/office/drawing/2014/main" id="{290100EF-81B0-AF2E-B3DB-57F3B897D0B7}"/>
              </a:ext>
            </a:extLst>
          </p:cNvPr>
          <p:cNvSpPr txBox="1"/>
          <p:nvPr/>
        </p:nvSpPr>
        <p:spPr>
          <a:xfrm>
            <a:off x="202287" y="5547836"/>
            <a:ext cx="5819163" cy="1200329"/>
          </a:xfrm>
          <a:prstGeom prst="rect">
            <a:avLst/>
          </a:prstGeom>
          <a:noFill/>
        </p:spPr>
        <p:txBody>
          <a:bodyPr wrap="square" rtlCol="0">
            <a:spAutoFit/>
          </a:bodyPr>
          <a:lstStyle/>
          <a:p>
            <a:r>
              <a:rPr lang="en-US" dirty="0">
                <a:solidFill>
                  <a:schemeClr val="accent2">
                    <a:lumMod val="75000"/>
                  </a:schemeClr>
                </a:solidFill>
              </a:rPr>
              <a:t>The </a:t>
            </a:r>
            <a:r>
              <a:rPr lang="en-US" u="sng" dirty="0">
                <a:solidFill>
                  <a:schemeClr val="accent2">
                    <a:lumMod val="75000"/>
                  </a:schemeClr>
                </a:solidFill>
              </a:rPr>
              <a:t>Disease group</a:t>
            </a:r>
            <a:r>
              <a:rPr lang="en-US" dirty="0">
                <a:solidFill>
                  <a:schemeClr val="accent2">
                    <a:lumMod val="75000"/>
                  </a:schemeClr>
                </a:solidFill>
              </a:rPr>
              <a:t> effect is very significant (p &lt; 0.001). There is an expected difference in cost between the Sepsis reference group and lung cancer group of $33,461 with Sepsis costing more, after controlling for other predictors. </a:t>
            </a:r>
          </a:p>
        </p:txBody>
      </p:sp>
      <p:cxnSp>
        <p:nvCxnSpPr>
          <p:cNvPr id="14" name="Straight Arrow Connector 13">
            <a:extLst>
              <a:ext uri="{FF2B5EF4-FFF2-40B4-BE49-F238E27FC236}">
                <a16:creationId xmlns:a16="http://schemas.microsoft.com/office/drawing/2014/main" id="{F525FF72-0C8C-8E14-4C79-30E81FA4F125}"/>
              </a:ext>
            </a:extLst>
          </p:cNvPr>
          <p:cNvCxnSpPr/>
          <p:nvPr/>
        </p:nvCxnSpPr>
        <p:spPr>
          <a:xfrm flipH="1" flipV="1">
            <a:off x="2692865" y="1592158"/>
            <a:ext cx="662731" cy="133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DE3F0A-17D3-2B72-01EB-251EEFA2B9E4}"/>
              </a:ext>
            </a:extLst>
          </p:cNvPr>
          <p:cNvCxnSpPr>
            <a:cxnSpLocks/>
          </p:cNvCxnSpPr>
          <p:nvPr/>
        </p:nvCxnSpPr>
        <p:spPr>
          <a:xfrm flipV="1">
            <a:off x="2508308" y="5363170"/>
            <a:ext cx="1048624"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876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ot object">
            <a:extLst>
              <a:ext uri="{FF2B5EF4-FFF2-40B4-BE49-F238E27FC236}">
                <a16:creationId xmlns:a16="http://schemas.microsoft.com/office/drawing/2014/main" id="{50917132-31EA-4057-9535-09F16B61E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5DF3A5-9802-43E5-833A-07B78A556578}"/>
              </a:ext>
            </a:extLst>
          </p:cNvPr>
          <p:cNvSpPr txBox="1"/>
          <p:nvPr/>
        </p:nvSpPr>
        <p:spPr>
          <a:xfrm>
            <a:off x="0" y="109835"/>
            <a:ext cx="3613212" cy="646331"/>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3C01F833-8AC5-4DF7-BDFC-A5DE13D92605}"/>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003D88B8-06B4-4415-BA61-9A4D1FE6B6D9}"/>
              </a:ext>
            </a:extLst>
          </p:cNvPr>
          <p:cNvSpPr/>
          <p:nvPr/>
        </p:nvSpPr>
        <p:spPr>
          <a:xfrm>
            <a:off x="10042734" y="56061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37FDE4E-D443-4D63-92D3-6B65878BFD6B}"/>
              </a:ext>
            </a:extLst>
          </p:cNvPr>
          <p:cNvSpPr/>
          <p:nvPr/>
        </p:nvSpPr>
        <p:spPr>
          <a:xfrm>
            <a:off x="2470082" y="53582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E03AD2D-2B0A-4E10-A20D-70DFADE50585}"/>
              </a:ext>
            </a:extLst>
          </p:cNvPr>
          <p:cNvSpPr/>
          <p:nvPr/>
        </p:nvSpPr>
        <p:spPr>
          <a:xfrm>
            <a:off x="1875278" y="502024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2AD1EB-6A34-4C82-9650-2281DC1DE3FE}"/>
              </a:ext>
            </a:extLst>
          </p:cNvPr>
          <p:cNvSpPr txBox="1"/>
          <p:nvPr/>
        </p:nvSpPr>
        <p:spPr>
          <a:xfrm>
            <a:off x="5064626" y="1893274"/>
            <a:ext cx="4389767" cy="1938992"/>
          </a:xfrm>
          <a:prstGeom prst="rect">
            <a:avLst/>
          </a:prstGeom>
          <a:noFill/>
        </p:spPr>
        <p:txBody>
          <a:bodyPr wrap="square" rtlCol="0">
            <a:spAutoFit/>
          </a:bodyPr>
          <a:lstStyle/>
          <a:p>
            <a:r>
              <a:rPr lang="en-US" sz="2400" dirty="0">
                <a:highlight>
                  <a:srgbClr val="FFFF00"/>
                </a:highlight>
              </a:rPr>
              <a:t>We see the same thing today in our hospitals. </a:t>
            </a:r>
          </a:p>
          <a:p>
            <a:r>
              <a:rPr lang="en-US" sz="2400" dirty="0">
                <a:highlight>
                  <a:srgbClr val="FFFF00"/>
                </a:highlight>
              </a:rPr>
              <a:t>Bigger costs are related to longer stays, sepsis, and death in the hospital.</a:t>
            </a:r>
          </a:p>
        </p:txBody>
      </p:sp>
      <p:sp>
        <p:nvSpPr>
          <p:cNvPr id="2" name="Slide Number Placeholder 1">
            <a:extLst>
              <a:ext uri="{FF2B5EF4-FFF2-40B4-BE49-F238E27FC236}">
                <a16:creationId xmlns:a16="http://schemas.microsoft.com/office/drawing/2014/main" id="{BF0F6484-5A39-482C-9916-4795993D590C}"/>
              </a:ext>
            </a:extLst>
          </p:cNvPr>
          <p:cNvSpPr>
            <a:spLocks noGrp="1"/>
          </p:cNvSpPr>
          <p:nvPr>
            <p:ph type="sldNum" sz="quarter" idx="12"/>
          </p:nvPr>
        </p:nvSpPr>
        <p:spPr/>
        <p:txBody>
          <a:bodyPr/>
          <a:lstStyle/>
          <a:p>
            <a:fld id="{35032509-D289-4CC9-8A27-14E47DC64BC2}" type="slidenum">
              <a:rPr lang="en-US" smtClean="0"/>
              <a:t>157</a:t>
            </a:fld>
            <a:endParaRPr lang="en-US" dirty="0"/>
          </a:p>
        </p:txBody>
      </p:sp>
    </p:spTree>
    <p:extLst>
      <p:ext uri="{BB962C8B-B14F-4D97-AF65-F5344CB8AC3E}">
        <p14:creationId xmlns:p14="http://schemas.microsoft.com/office/powerpoint/2010/main" val="12995447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CBD486CC-DE96-4E98-9099-56C3B1471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D8B7A67-EFD0-48B1-8AF2-BBE347215F79}"/>
              </a:ext>
            </a:extLst>
          </p:cNvPr>
          <p:cNvSpPr/>
          <p:nvPr/>
        </p:nvSpPr>
        <p:spPr>
          <a:xfrm>
            <a:off x="532660" y="4045829"/>
            <a:ext cx="976479" cy="99668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93DA62A-54A4-41FF-91FC-74E1579E873B}"/>
              </a:ext>
            </a:extLst>
          </p:cNvPr>
          <p:cNvSpPr/>
          <p:nvPr/>
        </p:nvSpPr>
        <p:spPr>
          <a:xfrm>
            <a:off x="337368" y="674705"/>
            <a:ext cx="976480" cy="1260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1E734C-64DB-4829-9D1E-5C3B8EC80057}"/>
              </a:ext>
            </a:extLst>
          </p:cNvPr>
          <p:cNvSpPr txBox="1"/>
          <p:nvPr/>
        </p:nvSpPr>
        <p:spPr>
          <a:xfrm>
            <a:off x="3142532" y="3944008"/>
            <a:ext cx="5380031" cy="1200329"/>
          </a:xfrm>
          <a:prstGeom prst="rect">
            <a:avLst/>
          </a:prstGeom>
          <a:noFill/>
        </p:spPr>
        <p:txBody>
          <a:bodyPr wrap="square" rtlCol="0">
            <a:spAutoFit/>
          </a:bodyPr>
          <a:lstStyle/>
          <a:p>
            <a:r>
              <a:rPr lang="en-US" sz="2400" dirty="0">
                <a:highlight>
                  <a:srgbClr val="FFFF00"/>
                </a:highlight>
              </a:rPr>
              <a:t>These important predictors have a high level of missing data and could be rightly or wrongly left out of certain models.</a:t>
            </a:r>
          </a:p>
        </p:txBody>
      </p:sp>
      <p:cxnSp>
        <p:nvCxnSpPr>
          <p:cNvPr id="7" name="Straight Arrow Connector 6">
            <a:extLst>
              <a:ext uri="{FF2B5EF4-FFF2-40B4-BE49-F238E27FC236}">
                <a16:creationId xmlns:a16="http://schemas.microsoft.com/office/drawing/2014/main" id="{20B5A41E-26B4-4618-B524-4580E54CC605}"/>
              </a:ext>
            </a:extLst>
          </p:cNvPr>
          <p:cNvCxnSpPr/>
          <p:nvPr/>
        </p:nvCxnSpPr>
        <p:spPr>
          <a:xfrm flipH="1">
            <a:off x="1580161" y="4438836"/>
            <a:ext cx="1411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A08F5E-C46F-406E-92D0-1DE8C81A4302}"/>
              </a:ext>
            </a:extLst>
          </p:cNvPr>
          <p:cNvSpPr txBox="1"/>
          <p:nvPr/>
        </p:nvSpPr>
        <p:spPr>
          <a:xfrm>
            <a:off x="2285968" y="819300"/>
            <a:ext cx="5380031" cy="1200329"/>
          </a:xfrm>
          <a:prstGeom prst="rect">
            <a:avLst/>
          </a:prstGeom>
          <a:noFill/>
        </p:spPr>
        <p:txBody>
          <a:bodyPr wrap="square" rtlCol="0">
            <a:spAutoFit/>
          </a:bodyPr>
          <a:lstStyle/>
          <a:p>
            <a:r>
              <a:rPr lang="en-US" sz="2400" dirty="0">
                <a:highlight>
                  <a:srgbClr val="FFFF00"/>
                </a:highlight>
              </a:rPr>
              <a:t>These predictors have low predictive power. Consider excluding them if you want a more parsimonious model.</a:t>
            </a:r>
          </a:p>
        </p:txBody>
      </p:sp>
      <p:sp>
        <p:nvSpPr>
          <p:cNvPr id="11" name="TextBox 10">
            <a:extLst>
              <a:ext uri="{FF2B5EF4-FFF2-40B4-BE49-F238E27FC236}">
                <a16:creationId xmlns:a16="http://schemas.microsoft.com/office/drawing/2014/main" id="{619F4D15-D200-4A1C-9103-73836929910D}"/>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12" name="Oval 11">
            <a:extLst>
              <a:ext uri="{FF2B5EF4-FFF2-40B4-BE49-F238E27FC236}">
                <a16:creationId xmlns:a16="http://schemas.microsoft.com/office/drawing/2014/main" id="{0CBBFDBD-8017-4C7B-9FC9-D8E4DE115AE3}"/>
              </a:ext>
            </a:extLst>
          </p:cNvPr>
          <p:cNvSpPr/>
          <p:nvPr/>
        </p:nvSpPr>
        <p:spPr>
          <a:xfrm>
            <a:off x="10051612"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E3B7A98-C894-47EE-9F07-F88F629FFCDA}"/>
              </a:ext>
            </a:extLst>
          </p:cNvPr>
          <p:cNvSpPr/>
          <p:nvPr/>
        </p:nvSpPr>
        <p:spPr>
          <a:xfrm>
            <a:off x="2647636"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7F4F2E7-DCE2-4520-90FC-0D9DE0760EBD}"/>
              </a:ext>
            </a:extLst>
          </p:cNvPr>
          <p:cNvSpPr/>
          <p:nvPr/>
        </p:nvSpPr>
        <p:spPr>
          <a:xfrm>
            <a:off x="1901911" y="53528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6FAB0BD-35B6-4F0A-8948-6FFD2A01DEF5}"/>
              </a:ext>
            </a:extLst>
          </p:cNvPr>
          <p:cNvSpPr txBox="1"/>
          <p:nvPr/>
        </p:nvSpPr>
        <p:spPr>
          <a:xfrm>
            <a:off x="7833368" y="18116"/>
            <a:ext cx="3910964" cy="830997"/>
          </a:xfrm>
          <a:prstGeom prst="rect">
            <a:avLst/>
          </a:prstGeom>
          <a:noFill/>
        </p:spPr>
        <p:txBody>
          <a:bodyPr wrap="square" rtlCol="0">
            <a:spAutoFit/>
          </a:bodyPr>
          <a:lstStyle/>
          <a:p>
            <a:r>
              <a:rPr lang="en-US" sz="2400" dirty="0">
                <a:highlight>
                  <a:srgbClr val="00FFFF"/>
                </a:highlight>
              </a:rPr>
              <a:t>Full model from single imputation data. </a:t>
            </a:r>
          </a:p>
        </p:txBody>
      </p:sp>
      <p:sp>
        <p:nvSpPr>
          <p:cNvPr id="2" name="Slide Number Placeholder 1">
            <a:extLst>
              <a:ext uri="{FF2B5EF4-FFF2-40B4-BE49-F238E27FC236}">
                <a16:creationId xmlns:a16="http://schemas.microsoft.com/office/drawing/2014/main" id="{033D1EED-1EE2-4578-A429-0DDE7CE34FFB}"/>
              </a:ext>
            </a:extLst>
          </p:cNvPr>
          <p:cNvSpPr>
            <a:spLocks noGrp="1"/>
          </p:cNvSpPr>
          <p:nvPr>
            <p:ph type="sldNum" sz="quarter" idx="12"/>
          </p:nvPr>
        </p:nvSpPr>
        <p:spPr/>
        <p:txBody>
          <a:bodyPr/>
          <a:lstStyle/>
          <a:p>
            <a:fld id="{35032509-D289-4CC9-8A27-14E47DC64BC2}" type="slidenum">
              <a:rPr lang="en-US" smtClean="0"/>
              <a:t>158</a:t>
            </a:fld>
            <a:endParaRPr lang="en-US" dirty="0"/>
          </a:p>
        </p:txBody>
      </p:sp>
    </p:spTree>
    <p:extLst>
      <p:ext uri="{BB962C8B-B14F-4D97-AF65-F5344CB8AC3E}">
        <p14:creationId xmlns:p14="http://schemas.microsoft.com/office/powerpoint/2010/main" val="42390874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EFD2A9AD-82B4-48B5-8074-A55E93352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46603-E088-48B9-BFD0-FFCB0A275E7A}"/>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6B785312-00F3-4749-AE91-E39A4FAF5134}"/>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8B364932-5003-4C91-B5AE-0835FC7EAD07}"/>
              </a:ext>
            </a:extLst>
          </p:cNvPr>
          <p:cNvSpPr>
            <a:spLocks noGrp="1"/>
          </p:cNvSpPr>
          <p:nvPr>
            <p:ph type="sldNum" sz="quarter" idx="12"/>
          </p:nvPr>
        </p:nvSpPr>
        <p:spPr/>
        <p:txBody>
          <a:bodyPr/>
          <a:lstStyle/>
          <a:p>
            <a:fld id="{35032509-D289-4CC9-8A27-14E47DC64BC2}" type="slidenum">
              <a:rPr lang="en-US" smtClean="0"/>
              <a:t>159</a:t>
            </a:fld>
            <a:endParaRPr lang="en-US" dirty="0"/>
          </a:p>
        </p:txBody>
      </p:sp>
      <p:sp>
        <p:nvSpPr>
          <p:cNvPr id="5" name="TextBox 4">
            <a:extLst>
              <a:ext uri="{FF2B5EF4-FFF2-40B4-BE49-F238E27FC236}">
                <a16:creationId xmlns:a16="http://schemas.microsoft.com/office/drawing/2014/main" id="{63232528-B58E-C66D-3DBB-5646A5D57CFD}"/>
              </a:ext>
            </a:extLst>
          </p:cNvPr>
          <p:cNvSpPr txBox="1"/>
          <p:nvPr/>
        </p:nvSpPr>
        <p:spPr>
          <a:xfrm>
            <a:off x="4410286" y="1306045"/>
            <a:ext cx="2913304" cy="400110"/>
          </a:xfrm>
          <a:prstGeom prst="rect">
            <a:avLst/>
          </a:prstGeom>
          <a:noFill/>
        </p:spPr>
        <p:txBody>
          <a:bodyPr wrap="square" rtlCol="0">
            <a:spAutoFit/>
          </a:bodyPr>
          <a:lstStyle/>
          <a:p>
            <a:r>
              <a:rPr lang="en-US" sz="2000" dirty="0">
                <a:highlight>
                  <a:srgbClr val="FFFF00"/>
                </a:highlight>
              </a:rPr>
              <a:t>Very strong linear trend.</a:t>
            </a:r>
          </a:p>
        </p:txBody>
      </p:sp>
      <p:cxnSp>
        <p:nvCxnSpPr>
          <p:cNvPr id="7" name="Straight Arrow Connector 6">
            <a:extLst>
              <a:ext uri="{FF2B5EF4-FFF2-40B4-BE49-F238E27FC236}">
                <a16:creationId xmlns:a16="http://schemas.microsoft.com/office/drawing/2014/main" id="{EB5F5B6F-61B6-61B5-F6B6-43A517581BB6}"/>
              </a:ext>
            </a:extLst>
          </p:cNvPr>
          <p:cNvCxnSpPr/>
          <p:nvPr/>
        </p:nvCxnSpPr>
        <p:spPr>
          <a:xfrm flipH="1">
            <a:off x="3746377" y="1459684"/>
            <a:ext cx="59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33B11D-BA86-3B04-C816-2E455628272C}"/>
              </a:ext>
            </a:extLst>
          </p:cNvPr>
          <p:cNvSpPr txBox="1"/>
          <p:nvPr/>
        </p:nvSpPr>
        <p:spPr>
          <a:xfrm>
            <a:off x="2691941" y="4453315"/>
            <a:ext cx="1519332" cy="1015663"/>
          </a:xfrm>
          <a:prstGeom prst="rect">
            <a:avLst/>
          </a:prstGeom>
          <a:noFill/>
        </p:spPr>
        <p:txBody>
          <a:bodyPr wrap="square" rtlCol="0">
            <a:spAutoFit/>
          </a:bodyPr>
          <a:lstStyle/>
          <a:p>
            <a:r>
              <a:rPr lang="en-US" sz="2000" dirty="0">
                <a:highlight>
                  <a:srgbClr val="FFFF00"/>
                </a:highlight>
              </a:rPr>
              <a:t>Strong </a:t>
            </a:r>
          </a:p>
          <a:p>
            <a:r>
              <a:rPr lang="en-US" sz="2000" dirty="0">
                <a:highlight>
                  <a:srgbClr val="FFFF00"/>
                </a:highlight>
              </a:rPr>
              <a:t>increasing </a:t>
            </a:r>
          </a:p>
          <a:p>
            <a:r>
              <a:rPr lang="en-US" sz="2000" dirty="0">
                <a:highlight>
                  <a:srgbClr val="FFFF00"/>
                </a:highlight>
              </a:rPr>
              <a:t>trend.</a:t>
            </a:r>
          </a:p>
        </p:txBody>
      </p:sp>
      <p:sp>
        <p:nvSpPr>
          <p:cNvPr id="9" name="TextBox 8">
            <a:extLst>
              <a:ext uri="{FF2B5EF4-FFF2-40B4-BE49-F238E27FC236}">
                <a16:creationId xmlns:a16="http://schemas.microsoft.com/office/drawing/2014/main" id="{F8F534F5-65E9-44E2-FD68-2AF2AD5D6135}"/>
              </a:ext>
            </a:extLst>
          </p:cNvPr>
          <p:cNvSpPr txBox="1"/>
          <p:nvPr/>
        </p:nvSpPr>
        <p:spPr>
          <a:xfrm>
            <a:off x="898095" y="4453314"/>
            <a:ext cx="1519332" cy="1015663"/>
          </a:xfrm>
          <a:prstGeom prst="rect">
            <a:avLst/>
          </a:prstGeom>
          <a:noFill/>
        </p:spPr>
        <p:txBody>
          <a:bodyPr wrap="square" rtlCol="0">
            <a:spAutoFit/>
          </a:bodyPr>
          <a:lstStyle/>
          <a:p>
            <a:r>
              <a:rPr lang="en-US" sz="2000" dirty="0">
                <a:highlight>
                  <a:srgbClr val="FFFF00"/>
                </a:highlight>
              </a:rPr>
              <a:t>Strong </a:t>
            </a:r>
          </a:p>
          <a:p>
            <a:r>
              <a:rPr lang="en-US" sz="2000" dirty="0">
                <a:highlight>
                  <a:srgbClr val="FFFF00"/>
                </a:highlight>
              </a:rPr>
              <a:t>decreasing </a:t>
            </a:r>
          </a:p>
          <a:p>
            <a:r>
              <a:rPr lang="en-US" sz="2000" dirty="0">
                <a:highlight>
                  <a:srgbClr val="FFFF00"/>
                </a:highlight>
              </a:rPr>
              <a:t>trend.</a:t>
            </a:r>
          </a:p>
        </p:txBody>
      </p:sp>
    </p:spTree>
    <p:extLst>
      <p:ext uri="{BB962C8B-B14F-4D97-AF65-F5344CB8AC3E}">
        <p14:creationId xmlns:p14="http://schemas.microsoft.com/office/powerpoint/2010/main" val="359757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(3)</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 “residual” is an error or the difference between a predicted score and the actual (observed) score.</a:t>
            </a:r>
          </a:p>
          <a:p>
            <a:r>
              <a:rPr lang="en-US" dirty="0"/>
              <a:t>Intercepts and slopes are used to draw any line. The intercept and  slope are coefficients generated by a regression to create our trend line. For example, if the </a:t>
            </a:r>
            <a:r>
              <a:rPr lang="en-US" dirty="0">
                <a:solidFill>
                  <a:srgbClr val="00B0F0"/>
                </a:solidFill>
              </a:rPr>
              <a:t>Intercept = 5.05 and B= 0.75</a:t>
            </a:r>
            <a:r>
              <a:rPr lang="en-US" dirty="0"/>
              <a:t>, we predict Y= 7.3 when X=3 (5.05 + 0.75*3 = 5.05 + 2.25 = 7.3).</a:t>
            </a:r>
          </a:p>
        </p:txBody>
      </p:sp>
      <p:pic>
        <p:nvPicPr>
          <p:cNvPr id="5" name="Picture 2" descr="Plot object">
            <a:extLst>
              <a:ext uri="{FF2B5EF4-FFF2-40B4-BE49-F238E27FC236}">
                <a16:creationId xmlns:a16="http://schemas.microsoft.com/office/drawing/2014/main" id="{9C2ECF1B-5A84-481E-8FF7-A3E944DEC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466" y="4341811"/>
            <a:ext cx="6117890"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54CB3D-CD39-459F-9E58-3FD2E400B92A}"/>
              </a:ext>
            </a:extLst>
          </p:cNvPr>
          <p:cNvSpPr txBox="1"/>
          <p:nvPr/>
        </p:nvSpPr>
        <p:spPr>
          <a:xfrm>
            <a:off x="897622" y="4605556"/>
            <a:ext cx="1744910" cy="1754326"/>
          </a:xfrm>
          <a:prstGeom prst="rect">
            <a:avLst/>
          </a:prstGeom>
          <a:noFill/>
        </p:spPr>
        <p:txBody>
          <a:bodyPr wrap="square" rtlCol="0">
            <a:spAutoFit/>
          </a:bodyPr>
          <a:lstStyle/>
          <a:p>
            <a:r>
              <a:rPr lang="en-US" dirty="0"/>
              <a:t>The blue lines intersect at the predicted score of 7.3 which is also the average Y score.</a:t>
            </a:r>
          </a:p>
        </p:txBody>
      </p:sp>
      <p:sp>
        <p:nvSpPr>
          <p:cNvPr id="7" name="TextBox 6">
            <a:extLst>
              <a:ext uri="{FF2B5EF4-FFF2-40B4-BE49-F238E27FC236}">
                <a16:creationId xmlns:a16="http://schemas.microsoft.com/office/drawing/2014/main" id="{91F205B8-3E1A-4980-A13F-F9CAF6266864}"/>
              </a:ext>
            </a:extLst>
          </p:cNvPr>
          <p:cNvSpPr txBox="1"/>
          <p:nvPr/>
        </p:nvSpPr>
        <p:spPr>
          <a:xfrm>
            <a:off x="9638601" y="4882554"/>
            <a:ext cx="1799166" cy="1200329"/>
          </a:xfrm>
          <a:prstGeom prst="rect">
            <a:avLst/>
          </a:prstGeom>
          <a:noFill/>
        </p:spPr>
        <p:txBody>
          <a:bodyPr wrap="square" rtlCol="0">
            <a:spAutoFit/>
          </a:bodyPr>
          <a:lstStyle/>
          <a:p>
            <a:r>
              <a:rPr lang="en-US" dirty="0"/>
              <a:t>A regression attempts to predict the mean outcome Y.</a:t>
            </a:r>
          </a:p>
        </p:txBody>
      </p:sp>
      <p:cxnSp>
        <p:nvCxnSpPr>
          <p:cNvPr id="8" name="Straight Connector 7">
            <a:extLst>
              <a:ext uri="{FF2B5EF4-FFF2-40B4-BE49-F238E27FC236}">
                <a16:creationId xmlns:a16="http://schemas.microsoft.com/office/drawing/2014/main" id="{90D4F45B-F4F5-40D5-B328-A07A18D5AC31}"/>
              </a:ext>
            </a:extLst>
          </p:cNvPr>
          <p:cNvCxnSpPr/>
          <p:nvPr/>
        </p:nvCxnSpPr>
        <p:spPr>
          <a:xfrm>
            <a:off x="4152550" y="5347981"/>
            <a:ext cx="0" cy="3439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EB10F2-FABF-479C-B8FA-66CECBEDA6FE}"/>
              </a:ext>
            </a:extLst>
          </p:cNvPr>
          <p:cNvCxnSpPr>
            <a:cxnSpLocks/>
          </p:cNvCxnSpPr>
          <p:nvPr/>
        </p:nvCxnSpPr>
        <p:spPr>
          <a:xfrm>
            <a:off x="3716323" y="5201174"/>
            <a:ext cx="352260" cy="25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393043-E648-4DA8-AAD7-28655A295AA2}"/>
              </a:ext>
            </a:extLst>
          </p:cNvPr>
          <p:cNvSpPr txBox="1"/>
          <p:nvPr/>
        </p:nvSpPr>
        <p:spPr>
          <a:xfrm>
            <a:off x="3194245" y="4806836"/>
            <a:ext cx="1025414" cy="369332"/>
          </a:xfrm>
          <a:prstGeom prst="rect">
            <a:avLst/>
          </a:prstGeom>
          <a:noFill/>
        </p:spPr>
        <p:txBody>
          <a:bodyPr wrap="square" rtlCol="0">
            <a:spAutoFit/>
          </a:bodyPr>
          <a:lstStyle/>
          <a:p>
            <a:r>
              <a:rPr lang="en-US" dirty="0">
                <a:highlight>
                  <a:srgbClr val="FFFF00"/>
                </a:highlight>
              </a:rPr>
              <a:t>Residual</a:t>
            </a:r>
          </a:p>
        </p:txBody>
      </p:sp>
      <p:sp>
        <p:nvSpPr>
          <p:cNvPr id="12" name="TextBox 11">
            <a:extLst>
              <a:ext uri="{FF2B5EF4-FFF2-40B4-BE49-F238E27FC236}">
                <a16:creationId xmlns:a16="http://schemas.microsoft.com/office/drawing/2014/main" id="{1DCF12FB-C694-4EA3-8A5A-3CECDDB1B699}"/>
              </a:ext>
            </a:extLst>
          </p:cNvPr>
          <p:cNvSpPr txBox="1"/>
          <p:nvPr/>
        </p:nvSpPr>
        <p:spPr>
          <a:xfrm>
            <a:off x="3194244" y="5990550"/>
            <a:ext cx="1067359" cy="369332"/>
          </a:xfrm>
          <a:prstGeom prst="rect">
            <a:avLst/>
          </a:prstGeom>
          <a:noFill/>
        </p:spPr>
        <p:txBody>
          <a:bodyPr wrap="square" rtlCol="0">
            <a:spAutoFit/>
          </a:bodyPr>
          <a:lstStyle/>
          <a:p>
            <a:r>
              <a:rPr lang="en-US" dirty="0">
                <a:highlight>
                  <a:srgbClr val="FFFF00"/>
                </a:highlight>
              </a:rPr>
              <a:t>Intercept</a:t>
            </a:r>
          </a:p>
        </p:txBody>
      </p:sp>
      <p:cxnSp>
        <p:nvCxnSpPr>
          <p:cNvPr id="13" name="Straight Arrow Connector 12">
            <a:extLst>
              <a:ext uri="{FF2B5EF4-FFF2-40B4-BE49-F238E27FC236}">
                <a16:creationId xmlns:a16="http://schemas.microsoft.com/office/drawing/2014/main" id="{D8105044-AA45-4F1C-88DC-85FCDC36B6A9}"/>
              </a:ext>
            </a:extLst>
          </p:cNvPr>
          <p:cNvCxnSpPr>
            <a:cxnSpLocks/>
          </p:cNvCxnSpPr>
          <p:nvPr/>
        </p:nvCxnSpPr>
        <p:spPr>
          <a:xfrm flipH="1" flipV="1">
            <a:off x="3153640" y="5863954"/>
            <a:ext cx="701614" cy="118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CC081E-05EB-4B18-8ACB-231A0B43D056}"/>
              </a:ext>
            </a:extLst>
          </p:cNvPr>
          <p:cNvCxnSpPr/>
          <p:nvPr/>
        </p:nvCxnSpPr>
        <p:spPr>
          <a:xfrm flipH="1" flipV="1">
            <a:off x="5951813" y="5529373"/>
            <a:ext cx="492791" cy="3618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A463FA-0F89-4E0C-8356-6ABEDAC5BFBF}"/>
              </a:ext>
            </a:extLst>
          </p:cNvPr>
          <p:cNvSpPr txBox="1"/>
          <p:nvPr/>
        </p:nvSpPr>
        <p:spPr>
          <a:xfrm>
            <a:off x="6462921" y="5841525"/>
            <a:ext cx="830377" cy="369332"/>
          </a:xfrm>
          <a:prstGeom prst="rect">
            <a:avLst/>
          </a:prstGeom>
          <a:noFill/>
        </p:spPr>
        <p:txBody>
          <a:bodyPr wrap="square" rtlCol="0">
            <a:spAutoFit/>
          </a:bodyPr>
          <a:lstStyle/>
          <a:p>
            <a:r>
              <a:rPr lang="en-US" dirty="0">
                <a:highlight>
                  <a:srgbClr val="FFFF00"/>
                </a:highlight>
              </a:rPr>
              <a:t>Y = 7.3</a:t>
            </a:r>
          </a:p>
        </p:txBody>
      </p:sp>
      <p:sp>
        <p:nvSpPr>
          <p:cNvPr id="15" name="Oval 14">
            <a:extLst>
              <a:ext uri="{FF2B5EF4-FFF2-40B4-BE49-F238E27FC236}">
                <a16:creationId xmlns:a16="http://schemas.microsoft.com/office/drawing/2014/main" id="{78C6CFD7-9EB6-41EB-9E41-DF224A33AAB1}"/>
              </a:ext>
            </a:extLst>
          </p:cNvPr>
          <p:cNvSpPr/>
          <p:nvPr/>
        </p:nvSpPr>
        <p:spPr>
          <a:xfrm>
            <a:off x="5780314" y="6359882"/>
            <a:ext cx="315686" cy="2613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15">
            <a:extLst>
              <a:ext uri="{FF2B5EF4-FFF2-40B4-BE49-F238E27FC236}">
                <a16:creationId xmlns:a16="http://schemas.microsoft.com/office/drawing/2014/main" id="{70911A1A-7728-4BA6-B6E0-6A8637D47989}"/>
              </a:ext>
            </a:extLst>
          </p:cNvPr>
          <p:cNvSpPr>
            <a:spLocks noGrp="1"/>
          </p:cNvSpPr>
          <p:nvPr>
            <p:ph type="sldNum" sz="quarter" idx="12"/>
          </p:nvPr>
        </p:nvSpPr>
        <p:spPr/>
        <p:txBody>
          <a:bodyPr/>
          <a:lstStyle/>
          <a:p>
            <a:fld id="{35032509-D289-4CC9-8A27-14E47DC64BC2}" type="slidenum">
              <a:rPr lang="en-US" smtClean="0"/>
              <a:t>16</a:t>
            </a:fld>
            <a:endParaRPr lang="en-US" dirty="0"/>
          </a:p>
        </p:txBody>
      </p:sp>
    </p:spTree>
    <p:extLst>
      <p:ext uri="{BB962C8B-B14F-4D97-AF65-F5344CB8AC3E}">
        <p14:creationId xmlns:p14="http://schemas.microsoft.com/office/powerpoint/2010/main" val="926012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Prognostic model: Length of stay</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1300" kern="1200" dirty="0">
                <a:solidFill>
                  <a:schemeClr val="tx1"/>
                </a:solidFill>
                <a:latin typeface="+mn-lt"/>
                <a:ea typeface="+mn-ea"/>
                <a:cs typeface="+mn-cs"/>
              </a:rPr>
              <a:t>Developing a parsimonious model through model approximation (i.e., use the fewest predictors that remains equivalent to the gold standard model). A prognostic model can be used to make predictions the moment a patient walks in the door. Uses SUPPORT data from the “Diagnostic Model” example and the single imputation data (support3i).</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DBC55B7-C89F-4A2D-AC51-820E5FFC67C3}"/>
              </a:ext>
            </a:extLst>
          </p:cNvPr>
          <p:cNvSpPr>
            <a:spLocks noGrp="1"/>
          </p:cNvSpPr>
          <p:nvPr>
            <p:ph type="sldNum" sz="quarter" idx="12"/>
          </p:nvPr>
        </p:nvSpPr>
        <p:spPr/>
        <p:txBody>
          <a:bodyPr/>
          <a:lstStyle/>
          <a:p>
            <a:fld id="{35032509-D289-4CC9-8A27-14E47DC64BC2}" type="slidenum">
              <a:rPr lang="en-US" smtClean="0"/>
              <a:t>160</a:t>
            </a:fld>
            <a:endParaRPr lang="en-US" dirty="0"/>
          </a:p>
        </p:txBody>
      </p:sp>
    </p:spTree>
    <p:extLst>
      <p:ext uri="{BB962C8B-B14F-4D97-AF65-F5344CB8AC3E}">
        <p14:creationId xmlns:p14="http://schemas.microsoft.com/office/powerpoint/2010/main" val="119750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3ADC18-E2A2-4B9B-92C9-6A558E21C8CA}"/>
              </a:ext>
            </a:extLst>
          </p:cNvPr>
          <p:cNvGraphicFramePr>
            <a:graphicFrameLocks noGrp="1"/>
          </p:cNvGraphicFramePr>
          <p:nvPr>
            <p:extLst>
              <p:ext uri="{D42A27DB-BD31-4B8C-83A1-F6EECF244321}">
                <p14:modId xmlns:p14="http://schemas.microsoft.com/office/powerpoint/2010/main" val="1184001532"/>
              </p:ext>
            </p:extLst>
          </p:nvPr>
        </p:nvGraphicFramePr>
        <p:xfrm>
          <a:off x="710142" y="156996"/>
          <a:ext cx="10905067" cy="5000958"/>
        </p:xfrm>
        <a:graphic>
          <a:graphicData uri="http://schemas.openxmlformats.org/drawingml/2006/table">
            <a:tbl>
              <a:tblPr firstRow="1" bandRow="1">
                <a:noFill/>
                <a:tableStyleId>{5C22544A-7EE6-4342-B048-85BDC9FD1C3A}</a:tableStyleId>
              </a:tblPr>
              <a:tblGrid>
                <a:gridCol w="2366005">
                  <a:extLst>
                    <a:ext uri="{9D8B030D-6E8A-4147-A177-3AD203B41FA5}">
                      <a16:colId xmlns:a16="http://schemas.microsoft.com/office/drawing/2014/main" val="3039708206"/>
                    </a:ext>
                  </a:extLst>
                </a:gridCol>
                <a:gridCol w="1087902">
                  <a:extLst>
                    <a:ext uri="{9D8B030D-6E8A-4147-A177-3AD203B41FA5}">
                      <a16:colId xmlns:a16="http://schemas.microsoft.com/office/drawing/2014/main" val="2205514680"/>
                    </a:ext>
                  </a:extLst>
                </a:gridCol>
                <a:gridCol w="1975306">
                  <a:extLst>
                    <a:ext uri="{9D8B030D-6E8A-4147-A177-3AD203B41FA5}">
                      <a16:colId xmlns:a16="http://schemas.microsoft.com/office/drawing/2014/main" val="3732509483"/>
                    </a:ext>
                  </a:extLst>
                </a:gridCol>
                <a:gridCol w="1087902">
                  <a:extLst>
                    <a:ext uri="{9D8B030D-6E8A-4147-A177-3AD203B41FA5}">
                      <a16:colId xmlns:a16="http://schemas.microsoft.com/office/drawing/2014/main" val="200358153"/>
                    </a:ext>
                  </a:extLst>
                </a:gridCol>
                <a:gridCol w="2032850">
                  <a:extLst>
                    <a:ext uri="{9D8B030D-6E8A-4147-A177-3AD203B41FA5}">
                      <a16:colId xmlns:a16="http://schemas.microsoft.com/office/drawing/2014/main" val="2424590557"/>
                    </a:ext>
                  </a:extLst>
                </a:gridCol>
                <a:gridCol w="1181792">
                  <a:extLst>
                    <a:ext uri="{9D8B030D-6E8A-4147-A177-3AD203B41FA5}">
                      <a16:colId xmlns:a16="http://schemas.microsoft.com/office/drawing/2014/main" val="1558561641"/>
                    </a:ext>
                  </a:extLst>
                </a:gridCol>
                <a:gridCol w="1173310">
                  <a:extLst>
                    <a:ext uri="{9D8B030D-6E8A-4147-A177-3AD203B41FA5}">
                      <a16:colId xmlns:a16="http://schemas.microsoft.com/office/drawing/2014/main" val="3501859283"/>
                    </a:ext>
                  </a:extLst>
                </a:gridCol>
              </a:tblGrid>
              <a:tr h="1174644">
                <a:tc>
                  <a:txBody>
                    <a:bodyPr/>
                    <a:lstStyle/>
                    <a:p>
                      <a:pPr algn="l" fontAlgn="b"/>
                      <a:r>
                        <a:rPr lang="en-US" sz="3100" b="0" u="none" strike="noStrike" cap="none" spc="60" dirty="0">
                          <a:solidFill>
                            <a:schemeClr val="bg1"/>
                          </a:solidFill>
                          <a:effectLst/>
                        </a:rPr>
                        <a:t>Model</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N</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 effect size</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Validated 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AIC</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MAD</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480354218"/>
                  </a:ext>
                </a:extLst>
              </a:tr>
              <a:tr h="651288">
                <a:tc>
                  <a:txBody>
                    <a:bodyPr/>
                    <a:lstStyle/>
                    <a:p>
                      <a:pPr algn="l" fontAlgn="b"/>
                      <a:r>
                        <a:rPr lang="en-US" sz="2700" u="none" strike="noStrike" cap="none" spc="0" dirty="0">
                          <a:solidFill>
                            <a:schemeClr val="tx1"/>
                          </a:solidFill>
                          <a:effectLst/>
                        </a:rPr>
                        <a:t>Linear</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Small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0.127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0.117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80963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2700" u="none" strike="noStrike" cap="none" spc="0" dirty="0">
                          <a:solidFill>
                            <a:schemeClr val="tx1"/>
                          </a:solidFill>
                          <a:effectLst/>
                        </a:rPr>
                        <a:t>11.6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795347973"/>
                  </a:ext>
                </a:extLst>
              </a:tr>
              <a:tr h="1058342">
                <a:tc>
                  <a:txBody>
                    <a:bodyPr/>
                    <a:lstStyle/>
                    <a:p>
                      <a:pPr algn="l" fontAlgn="b"/>
                      <a:r>
                        <a:rPr lang="en-US" sz="2700" u="none" strike="noStrike" cap="none" spc="0" dirty="0">
                          <a:solidFill>
                            <a:schemeClr val="tx1"/>
                          </a:solidFill>
                          <a:effectLst/>
                        </a:rPr>
                        <a:t>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Medium</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0.202</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0.193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62730</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7729752"/>
                  </a:ext>
                </a:extLst>
              </a:tr>
              <a:tr h="1058342">
                <a:tc>
                  <a:txBody>
                    <a:bodyPr/>
                    <a:lstStyle/>
                    <a:p>
                      <a:pPr algn="l" fontAlgn="b"/>
                      <a:r>
                        <a:rPr lang="en-US" sz="2700" u="none" strike="noStrike" cap="none" spc="0" dirty="0">
                          <a:solidFill>
                            <a:schemeClr val="tx1"/>
                          </a:solidFill>
                          <a:effectLst/>
                        </a:rPr>
                        <a:t>Nonlinear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0.306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0.287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61576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239291969"/>
                  </a:ext>
                </a:extLst>
              </a:tr>
              <a:tr h="1058342">
                <a:tc>
                  <a:txBody>
                    <a:bodyPr/>
                    <a:lstStyle/>
                    <a:p>
                      <a:pPr algn="l" fontAlgn="b"/>
                      <a:r>
                        <a:rPr lang="en-US" sz="2700" u="none" strike="noStrike" cap="none" spc="0" dirty="0">
                          <a:solidFill>
                            <a:schemeClr val="tx1"/>
                          </a:solidFill>
                          <a:effectLst/>
                        </a:rPr>
                        <a:t>Approximated model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0.289</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0.279</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61724</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78231106"/>
                  </a:ext>
                </a:extLst>
              </a:tr>
            </a:tbl>
          </a:graphicData>
        </a:graphic>
      </p:graphicFrame>
      <p:sp>
        <p:nvSpPr>
          <p:cNvPr id="6" name="TextBox 5">
            <a:extLst>
              <a:ext uri="{FF2B5EF4-FFF2-40B4-BE49-F238E27FC236}">
                <a16:creationId xmlns:a16="http://schemas.microsoft.com/office/drawing/2014/main" id="{CD155F53-FCBB-4DE5-AB30-19DEB012137C}"/>
              </a:ext>
            </a:extLst>
          </p:cNvPr>
          <p:cNvSpPr txBox="1"/>
          <p:nvPr/>
        </p:nvSpPr>
        <p:spPr>
          <a:xfrm>
            <a:off x="559550" y="5683327"/>
            <a:ext cx="11055659" cy="1200329"/>
          </a:xfrm>
          <a:prstGeom prst="rect">
            <a:avLst/>
          </a:prstGeom>
          <a:noFill/>
        </p:spPr>
        <p:txBody>
          <a:bodyPr wrap="square" rtlCol="0">
            <a:spAutoFit/>
          </a:bodyPr>
          <a:lstStyle/>
          <a:p>
            <a:r>
              <a:rPr lang="en-US" sz="2400" dirty="0">
                <a:highlight>
                  <a:srgbClr val="FFFF00"/>
                </a:highlight>
              </a:rPr>
              <a:t>Each model is improved by using better methods. The approximated model with 15 predictors is as predictive as the gold standard model (Nonlinear and topcoded SLOS at 28 days) with 26 predictors. </a:t>
            </a:r>
            <a:r>
              <a:rPr lang="en-US" sz="2400" dirty="0">
                <a:highlight>
                  <a:srgbClr val="00FF00"/>
                </a:highlight>
              </a:rPr>
              <a:t>This saves $$</a:t>
            </a:r>
            <a:r>
              <a:rPr lang="en-US" sz="2400" dirty="0">
                <a:highlight>
                  <a:srgbClr val="FFFF00"/>
                </a:highlight>
              </a:rPr>
              <a:t>.</a:t>
            </a:r>
          </a:p>
        </p:txBody>
      </p:sp>
      <p:sp>
        <p:nvSpPr>
          <p:cNvPr id="8" name="TextBox 7">
            <a:extLst>
              <a:ext uri="{FF2B5EF4-FFF2-40B4-BE49-F238E27FC236}">
                <a16:creationId xmlns:a16="http://schemas.microsoft.com/office/drawing/2014/main" id="{379B6773-DC4C-4B3F-A670-B2160ADFF4DD}"/>
              </a:ext>
            </a:extLst>
          </p:cNvPr>
          <p:cNvSpPr txBox="1"/>
          <p:nvPr/>
        </p:nvSpPr>
        <p:spPr>
          <a:xfrm>
            <a:off x="8682362" y="5157954"/>
            <a:ext cx="3178206" cy="400110"/>
          </a:xfrm>
          <a:prstGeom prst="rect">
            <a:avLst/>
          </a:prstGeom>
          <a:noFill/>
        </p:spPr>
        <p:txBody>
          <a:bodyPr wrap="square" rtlCol="0">
            <a:spAutoFit/>
          </a:bodyPr>
          <a:lstStyle/>
          <a:p>
            <a:r>
              <a:rPr lang="en-US" sz="2000" dirty="0">
                <a:highlight>
                  <a:srgbClr val="00FFFF"/>
                </a:highlight>
              </a:rPr>
              <a:t>Lower AIC and MAD= Better</a:t>
            </a:r>
          </a:p>
        </p:txBody>
      </p:sp>
      <p:sp>
        <p:nvSpPr>
          <p:cNvPr id="3" name="Slide Number Placeholder 2">
            <a:extLst>
              <a:ext uri="{FF2B5EF4-FFF2-40B4-BE49-F238E27FC236}">
                <a16:creationId xmlns:a16="http://schemas.microsoft.com/office/drawing/2014/main" id="{52D53EF7-6A5C-4DF4-A737-BF52AE5343BB}"/>
              </a:ext>
            </a:extLst>
          </p:cNvPr>
          <p:cNvSpPr>
            <a:spLocks noGrp="1"/>
          </p:cNvSpPr>
          <p:nvPr>
            <p:ph type="sldNum" sz="quarter" idx="12"/>
          </p:nvPr>
        </p:nvSpPr>
        <p:spPr/>
        <p:txBody>
          <a:bodyPr/>
          <a:lstStyle/>
          <a:p>
            <a:fld id="{35032509-D289-4CC9-8A27-14E47DC64BC2}" type="slidenum">
              <a:rPr lang="en-US" smtClean="0"/>
              <a:t>161</a:t>
            </a:fld>
            <a:endParaRPr lang="en-US" dirty="0"/>
          </a:p>
        </p:txBody>
      </p:sp>
    </p:spTree>
    <p:extLst>
      <p:ext uri="{BB962C8B-B14F-4D97-AF65-F5344CB8AC3E}">
        <p14:creationId xmlns:p14="http://schemas.microsoft.com/office/powerpoint/2010/main" val="2599154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C4EB035C-EA20-48B3-8412-41CB74D8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4F3226-04B7-4947-810B-55419BDACDB6}"/>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0BD741-0277-4D63-8200-91D0BC99856E}"/>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374AD604-0073-45E6-BA95-1E7E4863E068}"/>
              </a:ext>
            </a:extLst>
          </p:cNvPr>
          <p:cNvSpPr txBox="1"/>
          <p:nvPr/>
        </p:nvSpPr>
        <p:spPr>
          <a:xfrm>
            <a:off x="2742803" y="5547836"/>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E8BE3155-BAE0-4344-9189-B9CC828E4B2F}"/>
              </a:ext>
            </a:extLst>
          </p:cNvPr>
          <p:cNvCxnSpPr>
            <a:cxnSpLocks/>
          </p:cNvCxnSpPr>
          <p:nvPr/>
        </p:nvCxnSpPr>
        <p:spPr>
          <a:xfrm flipV="1">
            <a:off x="7377039" y="5146550"/>
            <a:ext cx="1300236" cy="29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5C8889-BC69-4267-BBC9-874A4165182F}"/>
              </a:ext>
            </a:extLst>
          </p:cNvPr>
          <p:cNvSpPr txBox="1"/>
          <p:nvPr/>
        </p:nvSpPr>
        <p:spPr>
          <a:xfrm>
            <a:off x="9762914" y="156002"/>
            <a:ext cx="2233824" cy="369332"/>
          </a:xfrm>
          <a:prstGeom prst="rect">
            <a:avLst/>
          </a:prstGeom>
          <a:noFill/>
        </p:spPr>
        <p:txBody>
          <a:bodyPr wrap="square" rtlCol="0">
            <a:spAutoFit/>
          </a:bodyPr>
          <a:lstStyle/>
          <a:p>
            <a:r>
              <a:rPr lang="en-US" dirty="0">
                <a:highlight>
                  <a:srgbClr val="FFFF00"/>
                </a:highlight>
              </a:rPr>
              <a:t>26 predictor model</a:t>
            </a:r>
          </a:p>
        </p:txBody>
      </p:sp>
      <p:sp>
        <p:nvSpPr>
          <p:cNvPr id="2" name="Slide Number Placeholder 1">
            <a:extLst>
              <a:ext uri="{FF2B5EF4-FFF2-40B4-BE49-F238E27FC236}">
                <a16:creationId xmlns:a16="http://schemas.microsoft.com/office/drawing/2014/main" id="{F7201D29-7E75-4B5D-A8E8-6895930B8D5E}"/>
              </a:ext>
            </a:extLst>
          </p:cNvPr>
          <p:cNvSpPr>
            <a:spLocks noGrp="1"/>
          </p:cNvSpPr>
          <p:nvPr>
            <p:ph type="sldNum" sz="quarter" idx="12"/>
          </p:nvPr>
        </p:nvSpPr>
        <p:spPr/>
        <p:txBody>
          <a:bodyPr/>
          <a:lstStyle/>
          <a:p>
            <a:fld id="{35032509-D289-4CC9-8A27-14E47DC64BC2}" type="slidenum">
              <a:rPr lang="en-US" smtClean="0"/>
              <a:t>162</a:t>
            </a:fld>
            <a:endParaRPr lang="en-US" dirty="0"/>
          </a:p>
        </p:txBody>
      </p:sp>
      <p:sp>
        <p:nvSpPr>
          <p:cNvPr id="8" name="TextBox 7">
            <a:extLst>
              <a:ext uri="{FF2B5EF4-FFF2-40B4-BE49-F238E27FC236}">
                <a16:creationId xmlns:a16="http://schemas.microsoft.com/office/drawing/2014/main" id="{68BB567D-7EE0-7BCC-65A8-E00DC529F811}"/>
              </a:ext>
            </a:extLst>
          </p:cNvPr>
          <p:cNvSpPr txBox="1"/>
          <p:nvPr/>
        </p:nvSpPr>
        <p:spPr>
          <a:xfrm>
            <a:off x="2742803" y="4041988"/>
            <a:ext cx="2293022" cy="707886"/>
          </a:xfrm>
          <a:prstGeom prst="rect">
            <a:avLst/>
          </a:prstGeom>
          <a:noFill/>
        </p:spPr>
        <p:txBody>
          <a:bodyPr wrap="square" rtlCol="0">
            <a:spAutoFit/>
          </a:bodyPr>
          <a:lstStyle/>
          <a:p>
            <a:r>
              <a:rPr lang="en-US" sz="2000" dirty="0">
                <a:highlight>
                  <a:srgbClr val="FFFF00"/>
                </a:highlight>
              </a:rPr>
              <a:t>Large disease group differences.</a:t>
            </a:r>
          </a:p>
        </p:txBody>
      </p:sp>
      <p:sp>
        <p:nvSpPr>
          <p:cNvPr id="9" name="TextBox 8">
            <a:extLst>
              <a:ext uri="{FF2B5EF4-FFF2-40B4-BE49-F238E27FC236}">
                <a16:creationId xmlns:a16="http://schemas.microsoft.com/office/drawing/2014/main" id="{5D712EA4-2775-D580-FF8C-EF90FC52A1F9}"/>
              </a:ext>
            </a:extLst>
          </p:cNvPr>
          <p:cNvSpPr txBox="1"/>
          <p:nvPr/>
        </p:nvSpPr>
        <p:spPr>
          <a:xfrm>
            <a:off x="9929484" y="2305026"/>
            <a:ext cx="1900683" cy="400110"/>
          </a:xfrm>
          <a:prstGeom prst="rect">
            <a:avLst/>
          </a:prstGeom>
          <a:noFill/>
        </p:spPr>
        <p:txBody>
          <a:bodyPr wrap="square" rtlCol="0">
            <a:spAutoFit/>
          </a:bodyPr>
          <a:lstStyle/>
          <a:p>
            <a:r>
              <a:rPr lang="en-US" sz="2000" dirty="0">
                <a:highlight>
                  <a:srgbClr val="FFFF00"/>
                </a:highlight>
              </a:rPr>
              <a:t>Increases costs.</a:t>
            </a:r>
          </a:p>
        </p:txBody>
      </p:sp>
      <p:sp>
        <p:nvSpPr>
          <p:cNvPr id="10" name="TextBox 9">
            <a:extLst>
              <a:ext uri="{FF2B5EF4-FFF2-40B4-BE49-F238E27FC236}">
                <a16:creationId xmlns:a16="http://schemas.microsoft.com/office/drawing/2014/main" id="{9FA80885-B373-66CE-4784-170261D1033A}"/>
              </a:ext>
            </a:extLst>
          </p:cNvPr>
          <p:cNvSpPr txBox="1"/>
          <p:nvPr/>
        </p:nvSpPr>
        <p:spPr>
          <a:xfrm>
            <a:off x="5341052" y="2104971"/>
            <a:ext cx="1900683" cy="400110"/>
          </a:xfrm>
          <a:prstGeom prst="rect">
            <a:avLst/>
          </a:prstGeom>
          <a:noFill/>
        </p:spPr>
        <p:txBody>
          <a:bodyPr wrap="square" rtlCol="0">
            <a:spAutoFit/>
          </a:bodyPr>
          <a:lstStyle/>
          <a:p>
            <a:r>
              <a:rPr lang="en-US" sz="2000" dirty="0">
                <a:highlight>
                  <a:srgbClr val="FFFF00"/>
                </a:highlight>
              </a:rPr>
              <a:t>Decreases costs.</a:t>
            </a:r>
          </a:p>
        </p:txBody>
      </p:sp>
      <p:sp>
        <p:nvSpPr>
          <p:cNvPr id="11" name="TextBox 10">
            <a:extLst>
              <a:ext uri="{FF2B5EF4-FFF2-40B4-BE49-F238E27FC236}">
                <a16:creationId xmlns:a16="http://schemas.microsoft.com/office/drawing/2014/main" id="{B100D035-05FF-5114-A080-C1B5EDD4F795}"/>
              </a:ext>
            </a:extLst>
          </p:cNvPr>
          <p:cNvSpPr txBox="1"/>
          <p:nvPr/>
        </p:nvSpPr>
        <p:spPr>
          <a:xfrm>
            <a:off x="2742803" y="1753248"/>
            <a:ext cx="1900683" cy="1631216"/>
          </a:xfrm>
          <a:prstGeom prst="rect">
            <a:avLst/>
          </a:prstGeom>
          <a:noFill/>
        </p:spPr>
        <p:txBody>
          <a:bodyPr wrap="square" rtlCol="0">
            <a:spAutoFit/>
          </a:bodyPr>
          <a:lstStyle/>
          <a:p>
            <a:r>
              <a:rPr lang="en-US" sz="2000" dirty="0">
                <a:highlight>
                  <a:srgbClr val="00FF00"/>
                </a:highlight>
              </a:rPr>
              <a:t>Uses most of the predictors found in the “Diagnostic Model.</a:t>
            </a:r>
          </a:p>
        </p:txBody>
      </p:sp>
    </p:spTree>
    <p:extLst>
      <p:ext uri="{BB962C8B-B14F-4D97-AF65-F5344CB8AC3E}">
        <p14:creationId xmlns:p14="http://schemas.microsoft.com/office/powerpoint/2010/main" val="38947548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8B9D6CBB-0696-466B-A714-0C2819F84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4A9E4B-4B79-49F7-8BFD-91DB96D4938C}"/>
              </a:ext>
            </a:extLst>
          </p:cNvPr>
          <p:cNvSpPr txBox="1"/>
          <p:nvPr/>
        </p:nvSpPr>
        <p:spPr>
          <a:xfrm>
            <a:off x="-1" y="109835"/>
            <a:ext cx="3258105"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BCD2F60D-51EC-452B-A386-54C9CF883A34}"/>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D6363F2C-B1CD-47E2-BA3A-9CA963ABEE09}"/>
              </a:ext>
            </a:extLst>
          </p:cNvPr>
          <p:cNvSpPr/>
          <p:nvPr/>
        </p:nvSpPr>
        <p:spPr>
          <a:xfrm>
            <a:off x="10158144"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5C99AD6-12CB-46EE-9480-D81172BA4E86}"/>
              </a:ext>
            </a:extLst>
          </p:cNvPr>
          <p:cNvSpPr/>
          <p:nvPr/>
        </p:nvSpPr>
        <p:spPr>
          <a:xfrm>
            <a:off x="5568389"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6663BE-165B-45D0-A573-B6B66630757D}"/>
              </a:ext>
            </a:extLst>
          </p:cNvPr>
          <p:cNvSpPr/>
          <p:nvPr/>
        </p:nvSpPr>
        <p:spPr>
          <a:xfrm>
            <a:off x="5218354" y="527868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4059CC5-BC46-46A6-A3CF-4B60CEC424B8}"/>
              </a:ext>
            </a:extLst>
          </p:cNvPr>
          <p:cNvSpPr>
            <a:spLocks noGrp="1"/>
          </p:cNvSpPr>
          <p:nvPr>
            <p:ph type="sldNum" sz="quarter" idx="12"/>
          </p:nvPr>
        </p:nvSpPr>
        <p:spPr/>
        <p:txBody>
          <a:bodyPr/>
          <a:lstStyle/>
          <a:p>
            <a:fld id="{35032509-D289-4CC9-8A27-14E47DC64BC2}" type="slidenum">
              <a:rPr lang="en-US" smtClean="0"/>
              <a:t>163</a:t>
            </a:fld>
            <a:endParaRPr lang="en-US" dirty="0"/>
          </a:p>
        </p:txBody>
      </p:sp>
    </p:spTree>
    <p:extLst>
      <p:ext uri="{BB962C8B-B14F-4D97-AF65-F5344CB8AC3E}">
        <p14:creationId xmlns:p14="http://schemas.microsoft.com/office/powerpoint/2010/main" val="14156444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9874B76A-5083-4764-AD1C-A520F9A5E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650F30-9C22-46F2-B71F-BE3B717991EC}"/>
              </a:ext>
            </a:extLst>
          </p:cNvPr>
          <p:cNvSpPr>
            <a:spLocks noGrp="1"/>
          </p:cNvSpPr>
          <p:nvPr>
            <p:ph type="sldNum" sz="quarter" idx="12"/>
          </p:nvPr>
        </p:nvSpPr>
        <p:spPr/>
        <p:txBody>
          <a:bodyPr/>
          <a:lstStyle/>
          <a:p>
            <a:fld id="{35032509-D289-4CC9-8A27-14E47DC64BC2}" type="slidenum">
              <a:rPr lang="en-US" smtClean="0"/>
              <a:t>164</a:t>
            </a:fld>
            <a:endParaRPr lang="en-US" dirty="0"/>
          </a:p>
        </p:txBody>
      </p:sp>
      <p:sp>
        <p:nvSpPr>
          <p:cNvPr id="3" name="TextBox 2">
            <a:extLst>
              <a:ext uri="{FF2B5EF4-FFF2-40B4-BE49-F238E27FC236}">
                <a16:creationId xmlns:a16="http://schemas.microsoft.com/office/drawing/2014/main" id="{65C8B23F-9649-35E8-B0C0-89CE53C930C3}"/>
              </a:ext>
            </a:extLst>
          </p:cNvPr>
          <p:cNvSpPr txBox="1"/>
          <p:nvPr/>
        </p:nvSpPr>
        <p:spPr>
          <a:xfrm>
            <a:off x="8820326" y="270749"/>
            <a:ext cx="3041708" cy="1569660"/>
          </a:xfrm>
          <a:prstGeom prst="rect">
            <a:avLst/>
          </a:prstGeom>
          <a:noFill/>
        </p:spPr>
        <p:txBody>
          <a:bodyPr wrap="square" rtlCol="0">
            <a:spAutoFit/>
          </a:bodyPr>
          <a:lstStyle/>
          <a:p>
            <a:r>
              <a:rPr lang="en-US" sz="2400" dirty="0">
                <a:highlight>
                  <a:srgbClr val="FFFF00"/>
                </a:highlight>
              </a:rPr>
              <a:t>We can see most continuous predictors have a nonlinear trend with LOS.</a:t>
            </a:r>
          </a:p>
        </p:txBody>
      </p:sp>
    </p:spTree>
    <p:extLst>
      <p:ext uri="{BB962C8B-B14F-4D97-AF65-F5344CB8AC3E}">
        <p14:creationId xmlns:p14="http://schemas.microsoft.com/office/powerpoint/2010/main" val="14260681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F298-41CD-4A88-A2DD-217A22928D63}"/>
              </a:ext>
            </a:extLst>
          </p:cNvPr>
          <p:cNvSpPr>
            <a:spLocks noGrp="1"/>
          </p:cNvSpPr>
          <p:nvPr>
            <p:ph type="title"/>
          </p:nvPr>
        </p:nvSpPr>
        <p:spPr/>
        <p:txBody>
          <a:bodyPr/>
          <a:lstStyle/>
          <a:p>
            <a:r>
              <a:rPr lang="en-US" dirty="0"/>
              <a:t>Modified model based on an equivalent AIC after deleting predictors</a:t>
            </a:r>
          </a:p>
        </p:txBody>
      </p:sp>
      <p:pic>
        <p:nvPicPr>
          <p:cNvPr id="5" name="Content Placeholder 4">
            <a:extLst>
              <a:ext uri="{FF2B5EF4-FFF2-40B4-BE49-F238E27FC236}">
                <a16:creationId xmlns:a16="http://schemas.microsoft.com/office/drawing/2014/main" id="{20169082-8D7E-46C5-8467-968DCDF1C673}"/>
              </a:ext>
            </a:extLst>
          </p:cNvPr>
          <p:cNvPicPr>
            <a:picLocks noGrp="1" noChangeAspect="1"/>
          </p:cNvPicPr>
          <p:nvPr>
            <p:ph idx="1"/>
          </p:nvPr>
        </p:nvPicPr>
        <p:blipFill>
          <a:blip r:embed="rId2"/>
          <a:stretch>
            <a:fillRect/>
          </a:stretch>
        </p:blipFill>
        <p:spPr>
          <a:xfrm>
            <a:off x="2439656" y="1896704"/>
            <a:ext cx="7312687" cy="3377406"/>
          </a:xfrm>
        </p:spPr>
      </p:pic>
      <p:sp>
        <p:nvSpPr>
          <p:cNvPr id="6" name="TextBox 5">
            <a:extLst>
              <a:ext uri="{FF2B5EF4-FFF2-40B4-BE49-F238E27FC236}">
                <a16:creationId xmlns:a16="http://schemas.microsoft.com/office/drawing/2014/main" id="{FBD8E4C9-BA3E-4D08-84A7-505AF6493487}"/>
              </a:ext>
            </a:extLst>
          </p:cNvPr>
          <p:cNvSpPr txBox="1"/>
          <p:nvPr/>
        </p:nvSpPr>
        <p:spPr>
          <a:xfrm>
            <a:off x="1068926" y="5480127"/>
            <a:ext cx="9284750" cy="830997"/>
          </a:xfrm>
          <a:prstGeom prst="rect">
            <a:avLst/>
          </a:prstGeom>
          <a:noFill/>
        </p:spPr>
        <p:txBody>
          <a:bodyPr wrap="square" rtlCol="0">
            <a:spAutoFit/>
          </a:bodyPr>
          <a:lstStyle/>
          <a:p>
            <a:r>
              <a:rPr lang="en-US" sz="2400" dirty="0">
                <a:highlight>
                  <a:srgbClr val="FFFF00"/>
                </a:highlight>
              </a:rPr>
              <a:t>Removing the lowest predictive power variables will only change the R2 from 0.306 to 0.301.</a:t>
            </a:r>
          </a:p>
        </p:txBody>
      </p:sp>
      <p:sp>
        <p:nvSpPr>
          <p:cNvPr id="3" name="Slide Number Placeholder 2">
            <a:extLst>
              <a:ext uri="{FF2B5EF4-FFF2-40B4-BE49-F238E27FC236}">
                <a16:creationId xmlns:a16="http://schemas.microsoft.com/office/drawing/2014/main" id="{0ED1960A-5A4B-4F92-B86C-D21055E8FFE2}"/>
              </a:ext>
            </a:extLst>
          </p:cNvPr>
          <p:cNvSpPr>
            <a:spLocks noGrp="1"/>
          </p:cNvSpPr>
          <p:nvPr>
            <p:ph type="sldNum" sz="quarter" idx="12"/>
          </p:nvPr>
        </p:nvSpPr>
        <p:spPr/>
        <p:txBody>
          <a:bodyPr/>
          <a:lstStyle/>
          <a:p>
            <a:fld id="{35032509-D289-4CC9-8A27-14E47DC64BC2}" type="slidenum">
              <a:rPr lang="en-US" smtClean="0"/>
              <a:t>165</a:t>
            </a:fld>
            <a:endParaRPr lang="en-US" dirty="0"/>
          </a:p>
        </p:txBody>
      </p:sp>
    </p:spTree>
    <p:extLst>
      <p:ext uri="{BB962C8B-B14F-4D97-AF65-F5344CB8AC3E}">
        <p14:creationId xmlns:p14="http://schemas.microsoft.com/office/powerpoint/2010/main" val="284249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D11258CA-8166-495F-ADD6-DE0A971C7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66D185AA-1E07-45E1-84EB-0C21C45A236E}"/>
              </a:ext>
            </a:extLst>
          </p:cNvPr>
          <p:cNvSpPr/>
          <p:nvPr/>
        </p:nvSpPr>
        <p:spPr>
          <a:xfrm>
            <a:off x="9749159" y="5632697"/>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5593C75-AD10-493D-AE63-CB78AB61E857}"/>
              </a:ext>
            </a:extLst>
          </p:cNvPr>
          <p:cNvSpPr txBox="1"/>
          <p:nvPr/>
        </p:nvSpPr>
        <p:spPr>
          <a:xfrm>
            <a:off x="9505022" y="5152352"/>
            <a:ext cx="603683" cy="369332"/>
          </a:xfrm>
          <a:prstGeom prst="rect">
            <a:avLst/>
          </a:prstGeom>
          <a:noFill/>
        </p:spPr>
        <p:txBody>
          <a:bodyPr wrap="square" rtlCol="0">
            <a:spAutoFit/>
          </a:bodyPr>
          <a:lstStyle/>
          <a:p>
            <a:r>
              <a:rPr lang="en-US" dirty="0">
                <a:highlight>
                  <a:srgbClr val="00FFFF"/>
                </a:highlight>
              </a:rPr>
              <a:t>0.95</a:t>
            </a:r>
          </a:p>
        </p:txBody>
      </p:sp>
      <p:sp>
        <p:nvSpPr>
          <p:cNvPr id="7" name="TextBox 6">
            <a:extLst>
              <a:ext uri="{FF2B5EF4-FFF2-40B4-BE49-F238E27FC236}">
                <a16:creationId xmlns:a16="http://schemas.microsoft.com/office/drawing/2014/main" id="{92195D3E-27F9-4D03-8624-1D31F099364B}"/>
              </a:ext>
            </a:extLst>
          </p:cNvPr>
          <p:cNvSpPr txBox="1"/>
          <p:nvPr/>
        </p:nvSpPr>
        <p:spPr>
          <a:xfrm>
            <a:off x="449800" y="406477"/>
            <a:ext cx="11055659" cy="461665"/>
          </a:xfrm>
          <a:prstGeom prst="rect">
            <a:avLst/>
          </a:prstGeom>
          <a:noFill/>
        </p:spPr>
        <p:txBody>
          <a:bodyPr wrap="square" rtlCol="0">
            <a:spAutoFit/>
          </a:bodyPr>
          <a:lstStyle/>
          <a:p>
            <a:r>
              <a:rPr lang="en-US" sz="2400" dirty="0">
                <a:highlight>
                  <a:srgbClr val="FFFF00"/>
                </a:highlight>
              </a:rPr>
              <a:t>Create a parsimonious model with an equivalent level of prediction as the "Full Model“.</a:t>
            </a:r>
          </a:p>
        </p:txBody>
      </p:sp>
      <p:sp>
        <p:nvSpPr>
          <p:cNvPr id="8" name="TextBox 7">
            <a:extLst>
              <a:ext uri="{FF2B5EF4-FFF2-40B4-BE49-F238E27FC236}">
                <a16:creationId xmlns:a16="http://schemas.microsoft.com/office/drawing/2014/main" id="{EE080E5D-34E2-4DD9-B8F2-DEABFEF5566D}"/>
              </a:ext>
            </a:extLst>
          </p:cNvPr>
          <p:cNvSpPr txBox="1"/>
          <p:nvPr/>
        </p:nvSpPr>
        <p:spPr>
          <a:xfrm>
            <a:off x="847816" y="5989858"/>
            <a:ext cx="10496367" cy="830997"/>
          </a:xfrm>
          <a:prstGeom prst="rect">
            <a:avLst/>
          </a:prstGeom>
          <a:noFill/>
        </p:spPr>
        <p:txBody>
          <a:bodyPr wrap="square" rtlCol="0">
            <a:spAutoFit/>
          </a:bodyPr>
          <a:lstStyle/>
          <a:p>
            <a:r>
              <a:rPr lang="en-US" sz="2400" dirty="0">
                <a:highlight>
                  <a:srgbClr val="FFFF00"/>
                </a:highlight>
              </a:rPr>
              <a:t>Proportion of "Full Model" R2 remaining after deletion of each predictor. Select a stopping rule that makes approximation inadequate (e.g., 0.95).</a:t>
            </a:r>
          </a:p>
        </p:txBody>
      </p:sp>
      <p:sp>
        <p:nvSpPr>
          <p:cNvPr id="9" name="TextBox 8">
            <a:extLst>
              <a:ext uri="{FF2B5EF4-FFF2-40B4-BE49-F238E27FC236}">
                <a16:creationId xmlns:a16="http://schemas.microsoft.com/office/drawing/2014/main" id="{58102909-1FB3-4C22-A917-434230CDD6CD}"/>
              </a:ext>
            </a:extLst>
          </p:cNvPr>
          <p:cNvSpPr txBox="1"/>
          <p:nvPr/>
        </p:nvSpPr>
        <p:spPr>
          <a:xfrm>
            <a:off x="8407153" y="3234775"/>
            <a:ext cx="3258105" cy="923330"/>
          </a:xfrm>
          <a:prstGeom prst="rect">
            <a:avLst/>
          </a:prstGeom>
          <a:noFill/>
        </p:spPr>
        <p:txBody>
          <a:bodyPr wrap="square" rtlCol="0">
            <a:spAutoFit/>
          </a:bodyPr>
          <a:lstStyle/>
          <a:p>
            <a:r>
              <a:rPr lang="en-US" dirty="0">
                <a:highlight>
                  <a:srgbClr val="00FFFF"/>
                </a:highlight>
              </a:rPr>
              <a:t>We can remove the bottom 15 predictors and still have at least 95% of the predictive power. </a:t>
            </a:r>
          </a:p>
        </p:txBody>
      </p:sp>
      <p:sp>
        <p:nvSpPr>
          <p:cNvPr id="10" name="TextBox 9">
            <a:extLst>
              <a:ext uri="{FF2B5EF4-FFF2-40B4-BE49-F238E27FC236}">
                <a16:creationId xmlns:a16="http://schemas.microsoft.com/office/drawing/2014/main" id="{786F909D-2679-4611-AAB5-46F2F2FAF077}"/>
              </a:ext>
            </a:extLst>
          </p:cNvPr>
          <p:cNvSpPr txBox="1"/>
          <p:nvPr/>
        </p:nvSpPr>
        <p:spPr>
          <a:xfrm>
            <a:off x="1014413" y="1665115"/>
            <a:ext cx="3589586" cy="1077218"/>
          </a:xfrm>
          <a:prstGeom prst="rect">
            <a:avLst/>
          </a:prstGeom>
          <a:noFill/>
        </p:spPr>
        <p:txBody>
          <a:bodyPr wrap="square" rtlCol="0">
            <a:spAutoFit/>
          </a:bodyPr>
          <a:lstStyle/>
          <a:p>
            <a:r>
              <a:rPr lang="en-US" sz="3200" u="sng" dirty="0">
                <a:solidFill>
                  <a:srgbClr val="00B0F0"/>
                </a:solidFill>
              </a:rPr>
              <a:t>Model Approximation</a:t>
            </a:r>
            <a:endParaRPr lang="en-US" sz="3200" dirty="0">
              <a:highlight>
                <a:srgbClr val="FFFF00"/>
              </a:highlight>
            </a:endParaRPr>
          </a:p>
        </p:txBody>
      </p:sp>
      <p:sp>
        <p:nvSpPr>
          <p:cNvPr id="2" name="Slide Number Placeholder 1">
            <a:extLst>
              <a:ext uri="{FF2B5EF4-FFF2-40B4-BE49-F238E27FC236}">
                <a16:creationId xmlns:a16="http://schemas.microsoft.com/office/drawing/2014/main" id="{AD0CD0A1-A57C-40F7-BFBC-07AE024D03D5}"/>
              </a:ext>
            </a:extLst>
          </p:cNvPr>
          <p:cNvSpPr>
            <a:spLocks noGrp="1"/>
          </p:cNvSpPr>
          <p:nvPr>
            <p:ph type="sldNum" sz="quarter" idx="12"/>
          </p:nvPr>
        </p:nvSpPr>
        <p:spPr/>
        <p:txBody>
          <a:bodyPr/>
          <a:lstStyle/>
          <a:p>
            <a:fld id="{35032509-D289-4CC9-8A27-14E47DC64BC2}" type="slidenum">
              <a:rPr lang="en-US" smtClean="0"/>
              <a:t>166</a:t>
            </a:fld>
            <a:endParaRPr lang="en-US" dirty="0"/>
          </a:p>
        </p:txBody>
      </p:sp>
    </p:spTree>
    <p:extLst>
      <p:ext uri="{BB962C8B-B14F-4D97-AF65-F5344CB8AC3E}">
        <p14:creationId xmlns:p14="http://schemas.microsoft.com/office/powerpoint/2010/main" val="11762039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1077-CB7B-487F-8C58-F6E2F446CB91}"/>
              </a:ext>
            </a:extLst>
          </p:cNvPr>
          <p:cNvSpPr>
            <a:spLocks noGrp="1"/>
          </p:cNvSpPr>
          <p:nvPr>
            <p:ph type="title"/>
          </p:nvPr>
        </p:nvSpPr>
        <p:spPr/>
        <p:txBody>
          <a:bodyPr>
            <a:normAutofit fontScale="90000"/>
          </a:bodyPr>
          <a:lstStyle/>
          <a:p>
            <a:r>
              <a:rPr lang="en-US" u="sng" dirty="0">
                <a:solidFill>
                  <a:srgbClr val="00B0F0"/>
                </a:solidFill>
              </a:rPr>
              <a:t>Model Approximation</a:t>
            </a:r>
            <a:r>
              <a:rPr lang="en-US" dirty="0"/>
              <a:t>: Removal of the 11 lowest predictive variables retains 98.3% of the gold standard model’s predictive power.</a:t>
            </a:r>
          </a:p>
        </p:txBody>
      </p:sp>
      <p:pic>
        <p:nvPicPr>
          <p:cNvPr id="5" name="Content Placeholder 4">
            <a:extLst>
              <a:ext uri="{FF2B5EF4-FFF2-40B4-BE49-F238E27FC236}">
                <a16:creationId xmlns:a16="http://schemas.microsoft.com/office/drawing/2014/main" id="{CE1A2BCB-D28E-43FE-993A-65758D06BD58}"/>
              </a:ext>
            </a:extLst>
          </p:cNvPr>
          <p:cNvPicPr>
            <a:picLocks noGrp="1" noChangeAspect="1"/>
          </p:cNvPicPr>
          <p:nvPr>
            <p:ph idx="1"/>
          </p:nvPr>
        </p:nvPicPr>
        <p:blipFill>
          <a:blip r:embed="rId2"/>
          <a:stretch>
            <a:fillRect/>
          </a:stretch>
        </p:blipFill>
        <p:spPr>
          <a:xfrm>
            <a:off x="1371600" y="1886744"/>
            <a:ext cx="9448800" cy="4229100"/>
          </a:xfrm>
        </p:spPr>
      </p:pic>
      <p:sp>
        <p:nvSpPr>
          <p:cNvPr id="3" name="Slide Number Placeholder 2">
            <a:extLst>
              <a:ext uri="{FF2B5EF4-FFF2-40B4-BE49-F238E27FC236}">
                <a16:creationId xmlns:a16="http://schemas.microsoft.com/office/drawing/2014/main" id="{41EC364E-6941-41B0-9F06-7D0DE1F15ED6}"/>
              </a:ext>
            </a:extLst>
          </p:cNvPr>
          <p:cNvSpPr>
            <a:spLocks noGrp="1"/>
          </p:cNvSpPr>
          <p:nvPr>
            <p:ph type="sldNum" sz="quarter" idx="12"/>
          </p:nvPr>
        </p:nvSpPr>
        <p:spPr/>
        <p:txBody>
          <a:bodyPr/>
          <a:lstStyle/>
          <a:p>
            <a:fld id="{35032509-D289-4CC9-8A27-14E47DC64BC2}" type="slidenum">
              <a:rPr lang="en-US" smtClean="0"/>
              <a:t>167</a:t>
            </a:fld>
            <a:endParaRPr lang="en-US" dirty="0"/>
          </a:p>
        </p:txBody>
      </p:sp>
    </p:spTree>
    <p:extLst>
      <p:ext uri="{BB962C8B-B14F-4D97-AF65-F5344CB8AC3E}">
        <p14:creationId xmlns:p14="http://schemas.microsoft.com/office/powerpoint/2010/main" val="4312988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B6B76-6328-86A6-5138-7D81B5F05FA1}"/>
              </a:ext>
            </a:extLst>
          </p:cNvPr>
          <p:cNvSpPr>
            <a:spLocks noGrp="1"/>
          </p:cNvSpPr>
          <p:nvPr>
            <p:ph type="sldNum" sz="quarter" idx="12"/>
          </p:nvPr>
        </p:nvSpPr>
        <p:spPr/>
        <p:txBody>
          <a:bodyPr/>
          <a:lstStyle/>
          <a:p>
            <a:fld id="{35032509-D289-4CC9-8A27-14E47DC64BC2}" type="slidenum">
              <a:rPr lang="en-US" smtClean="0"/>
              <a:t>168</a:t>
            </a:fld>
            <a:endParaRPr lang="en-US" dirty="0"/>
          </a:p>
        </p:txBody>
      </p:sp>
      <p:pic>
        <p:nvPicPr>
          <p:cNvPr id="1026" name="Picture 2">
            <a:extLst>
              <a:ext uri="{FF2B5EF4-FFF2-40B4-BE49-F238E27FC236}">
                <a16:creationId xmlns:a16="http://schemas.microsoft.com/office/drawing/2014/main" id="{8B536330-2C16-9E66-0A0E-312F2952E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803DEE-37A0-C54C-05E1-9397C1A9EFEF}"/>
              </a:ext>
            </a:extLst>
          </p:cNvPr>
          <p:cNvSpPr txBox="1"/>
          <p:nvPr/>
        </p:nvSpPr>
        <p:spPr>
          <a:xfrm>
            <a:off x="8407153" y="3234775"/>
            <a:ext cx="3258105" cy="830997"/>
          </a:xfrm>
          <a:prstGeom prst="rect">
            <a:avLst/>
          </a:prstGeom>
          <a:noFill/>
        </p:spPr>
        <p:txBody>
          <a:bodyPr wrap="square" rtlCol="0">
            <a:spAutoFit/>
          </a:bodyPr>
          <a:lstStyle/>
          <a:p>
            <a:r>
              <a:rPr lang="en-US" sz="2400" dirty="0">
                <a:highlight>
                  <a:srgbClr val="00FFFF"/>
                </a:highlight>
              </a:rPr>
              <a:t>Nomogram of the approximated model. </a:t>
            </a:r>
          </a:p>
        </p:txBody>
      </p:sp>
    </p:spTree>
    <p:extLst>
      <p:ext uri="{BB962C8B-B14F-4D97-AF65-F5344CB8AC3E}">
        <p14:creationId xmlns:p14="http://schemas.microsoft.com/office/powerpoint/2010/main" val="32093417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75FB-36F4-484A-9B81-C8DA64ABEAA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2EF3E-6367-4F14-AE56-A56781D12A2C}"/>
              </a:ext>
            </a:extLst>
          </p:cNvPr>
          <p:cNvSpPr>
            <a:spLocks noGrp="1"/>
          </p:cNvSpPr>
          <p:nvPr>
            <p:ph idx="1"/>
          </p:nvPr>
        </p:nvSpPr>
        <p:spPr>
          <a:xfrm>
            <a:off x="219075" y="1581150"/>
            <a:ext cx="11972925" cy="5276849"/>
          </a:xfrm>
        </p:spPr>
        <p:txBody>
          <a:bodyPr/>
          <a:lstStyle/>
          <a:p>
            <a:r>
              <a:rPr lang="en-US" dirty="0"/>
              <a:t>For a prognostic model that provides only predictions, the approximated model would be the best choice. It has a predictive power close to the gold standard model while only using about ½ the predictors. Many predictors have high missing values so this would save the effort in collecting all of the data.</a:t>
            </a:r>
          </a:p>
          <a:p>
            <a:r>
              <a:rPr lang="en-US" dirty="0"/>
              <a:t>Our large R2 effect size isn’t nearly high enough to accurately predict a patient’s LOS but can identify higher expected LOS. We can better </a:t>
            </a:r>
            <a:r>
              <a:rPr lang="en-US" u="sng" dirty="0"/>
              <a:t>predict for important groups</a:t>
            </a:r>
            <a:r>
              <a:rPr lang="en-US" dirty="0"/>
              <a:t> like disease group to help with decision making, scheduling, allocating resources, etc.</a:t>
            </a:r>
          </a:p>
          <a:p>
            <a:endParaRPr lang="en-US" dirty="0"/>
          </a:p>
        </p:txBody>
      </p:sp>
      <p:pic>
        <p:nvPicPr>
          <p:cNvPr id="5" name="Picture 4">
            <a:extLst>
              <a:ext uri="{FF2B5EF4-FFF2-40B4-BE49-F238E27FC236}">
                <a16:creationId xmlns:a16="http://schemas.microsoft.com/office/drawing/2014/main" id="{6264524D-2D2A-4182-AAEF-203A0D87A17D}"/>
              </a:ext>
            </a:extLst>
          </p:cNvPr>
          <p:cNvPicPr>
            <a:picLocks noChangeAspect="1"/>
          </p:cNvPicPr>
          <p:nvPr/>
        </p:nvPicPr>
        <p:blipFill>
          <a:blip r:embed="rId2"/>
          <a:stretch>
            <a:fillRect/>
          </a:stretch>
        </p:blipFill>
        <p:spPr>
          <a:xfrm>
            <a:off x="3342818" y="4529137"/>
            <a:ext cx="5506364" cy="2205037"/>
          </a:xfrm>
          <a:prstGeom prst="rect">
            <a:avLst/>
          </a:prstGeom>
        </p:spPr>
      </p:pic>
      <p:sp>
        <p:nvSpPr>
          <p:cNvPr id="4" name="Slide Number Placeholder 3">
            <a:extLst>
              <a:ext uri="{FF2B5EF4-FFF2-40B4-BE49-F238E27FC236}">
                <a16:creationId xmlns:a16="http://schemas.microsoft.com/office/drawing/2014/main" id="{0EFADA29-52E9-4D2F-9A11-CA33C1451524}"/>
              </a:ext>
            </a:extLst>
          </p:cNvPr>
          <p:cNvSpPr>
            <a:spLocks noGrp="1"/>
          </p:cNvSpPr>
          <p:nvPr>
            <p:ph type="sldNum" sz="quarter" idx="12"/>
          </p:nvPr>
        </p:nvSpPr>
        <p:spPr/>
        <p:txBody>
          <a:bodyPr/>
          <a:lstStyle/>
          <a:p>
            <a:fld id="{35032509-D289-4CC9-8A27-14E47DC64BC2}" type="slidenum">
              <a:rPr lang="en-US" smtClean="0"/>
              <a:t>169</a:t>
            </a:fld>
            <a:endParaRPr lang="en-US" dirty="0"/>
          </a:p>
        </p:txBody>
      </p:sp>
    </p:spTree>
    <p:extLst>
      <p:ext uri="{BB962C8B-B14F-4D97-AF65-F5344CB8AC3E}">
        <p14:creationId xmlns:p14="http://schemas.microsoft.com/office/powerpoint/2010/main" val="349752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(4)</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We can tell how well the line fits the data with R^2. </a:t>
            </a:r>
            <a:r>
              <a:rPr lang="en-US" u="sng" dirty="0"/>
              <a:t>R Squared (R2) indicates the proportion of variance of the outcome accounted for by the predictors</a:t>
            </a:r>
            <a:r>
              <a:rPr lang="en-US" dirty="0"/>
              <a:t> (regression model reliability). The higher the R2, the more we can explain why values of Y differ. </a:t>
            </a:r>
          </a:p>
          <a:p>
            <a:r>
              <a:rPr lang="en-US" dirty="0"/>
              <a:t>A regression is similar to a correlation but also provides coefficients on incremental changes of 1 for continuous variables as well as for each level of categorical predictors (e.g., low, medium, high risk).</a:t>
            </a:r>
          </a:p>
        </p:txBody>
      </p:sp>
      <p:sp>
        <p:nvSpPr>
          <p:cNvPr id="4" name="Slide Number Placeholder 3">
            <a:extLst>
              <a:ext uri="{FF2B5EF4-FFF2-40B4-BE49-F238E27FC236}">
                <a16:creationId xmlns:a16="http://schemas.microsoft.com/office/drawing/2014/main" id="{9333302A-BB86-4A49-BA8A-10134FFB0F7C}"/>
              </a:ext>
            </a:extLst>
          </p:cNvPr>
          <p:cNvSpPr>
            <a:spLocks noGrp="1"/>
          </p:cNvSpPr>
          <p:nvPr>
            <p:ph type="sldNum" sz="quarter" idx="12"/>
          </p:nvPr>
        </p:nvSpPr>
        <p:spPr/>
        <p:txBody>
          <a:bodyPr/>
          <a:lstStyle/>
          <a:p>
            <a:fld id="{35032509-D289-4CC9-8A27-14E47DC64BC2}" type="slidenum">
              <a:rPr lang="en-US" smtClean="0"/>
              <a:t>17</a:t>
            </a:fld>
            <a:endParaRPr lang="en-US" dirty="0"/>
          </a:p>
        </p:txBody>
      </p:sp>
    </p:spTree>
    <p:extLst>
      <p:ext uri="{BB962C8B-B14F-4D97-AF65-F5344CB8AC3E}">
        <p14:creationId xmlns:p14="http://schemas.microsoft.com/office/powerpoint/2010/main" val="4104595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3:</a:t>
            </a:r>
            <a:r>
              <a:rPr lang="en-US" sz="4800" kern="1200" dirty="0">
                <a:solidFill>
                  <a:srgbClr val="FFFFFF"/>
                </a:solidFill>
                <a:effectLst/>
                <a:latin typeface="+mj-lt"/>
                <a:ea typeface="+mj-ea"/>
                <a:cs typeface="+mj-cs"/>
              </a:rPr>
              <a:t> Intervention studies and causal models</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Covid, vaccine, and hospital utilization. Minimum wage laws and unemployment rates. Interactions.</a:t>
            </a:r>
          </a:p>
        </p:txBody>
      </p:sp>
      <p:sp>
        <p:nvSpPr>
          <p:cNvPr id="4" name="Slide Number Placeholder 3">
            <a:extLst>
              <a:ext uri="{FF2B5EF4-FFF2-40B4-BE49-F238E27FC236}">
                <a16:creationId xmlns:a16="http://schemas.microsoft.com/office/drawing/2014/main" id="{FB424A16-B715-44E6-B522-8FB39A0AF7B4}"/>
              </a:ext>
            </a:extLst>
          </p:cNvPr>
          <p:cNvSpPr>
            <a:spLocks noGrp="1"/>
          </p:cNvSpPr>
          <p:nvPr>
            <p:ph type="sldNum" sz="quarter" idx="12"/>
          </p:nvPr>
        </p:nvSpPr>
        <p:spPr/>
        <p:txBody>
          <a:bodyPr/>
          <a:lstStyle/>
          <a:p>
            <a:fld id="{35032509-D289-4CC9-8A27-14E47DC64BC2}" type="slidenum">
              <a:rPr lang="en-US" smtClean="0"/>
              <a:t>170</a:t>
            </a:fld>
            <a:endParaRPr lang="en-US" dirty="0"/>
          </a:p>
        </p:txBody>
      </p:sp>
    </p:spTree>
    <p:extLst>
      <p:ext uri="{BB962C8B-B14F-4D97-AF65-F5344CB8AC3E}">
        <p14:creationId xmlns:p14="http://schemas.microsoft.com/office/powerpoint/2010/main" val="38599646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BA2EF-D729-40A4-A9EC-FA2E378C732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Covid vaccine</a:t>
            </a:r>
          </a:p>
        </p:txBody>
      </p:sp>
      <p:sp>
        <p:nvSpPr>
          <p:cNvPr id="3" name="Text Placeholder 2">
            <a:extLst>
              <a:ext uri="{FF2B5EF4-FFF2-40B4-BE49-F238E27FC236}">
                <a16:creationId xmlns:a16="http://schemas.microsoft.com/office/drawing/2014/main" id="{FD7DCCBD-7E73-47E4-9EE8-107A2A0D0646}"/>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Proportion of adult ICU bed utilization rates by covid patients before and after the covid vaccine was introduced.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71A9799-BD14-46FC-88AF-BEC7E26DE57E}"/>
              </a:ext>
            </a:extLst>
          </p:cNvPr>
          <p:cNvSpPr>
            <a:spLocks noGrp="1"/>
          </p:cNvSpPr>
          <p:nvPr>
            <p:ph type="sldNum" sz="quarter" idx="12"/>
          </p:nvPr>
        </p:nvSpPr>
        <p:spPr/>
        <p:txBody>
          <a:bodyPr/>
          <a:lstStyle/>
          <a:p>
            <a:fld id="{35032509-D289-4CC9-8A27-14E47DC64BC2}" type="slidenum">
              <a:rPr lang="en-US" smtClean="0"/>
              <a:t>171</a:t>
            </a:fld>
            <a:endParaRPr lang="en-US" dirty="0"/>
          </a:p>
        </p:txBody>
      </p:sp>
    </p:spTree>
    <p:extLst>
      <p:ext uri="{BB962C8B-B14F-4D97-AF65-F5344CB8AC3E}">
        <p14:creationId xmlns:p14="http://schemas.microsoft.com/office/powerpoint/2010/main" val="7192508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1A17-9010-47AC-9DA6-162ADAB08E9E}"/>
              </a:ext>
            </a:extLst>
          </p:cNvPr>
          <p:cNvSpPr>
            <a:spLocks noGrp="1"/>
          </p:cNvSpPr>
          <p:nvPr>
            <p:ph type="title"/>
          </p:nvPr>
        </p:nvSpPr>
        <p:spPr/>
        <p:txBody>
          <a:bodyPr/>
          <a:lstStyle/>
          <a:p>
            <a:r>
              <a:rPr lang="en-US" dirty="0"/>
              <a:t>Covid: Adult ICU bed utilization after the vaccine in 2021</a:t>
            </a:r>
          </a:p>
        </p:txBody>
      </p:sp>
      <p:sp>
        <p:nvSpPr>
          <p:cNvPr id="3" name="Content Placeholder 2">
            <a:extLst>
              <a:ext uri="{FF2B5EF4-FFF2-40B4-BE49-F238E27FC236}">
                <a16:creationId xmlns:a16="http://schemas.microsoft.com/office/drawing/2014/main" id="{A97C26B9-926F-4652-82FA-8BD27EC67ABF}"/>
              </a:ext>
            </a:extLst>
          </p:cNvPr>
          <p:cNvSpPr>
            <a:spLocks noGrp="1"/>
          </p:cNvSpPr>
          <p:nvPr>
            <p:ph idx="1"/>
          </p:nvPr>
        </p:nvSpPr>
        <p:spPr/>
        <p:txBody>
          <a:bodyPr/>
          <a:lstStyle/>
          <a:p>
            <a:r>
              <a:rPr lang="en-US" dirty="0"/>
              <a:t>The vaccine is the intervention. </a:t>
            </a:r>
          </a:p>
          <a:p>
            <a:r>
              <a:rPr lang="en-US" dirty="0"/>
              <a:t>We don’t have records of which patients took the vaccine so we can’t call it a vaccine effect but we are looking at the era after the vaccine was introduced which may also include generally improved treatments after a better understanding of covid.</a:t>
            </a:r>
          </a:p>
          <a:p>
            <a:r>
              <a:rPr lang="en-US" dirty="0"/>
              <a:t>State reported hospital data in the US between January 2020 and August 2022.</a:t>
            </a:r>
          </a:p>
          <a:p>
            <a:r>
              <a:rPr lang="en-US" dirty="0"/>
              <a:t>adult_icu_bed_covid_utilization = Month + Region + Vaccine</a:t>
            </a:r>
          </a:p>
          <a:p>
            <a:r>
              <a:rPr lang="en-US" dirty="0"/>
              <a:t>What other outcomes can we use with the same model?</a:t>
            </a:r>
          </a:p>
          <a:p>
            <a:endParaRPr lang="en-US" dirty="0"/>
          </a:p>
        </p:txBody>
      </p:sp>
      <p:sp>
        <p:nvSpPr>
          <p:cNvPr id="4" name="Slide Number Placeholder 3">
            <a:extLst>
              <a:ext uri="{FF2B5EF4-FFF2-40B4-BE49-F238E27FC236}">
                <a16:creationId xmlns:a16="http://schemas.microsoft.com/office/drawing/2014/main" id="{C24111A3-4E8D-499D-9F16-BBC117993725}"/>
              </a:ext>
            </a:extLst>
          </p:cNvPr>
          <p:cNvSpPr>
            <a:spLocks noGrp="1"/>
          </p:cNvSpPr>
          <p:nvPr>
            <p:ph type="sldNum" sz="quarter" idx="12"/>
          </p:nvPr>
        </p:nvSpPr>
        <p:spPr/>
        <p:txBody>
          <a:bodyPr/>
          <a:lstStyle/>
          <a:p>
            <a:fld id="{35032509-D289-4CC9-8A27-14E47DC64BC2}" type="slidenum">
              <a:rPr lang="en-US" smtClean="0"/>
              <a:t>172</a:t>
            </a:fld>
            <a:endParaRPr lang="en-US" dirty="0"/>
          </a:p>
        </p:txBody>
      </p:sp>
    </p:spTree>
    <p:extLst>
      <p:ext uri="{BB962C8B-B14F-4D97-AF65-F5344CB8AC3E}">
        <p14:creationId xmlns:p14="http://schemas.microsoft.com/office/powerpoint/2010/main" val="38541518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CD04E-4580-4052-97BD-1B369C6679C4}"/>
              </a:ext>
            </a:extLst>
          </p:cNvPr>
          <p:cNvSpPr>
            <a:spLocks noGrp="1"/>
          </p:cNvSpPr>
          <p:nvPr>
            <p:ph type="title"/>
          </p:nvPr>
        </p:nvSpPr>
        <p:spPr/>
        <p:txBody>
          <a:bodyPr>
            <a:normAutofit fontScale="90000"/>
          </a:bodyPr>
          <a:lstStyle/>
          <a:p>
            <a:r>
              <a:rPr lang="en-US" dirty="0"/>
              <a:t>Model fit is ok but not great. R2 has a small effect size and the intervention effect seems odd.</a:t>
            </a:r>
          </a:p>
        </p:txBody>
      </p:sp>
      <p:pic>
        <p:nvPicPr>
          <p:cNvPr id="5" name="Content Placeholder 4">
            <a:extLst>
              <a:ext uri="{FF2B5EF4-FFF2-40B4-BE49-F238E27FC236}">
                <a16:creationId xmlns:a16="http://schemas.microsoft.com/office/drawing/2014/main" id="{0CC63768-99F5-4F95-BF76-3DF5DBE1262D}"/>
              </a:ext>
            </a:extLst>
          </p:cNvPr>
          <p:cNvPicPr>
            <a:picLocks noGrp="1" noChangeAspect="1"/>
          </p:cNvPicPr>
          <p:nvPr>
            <p:ph idx="1"/>
          </p:nvPr>
        </p:nvPicPr>
        <p:blipFill>
          <a:blip r:embed="rId2"/>
          <a:stretch>
            <a:fillRect/>
          </a:stretch>
        </p:blipFill>
        <p:spPr>
          <a:xfrm>
            <a:off x="4121273" y="1973302"/>
            <a:ext cx="4703131" cy="4703131"/>
          </a:xfrm>
        </p:spPr>
      </p:pic>
      <p:sp>
        <p:nvSpPr>
          <p:cNvPr id="6" name="Oval 5">
            <a:extLst>
              <a:ext uri="{FF2B5EF4-FFF2-40B4-BE49-F238E27FC236}">
                <a16:creationId xmlns:a16="http://schemas.microsoft.com/office/drawing/2014/main" id="{D8532C90-C7D7-456A-BE69-C49F41461276}"/>
              </a:ext>
            </a:extLst>
          </p:cNvPr>
          <p:cNvSpPr/>
          <p:nvPr/>
        </p:nvSpPr>
        <p:spPr>
          <a:xfrm>
            <a:off x="8061006" y="2412337"/>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DD8CBD-4B85-4966-89F1-643C02120EE3}"/>
              </a:ext>
            </a:extLst>
          </p:cNvPr>
          <p:cNvSpPr txBox="1"/>
          <p:nvPr/>
        </p:nvSpPr>
        <p:spPr>
          <a:xfrm>
            <a:off x="9419105" y="4786690"/>
            <a:ext cx="2310512" cy="1569660"/>
          </a:xfrm>
          <a:prstGeom prst="rect">
            <a:avLst/>
          </a:prstGeom>
          <a:noFill/>
        </p:spPr>
        <p:txBody>
          <a:bodyPr wrap="square" rtlCol="0">
            <a:spAutoFit/>
          </a:bodyPr>
          <a:lstStyle/>
          <a:p>
            <a:r>
              <a:rPr lang="en-US" sz="2400" dirty="0">
                <a:highlight>
                  <a:srgbClr val="FFFF00"/>
                </a:highlight>
              </a:rPr>
              <a:t>All effects are significant after controlling for other predictors.</a:t>
            </a:r>
          </a:p>
        </p:txBody>
      </p:sp>
      <p:sp>
        <p:nvSpPr>
          <p:cNvPr id="8" name="TextBox 7">
            <a:extLst>
              <a:ext uri="{FF2B5EF4-FFF2-40B4-BE49-F238E27FC236}">
                <a16:creationId xmlns:a16="http://schemas.microsoft.com/office/drawing/2014/main" id="{3EA15604-6D28-42A8-B957-922117359D37}"/>
              </a:ext>
            </a:extLst>
          </p:cNvPr>
          <p:cNvSpPr txBox="1"/>
          <p:nvPr/>
        </p:nvSpPr>
        <p:spPr>
          <a:xfrm>
            <a:off x="-28634" y="1878043"/>
            <a:ext cx="4265074"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Rates decrease each month. For every additional month, the utilization rate significantly decreases by 0.0048 (p &lt; 0.0001).</a:t>
            </a:r>
          </a:p>
          <a:p>
            <a:pPr marL="342900" indent="-342900">
              <a:buFont typeface="Arial" panose="020B0604020202020204" pitchFamily="34" charset="0"/>
              <a:buChar char="•"/>
            </a:pPr>
            <a:r>
              <a:rPr lang="en-US" sz="2400" dirty="0"/>
              <a:t>Region utilization rates significantly vary (p &lt; 0.0001), can be lower or higher than the mid-west reference region.</a:t>
            </a:r>
          </a:p>
          <a:p>
            <a:pPr marL="342900" indent="-342900">
              <a:buFont typeface="Arial" panose="020B0604020202020204" pitchFamily="34" charset="0"/>
              <a:buChar char="•"/>
            </a:pPr>
            <a:r>
              <a:rPr lang="en-US" sz="2400" dirty="0"/>
              <a:t>Utilization rates are significantly higher </a:t>
            </a:r>
            <a:r>
              <a:rPr lang="en-US" sz="2400" u="sng" dirty="0"/>
              <a:t>after</a:t>
            </a:r>
            <a:r>
              <a:rPr lang="en-US" sz="2400" dirty="0"/>
              <a:t> the vaccine by 0.0156 (p&lt;0.0001).</a:t>
            </a:r>
          </a:p>
        </p:txBody>
      </p:sp>
      <p:sp>
        <p:nvSpPr>
          <p:cNvPr id="3" name="Slide Number Placeholder 2">
            <a:extLst>
              <a:ext uri="{FF2B5EF4-FFF2-40B4-BE49-F238E27FC236}">
                <a16:creationId xmlns:a16="http://schemas.microsoft.com/office/drawing/2014/main" id="{F7DD5B8F-00E7-4404-A00F-8DB970884AAD}"/>
              </a:ext>
            </a:extLst>
          </p:cNvPr>
          <p:cNvSpPr>
            <a:spLocks noGrp="1"/>
          </p:cNvSpPr>
          <p:nvPr>
            <p:ph type="sldNum" sz="quarter" idx="12"/>
          </p:nvPr>
        </p:nvSpPr>
        <p:spPr/>
        <p:txBody>
          <a:bodyPr/>
          <a:lstStyle/>
          <a:p>
            <a:fld id="{35032509-D289-4CC9-8A27-14E47DC64BC2}" type="slidenum">
              <a:rPr lang="en-US" smtClean="0"/>
              <a:t>173</a:t>
            </a:fld>
            <a:endParaRPr lang="en-US" dirty="0"/>
          </a:p>
        </p:txBody>
      </p:sp>
      <p:sp>
        <p:nvSpPr>
          <p:cNvPr id="4" name="TextBox 3">
            <a:extLst>
              <a:ext uri="{FF2B5EF4-FFF2-40B4-BE49-F238E27FC236}">
                <a16:creationId xmlns:a16="http://schemas.microsoft.com/office/drawing/2014/main" id="{F83FCF9E-330E-9F83-6BF6-B2B5F2B1DD24}"/>
              </a:ext>
            </a:extLst>
          </p:cNvPr>
          <p:cNvSpPr txBox="1"/>
          <p:nvPr/>
        </p:nvSpPr>
        <p:spPr>
          <a:xfrm>
            <a:off x="3526570" y="1528543"/>
            <a:ext cx="5892535" cy="369332"/>
          </a:xfrm>
          <a:prstGeom prst="rect">
            <a:avLst/>
          </a:prstGeom>
          <a:noFill/>
        </p:spPr>
        <p:txBody>
          <a:bodyPr wrap="square" rtlCol="0">
            <a:spAutoFit/>
          </a:bodyPr>
          <a:lstStyle/>
          <a:p>
            <a:r>
              <a:rPr lang="en-US" dirty="0">
                <a:highlight>
                  <a:srgbClr val="00FF00"/>
                </a:highlight>
              </a:rPr>
              <a:t>adult_icu_bed_covid_utilization ~ Vaccine + Month + Region</a:t>
            </a:r>
          </a:p>
        </p:txBody>
      </p:sp>
    </p:spTree>
    <p:extLst>
      <p:ext uri="{BB962C8B-B14F-4D97-AF65-F5344CB8AC3E}">
        <p14:creationId xmlns:p14="http://schemas.microsoft.com/office/powerpoint/2010/main" val="1368460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8F04-2F57-47EF-B9E8-E0DCCB46D23D}"/>
              </a:ext>
            </a:extLst>
          </p:cNvPr>
          <p:cNvSpPr>
            <a:spLocks noGrp="1"/>
          </p:cNvSpPr>
          <p:nvPr>
            <p:ph type="title"/>
          </p:nvPr>
        </p:nvSpPr>
        <p:spPr/>
        <p:txBody>
          <a:bodyPr/>
          <a:lstStyle/>
          <a:p>
            <a:r>
              <a:rPr lang="en-US" dirty="0"/>
              <a:t>The Vaccine effect increases utilization which is counterintuitive, consider another model</a:t>
            </a:r>
          </a:p>
        </p:txBody>
      </p:sp>
      <p:pic>
        <p:nvPicPr>
          <p:cNvPr id="2050" name="Picture 2" descr="Plot object">
            <a:extLst>
              <a:ext uri="{FF2B5EF4-FFF2-40B4-BE49-F238E27FC236}">
                <a16:creationId xmlns:a16="http://schemas.microsoft.com/office/drawing/2014/main" id="{4640FA43-8408-45BF-AFBD-244F73942C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5625"/>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439DA0E-FDC4-4601-AC21-37C079E7C9B5}"/>
              </a:ext>
            </a:extLst>
          </p:cNvPr>
          <p:cNvSpPr/>
          <p:nvPr/>
        </p:nvSpPr>
        <p:spPr>
          <a:xfrm>
            <a:off x="7590425" y="2891731"/>
            <a:ext cx="763398" cy="3219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8F1FFC2-2436-485F-B5D4-C9CAB60D1332}"/>
              </a:ext>
            </a:extLst>
          </p:cNvPr>
          <p:cNvSpPr txBox="1"/>
          <p:nvPr/>
        </p:nvSpPr>
        <p:spPr>
          <a:xfrm>
            <a:off x="7471734" y="58502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3" name="Slide Number Placeholder 2">
            <a:extLst>
              <a:ext uri="{FF2B5EF4-FFF2-40B4-BE49-F238E27FC236}">
                <a16:creationId xmlns:a16="http://schemas.microsoft.com/office/drawing/2014/main" id="{08153637-33C5-4974-B414-2BBF12168C1D}"/>
              </a:ext>
            </a:extLst>
          </p:cNvPr>
          <p:cNvSpPr>
            <a:spLocks noGrp="1"/>
          </p:cNvSpPr>
          <p:nvPr>
            <p:ph type="sldNum" sz="quarter" idx="12"/>
          </p:nvPr>
        </p:nvSpPr>
        <p:spPr/>
        <p:txBody>
          <a:bodyPr/>
          <a:lstStyle/>
          <a:p>
            <a:fld id="{35032509-D289-4CC9-8A27-14E47DC64BC2}" type="slidenum">
              <a:rPr lang="en-US" smtClean="0"/>
              <a:t>174</a:t>
            </a:fld>
            <a:endParaRPr lang="en-US" dirty="0"/>
          </a:p>
        </p:txBody>
      </p:sp>
      <p:sp>
        <p:nvSpPr>
          <p:cNvPr id="4" name="TextBox 3">
            <a:extLst>
              <a:ext uri="{FF2B5EF4-FFF2-40B4-BE49-F238E27FC236}">
                <a16:creationId xmlns:a16="http://schemas.microsoft.com/office/drawing/2014/main" id="{AFD8617C-B5F3-DBA3-63C2-4A6A60474FB1}"/>
              </a:ext>
            </a:extLst>
          </p:cNvPr>
          <p:cNvSpPr txBox="1"/>
          <p:nvPr/>
        </p:nvSpPr>
        <p:spPr>
          <a:xfrm>
            <a:off x="8947972" y="2708865"/>
            <a:ext cx="1900683" cy="400110"/>
          </a:xfrm>
          <a:prstGeom prst="rect">
            <a:avLst/>
          </a:prstGeom>
          <a:noFill/>
        </p:spPr>
        <p:txBody>
          <a:bodyPr wrap="square" rtlCol="0">
            <a:spAutoFit/>
          </a:bodyPr>
          <a:lstStyle/>
          <a:p>
            <a:r>
              <a:rPr lang="en-US" sz="2000" dirty="0">
                <a:highlight>
                  <a:srgbClr val="FFFF00"/>
                </a:highlight>
              </a:rPr>
              <a:t>Increases rates.</a:t>
            </a:r>
          </a:p>
        </p:txBody>
      </p:sp>
      <p:sp>
        <p:nvSpPr>
          <p:cNvPr id="7" name="TextBox 6">
            <a:extLst>
              <a:ext uri="{FF2B5EF4-FFF2-40B4-BE49-F238E27FC236}">
                <a16:creationId xmlns:a16="http://schemas.microsoft.com/office/drawing/2014/main" id="{D57D881C-97E9-1285-748F-77CF50DA2FCA}"/>
              </a:ext>
            </a:extLst>
          </p:cNvPr>
          <p:cNvSpPr txBox="1"/>
          <p:nvPr/>
        </p:nvSpPr>
        <p:spPr>
          <a:xfrm>
            <a:off x="4359540" y="2508810"/>
            <a:ext cx="1900683" cy="400110"/>
          </a:xfrm>
          <a:prstGeom prst="rect">
            <a:avLst/>
          </a:prstGeom>
          <a:noFill/>
        </p:spPr>
        <p:txBody>
          <a:bodyPr wrap="square" rtlCol="0">
            <a:spAutoFit/>
          </a:bodyPr>
          <a:lstStyle/>
          <a:p>
            <a:r>
              <a:rPr lang="en-US" sz="2000" dirty="0">
                <a:highlight>
                  <a:srgbClr val="FFFF00"/>
                </a:highlight>
              </a:rPr>
              <a:t>Decreases rates.</a:t>
            </a:r>
          </a:p>
        </p:txBody>
      </p:sp>
    </p:spTree>
    <p:extLst>
      <p:ext uri="{BB962C8B-B14F-4D97-AF65-F5344CB8AC3E}">
        <p14:creationId xmlns:p14="http://schemas.microsoft.com/office/powerpoint/2010/main" val="16551334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B6E8-A9E8-4ACC-9BDA-272087A2330F}"/>
              </a:ext>
            </a:extLst>
          </p:cNvPr>
          <p:cNvSpPr>
            <a:spLocks noGrp="1"/>
          </p:cNvSpPr>
          <p:nvPr>
            <p:ph type="title"/>
          </p:nvPr>
        </p:nvSpPr>
        <p:spPr/>
        <p:txBody>
          <a:bodyPr/>
          <a:lstStyle/>
          <a:p>
            <a:r>
              <a:rPr lang="en-US" dirty="0"/>
              <a:t>Smoothed trend lines for Adult ICU bed utilization by US region</a:t>
            </a:r>
          </a:p>
        </p:txBody>
      </p:sp>
      <p:pic>
        <p:nvPicPr>
          <p:cNvPr id="6146" name="Picture 2" descr="Plot object">
            <a:extLst>
              <a:ext uri="{FF2B5EF4-FFF2-40B4-BE49-F238E27FC236}">
                <a16:creationId xmlns:a16="http://schemas.microsoft.com/office/drawing/2014/main" id="{2DED0B1C-00F6-4544-B455-E4FA3917F6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A8670E-18E2-4020-8157-519E76F84D2F}"/>
              </a:ext>
            </a:extLst>
          </p:cNvPr>
          <p:cNvSpPr txBox="1"/>
          <p:nvPr/>
        </p:nvSpPr>
        <p:spPr>
          <a:xfrm>
            <a:off x="1852472" y="6077247"/>
            <a:ext cx="8487052" cy="830997"/>
          </a:xfrm>
          <a:prstGeom prst="rect">
            <a:avLst/>
          </a:prstGeom>
          <a:noFill/>
        </p:spPr>
        <p:txBody>
          <a:bodyPr wrap="square" rtlCol="0">
            <a:spAutoFit/>
          </a:bodyPr>
          <a:lstStyle/>
          <a:p>
            <a:r>
              <a:rPr lang="en-US" sz="2400" dirty="0">
                <a:highlight>
                  <a:srgbClr val="FFFF00"/>
                </a:highlight>
              </a:rPr>
              <a:t>Surges in ICU bed utilization coincides with surges in covid cases. There is a very nonlinear utilization trend by month.</a:t>
            </a:r>
          </a:p>
        </p:txBody>
      </p:sp>
      <p:sp>
        <p:nvSpPr>
          <p:cNvPr id="5" name="TextBox 4">
            <a:extLst>
              <a:ext uri="{FF2B5EF4-FFF2-40B4-BE49-F238E27FC236}">
                <a16:creationId xmlns:a16="http://schemas.microsoft.com/office/drawing/2014/main" id="{6BE283D5-050A-4FA9-B223-A170431D4718}"/>
              </a:ext>
            </a:extLst>
          </p:cNvPr>
          <p:cNvSpPr txBox="1"/>
          <p:nvPr/>
        </p:nvSpPr>
        <p:spPr>
          <a:xfrm>
            <a:off x="5669130" y="2099643"/>
            <a:ext cx="853737" cy="461665"/>
          </a:xfrm>
          <a:prstGeom prst="rect">
            <a:avLst/>
          </a:prstGeom>
          <a:noFill/>
        </p:spPr>
        <p:txBody>
          <a:bodyPr wrap="square" rtlCol="0">
            <a:spAutoFit/>
          </a:bodyPr>
          <a:lstStyle/>
          <a:p>
            <a:r>
              <a:rPr lang="en-US" sz="2400" dirty="0">
                <a:highlight>
                  <a:srgbClr val="FFFF00"/>
                </a:highlight>
              </a:rPr>
              <a:t>2021</a:t>
            </a:r>
          </a:p>
        </p:txBody>
      </p:sp>
      <p:sp>
        <p:nvSpPr>
          <p:cNvPr id="6" name="TextBox 5">
            <a:extLst>
              <a:ext uri="{FF2B5EF4-FFF2-40B4-BE49-F238E27FC236}">
                <a16:creationId xmlns:a16="http://schemas.microsoft.com/office/drawing/2014/main" id="{E417C5FD-F365-4BC6-A025-741EF8059B46}"/>
              </a:ext>
            </a:extLst>
          </p:cNvPr>
          <p:cNvSpPr txBox="1"/>
          <p:nvPr/>
        </p:nvSpPr>
        <p:spPr>
          <a:xfrm>
            <a:off x="7916660" y="2099642"/>
            <a:ext cx="853737" cy="461665"/>
          </a:xfrm>
          <a:prstGeom prst="rect">
            <a:avLst/>
          </a:prstGeom>
          <a:noFill/>
        </p:spPr>
        <p:txBody>
          <a:bodyPr wrap="square" rtlCol="0">
            <a:spAutoFit/>
          </a:bodyPr>
          <a:lstStyle/>
          <a:p>
            <a:r>
              <a:rPr lang="en-US" sz="2400" dirty="0">
                <a:highlight>
                  <a:srgbClr val="FFFF00"/>
                </a:highlight>
              </a:rPr>
              <a:t>2022</a:t>
            </a:r>
          </a:p>
        </p:txBody>
      </p:sp>
      <p:cxnSp>
        <p:nvCxnSpPr>
          <p:cNvPr id="7" name="Straight Arrow Connector 6">
            <a:extLst>
              <a:ext uri="{FF2B5EF4-FFF2-40B4-BE49-F238E27FC236}">
                <a16:creationId xmlns:a16="http://schemas.microsoft.com/office/drawing/2014/main" id="{F988A43A-E96E-463E-89DF-1D40413DDA0C}"/>
              </a:ext>
            </a:extLst>
          </p:cNvPr>
          <p:cNvCxnSpPr/>
          <p:nvPr/>
        </p:nvCxnSpPr>
        <p:spPr>
          <a:xfrm flipH="1">
            <a:off x="5743852"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AC420F-435B-4294-B57D-AE715AA63DF8}"/>
              </a:ext>
            </a:extLst>
          </p:cNvPr>
          <p:cNvCxnSpPr/>
          <p:nvPr/>
        </p:nvCxnSpPr>
        <p:spPr>
          <a:xfrm flipH="1">
            <a:off x="7984228"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D766806-EEB8-4F54-A28D-CCEEEA273C60}"/>
              </a:ext>
            </a:extLst>
          </p:cNvPr>
          <p:cNvSpPr>
            <a:spLocks noGrp="1"/>
          </p:cNvSpPr>
          <p:nvPr>
            <p:ph type="sldNum" sz="quarter" idx="12"/>
          </p:nvPr>
        </p:nvSpPr>
        <p:spPr/>
        <p:txBody>
          <a:bodyPr/>
          <a:lstStyle/>
          <a:p>
            <a:fld id="{35032509-D289-4CC9-8A27-14E47DC64BC2}" type="slidenum">
              <a:rPr lang="en-US" smtClean="0"/>
              <a:t>175</a:t>
            </a:fld>
            <a:endParaRPr lang="en-US" dirty="0"/>
          </a:p>
        </p:txBody>
      </p:sp>
    </p:spTree>
    <p:extLst>
      <p:ext uri="{BB962C8B-B14F-4D97-AF65-F5344CB8AC3E}">
        <p14:creationId xmlns:p14="http://schemas.microsoft.com/office/powerpoint/2010/main" val="37702287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4872-8C57-488A-A59D-9DE72B100DDE}"/>
              </a:ext>
            </a:extLst>
          </p:cNvPr>
          <p:cNvSpPr>
            <a:spLocks noGrp="1"/>
          </p:cNvSpPr>
          <p:nvPr>
            <p:ph type="title"/>
          </p:nvPr>
        </p:nvSpPr>
        <p:spPr/>
        <p:txBody>
          <a:bodyPr/>
          <a:lstStyle/>
          <a:p>
            <a:r>
              <a:rPr lang="en-US" dirty="0"/>
              <a:t>Model improvement after relaxing assumptions of linearity and additivity</a:t>
            </a:r>
          </a:p>
        </p:txBody>
      </p:sp>
      <p:sp>
        <p:nvSpPr>
          <p:cNvPr id="7" name="Content Placeholder 6">
            <a:extLst>
              <a:ext uri="{FF2B5EF4-FFF2-40B4-BE49-F238E27FC236}">
                <a16:creationId xmlns:a16="http://schemas.microsoft.com/office/drawing/2014/main" id="{DEA95CC5-E07B-4781-99DC-136242B36601}"/>
              </a:ext>
            </a:extLst>
          </p:cNvPr>
          <p:cNvSpPr>
            <a:spLocks noGrp="1"/>
          </p:cNvSpPr>
          <p:nvPr>
            <p:ph idx="1"/>
          </p:nvPr>
        </p:nvSpPr>
        <p:spPr/>
        <p:txBody>
          <a:bodyPr/>
          <a:lstStyle/>
          <a:p>
            <a:r>
              <a:rPr lang="en-US" dirty="0"/>
              <a:t>adult_icu_bed_covid_utilization = </a:t>
            </a:r>
            <a:r>
              <a:rPr lang="en-US" i="1" dirty="0">
                <a:solidFill>
                  <a:schemeClr val="bg1">
                    <a:lumMod val="65000"/>
                  </a:schemeClr>
                </a:solidFill>
              </a:rPr>
              <a:t>Nonlinear</a:t>
            </a:r>
            <a:r>
              <a:rPr lang="en-US" dirty="0"/>
              <a:t> Month * Region + Vaccine</a:t>
            </a:r>
          </a:p>
          <a:p>
            <a:endParaRPr lang="en-US" dirty="0"/>
          </a:p>
        </p:txBody>
      </p:sp>
      <p:pic>
        <p:nvPicPr>
          <p:cNvPr id="9" name="Picture 8">
            <a:extLst>
              <a:ext uri="{FF2B5EF4-FFF2-40B4-BE49-F238E27FC236}">
                <a16:creationId xmlns:a16="http://schemas.microsoft.com/office/drawing/2014/main" id="{34C50057-CB70-45F5-B8CF-301F568C4067}"/>
              </a:ext>
            </a:extLst>
          </p:cNvPr>
          <p:cNvPicPr>
            <a:picLocks noChangeAspect="1"/>
          </p:cNvPicPr>
          <p:nvPr/>
        </p:nvPicPr>
        <p:blipFill>
          <a:blip r:embed="rId2"/>
          <a:stretch>
            <a:fillRect/>
          </a:stretch>
        </p:blipFill>
        <p:spPr>
          <a:xfrm>
            <a:off x="2478881" y="2742879"/>
            <a:ext cx="7234238" cy="3434084"/>
          </a:xfrm>
          <a:prstGeom prst="rect">
            <a:avLst/>
          </a:prstGeom>
        </p:spPr>
      </p:pic>
      <p:sp>
        <p:nvSpPr>
          <p:cNvPr id="10" name="Oval 9">
            <a:extLst>
              <a:ext uri="{FF2B5EF4-FFF2-40B4-BE49-F238E27FC236}">
                <a16:creationId xmlns:a16="http://schemas.microsoft.com/office/drawing/2014/main" id="{A4FF06FA-33AE-4AAD-8E80-CEA30559AF8E}"/>
              </a:ext>
            </a:extLst>
          </p:cNvPr>
          <p:cNvSpPr/>
          <p:nvPr/>
        </p:nvSpPr>
        <p:spPr>
          <a:xfrm>
            <a:off x="8593601" y="35486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C91CC7C7-9225-4025-A472-D7D65FDFC154}"/>
              </a:ext>
            </a:extLst>
          </p:cNvPr>
          <p:cNvSpPr>
            <a:spLocks noGrp="1"/>
          </p:cNvSpPr>
          <p:nvPr>
            <p:ph type="sldNum" sz="quarter" idx="12"/>
          </p:nvPr>
        </p:nvSpPr>
        <p:spPr/>
        <p:txBody>
          <a:bodyPr/>
          <a:lstStyle/>
          <a:p>
            <a:fld id="{35032509-D289-4CC9-8A27-14E47DC64BC2}" type="slidenum">
              <a:rPr lang="en-US" smtClean="0"/>
              <a:t>176</a:t>
            </a:fld>
            <a:endParaRPr lang="en-US" dirty="0"/>
          </a:p>
        </p:txBody>
      </p:sp>
      <p:sp>
        <p:nvSpPr>
          <p:cNvPr id="4" name="TextBox 3">
            <a:extLst>
              <a:ext uri="{FF2B5EF4-FFF2-40B4-BE49-F238E27FC236}">
                <a16:creationId xmlns:a16="http://schemas.microsoft.com/office/drawing/2014/main" id="{A42281E2-BDC6-A2FD-3240-CA2ED2A6C9B7}"/>
              </a:ext>
            </a:extLst>
          </p:cNvPr>
          <p:cNvSpPr txBox="1"/>
          <p:nvPr/>
        </p:nvSpPr>
        <p:spPr>
          <a:xfrm>
            <a:off x="9779831" y="3033391"/>
            <a:ext cx="2310512" cy="2308324"/>
          </a:xfrm>
          <a:prstGeom prst="rect">
            <a:avLst/>
          </a:prstGeom>
          <a:noFill/>
        </p:spPr>
        <p:txBody>
          <a:bodyPr wrap="square" rtlCol="0">
            <a:spAutoFit/>
          </a:bodyPr>
          <a:lstStyle/>
          <a:p>
            <a:r>
              <a:rPr lang="en-US" sz="2400" dirty="0">
                <a:highlight>
                  <a:srgbClr val="00FFFF"/>
                </a:highlight>
              </a:rPr>
              <a:t>The substantial increase in R2 by 0.212 has a medium effect size (see Cohen book).</a:t>
            </a:r>
          </a:p>
        </p:txBody>
      </p:sp>
      <p:sp>
        <p:nvSpPr>
          <p:cNvPr id="5" name="TextBox 4">
            <a:extLst>
              <a:ext uri="{FF2B5EF4-FFF2-40B4-BE49-F238E27FC236}">
                <a16:creationId xmlns:a16="http://schemas.microsoft.com/office/drawing/2014/main" id="{4525D301-42A2-3CBF-D99C-B6F902E254D2}"/>
              </a:ext>
            </a:extLst>
          </p:cNvPr>
          <p:cNvSpPr txBox="1"/>
          <p:nvPr/>
        </p:nvSpPr>
        <p:spPr>
          <a:xfrm>
            <a:off x="226502" y="3429000"/>
            <a:ext cx="2038525" cy="2031325"/>
          </a:xfrm>
          <a:prstGeom prst="rect">
            <a:avLst/>
          </a:prstGeom>
          <a:noFill/>
        </p:spPr>
        <p:txBody>
          <a:bodyPr wrap="square" rtlCol="0">
            <a:spAutoFit/>
          </a:bodyPr>
          <a:lstStyle/>
          <a:p>
            <a:r>
              <a:rPr lang="en-US" sz="1800" dirty="0">
                <a:highlight>
                  <a:srgbClr val="FFFF00"/>
                </a:highlight>
              </a:rPr>
              <a:t>The significant interaction shows the region effect on utilization rate is dependent on time in months since January 2020.</a:t>
            </a:r>
            <a:endParaRPr lang="en-US" dirty="0"/>
          </a:p>
        </p:txBody>
      </p:sp>
      <p:cxnSp>
        <p:nvCxnSpPr>
          <p:cNvPr id="6" name="Straight Arrow Connector 5">
            <a:extLst>
              <a:ext uri="{FF2B5EF4-FFF2-40B4-BE49-F238E27FC236}">
                <a16:creationId xmlns:a16="http://schemas.microsoft.com/office/drawing/2014/main" id="{CAA3B099-72A4-2500-9D34-EE6ADBFFE650}"/>
              </a:ext>
            </a:extLst>
          </p:cNvPr>
          <p:cNvCxnSpPr>
            <a:cxnSpLocks/>
          </p:cNvCxnSpPr>
          <p:nvPr/>
        </p:nvCxnSpPr>
        <p:spPr>
          <a:xfrm flipH="1">
            <a:off x="9257036" y="3298504"/>
            <a:ext cx="556046" cy="32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083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CB6AB443-0EE2-4AE5-9468-6377B2C4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8ABFDF-9FB6-4827-8585-8CE6E4DD3BAB}"/>
              </a:ext>
            </a:extLst>
          </p:cNvPr>
          <p:cNvSpPr txBox="1"/>
          <p:nvPr/>
        </p:nvSpPr>
        <p:spPr>
          <a:xfrm>
            <a:off x="0" y="109835"/>
            <a:ext cx="4720266" cy="923330"/>
          </a:xfrm>
          <a:prstGeom prst="rect">
            <a:avLst/>
          </a:prstGeom>
          <a:noFill/>
        </p:spPr>
        <p:txBody>
          <a:bodyPr wrap="square" rtlCol="0">
            <a:spAutoFit/>
          </a:bodyPr>
          <a:lstStyle/>
          <a:p>
            <a:r>
              <a:rPr lang="en-US" dirty="0">
                <a:highlight>
                  <a:srgbClr val="FFFF00"/>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CE59D3-0DF2-458E-801E-1229C74D9589}"/>
              </a:ext>
            </a:extLst>
          </p:cNvPr>
          <p:cNvSpPr txBox="1"/>
          <p:nvPr/>
        </p:nvSpPr>
        <p:spPr>
          <a:xfrm>
            <a:off x="1933673" y="5619173"/>
            <a:ext cx="5681709" cy="1200329"/>
          </a:xfrm>
          <a:prstGeom prst="rect">
            <a:avLst/>
          </a:prstGeom>
          <a:noFill/>
        </p:spPr>
        <p:txBody>
          <a:bodyPr wrap="square" rtlCol="0">
            <a:spAutoFit/>
          </a:bodyPr>
          <a:lstStyle/>
          <a:p>
            <a:r>
              <a:rPr lang="en-US" dirty="0">
                <a:highlight>
                  <a:srgbClr val="FFFF00"/>
                </a:highlight>
              </a:rPr>
              <a:t>Effects above 0 indicate a positive increase in the outcome.</a:t>
            </a:r>
          </a:p>
          <a:p>
            <a:r>
              <a:rPr lang="en-US" dirty="0">
                <a:highlight>
                  <a:srgbClr val="FFFF00"/>
                </a:highlight>
              </a:rPr>
              <a:t>Effects below 0 indicate a decrease in the outcome. Effects are significant when the blue confidence interval bar excludes 0. The bars are 90/95/99 confidence intervals.</a:t>
            </a:r>
          </a:p>
        </p:txBody>
      </p:sp>
      <p:cxnSp>
        <p:nvCxnSpPr>
          <p:cNvPr id="5" name="Straight Arrow Connector 4">
            <a:extLst>
              <a:ext uri="{FF2B5EF4-FFF2-40B4-BE49-F238E27FC236}">
                <a16:creationId xmlns:a16="http://schemas.microsoft.com/office/drawing/2014/main" id="{6EFAC247-E261-43D6-B2E5-DA6D36849037}"/>
              </a:ext>
            </a:extLst>
          </p:cNvPr>
          <p:cNvCxnSpPr>
            <a:cxnSpLocks/>
          </p:cNvCxnSpPr>
          <p:nvPr/>
        </p:nvCxnSpPr>
        <p:spPr>
          <a:xfrm flipV="1">
            <a:off x="7675927" y="5528036"/>
            <a:ext cx="1719794" cy="69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43A1A68-1C51-4588-B83E-499DD6BA9192}"/>
              </a:ext>
            </a:extLst>
          </p:cNvPr>
          <p:cNvSpPr/>
          <p:nvPr/>
        </p:nvSpPr>
        <p:spPr>
          <a:xfrm>
            <a:off x="5832700" y="1903440"/>
            <a:ext cx="1544339"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73DE832-7851-4543-A6AB-47ADC52D3E7A}"/>
              </a:ext>
            </a:extLst>
          </p:cNvPr>
          <p:cNvSpPr txBox="1"/>
          <p:nvPr/>
        </p:nvSpPr>
        <p:spPr>
          <a:xfrm>
            <a:off x="7976182" y="1756575"/>
            <a:ext cx="4020555" cy="830997"/>
          </a:xfrm>
          <a:prstGeom prst="rect">
            <a:avLst/>
          </a:prstGeom>
          <a:noFill/>
        </p:spPr>
        <p:txBody>
          <a:bodyPr wrap="square" rtlCol="0">
            <a:spAutoFit/>
          </a:bodyPr>
          <a:lstStyle/>
          <a:p>
            <a:r>
              <a:rPr lang="en-US" sz="2400" dirty="0">
                <a:highlight>
                  <a:srgbClr val="00FF00"/>
                </a:highlight>
              </a:rPr>
              <a:t>Vaccine effect now shows a decrease in the utilization rate.</a:t>
            </a:r>
          </a:p>
        </p:txBody>
      </p:sp>
      <p:cxnSp>
        <p:nvCxnSpPr>
          <p:cNvPr id="9" name="Straight Arrow Connector 8">
            <a:extLst>
              <a:ext uri="{FF2B5EF4-FFF2-40B4-BE49-F238E27FC236}">
                <a16:creationId xmlns:a16="http://schemas.microsoft.com/office/drawing/2014/main" id="{A50E619A-021C-4EDF-B562-C0C37EFEAFA7}"/>
              </a:ext>
            </a:extLst>
          </p:cNvPr>
          <p:cNvCxnSpPr>
            <a:cxnSpLocks/>
            <a:stCxn id="8" idx="1"/>
          </p:cNvCxnSpPr>
          <p:nvPr/>
        </p:nvCxnSpPr>
        <p:spPr>
          <a:xfrm flipH="1">
            <a:off x="7462982" y="2172074"/>
            <a:ext cx="513200" cy="14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51BA87C-F6AE-4062-81CB-D6F0592E08E4}"/>
              </a:ext>
            </a:extLst>
          </p:cNvPr>
          <p:cNvSpPr>
            <a:spLocks noGrp="1"/>
          </p:cNvSpPr>
          <p:nvPr>
            <p:ph type="sldNum" sz="quarter" idx="12"/>
          </p:nvPr>
        </p:nvSpPr>
        <p:spPr/>
        <p:txBody>
          <a:bodyPr/>
          <a:lstStyle/>
          <a:p>
            <a:fld id="{35032509-D289-4CC9-8A27-14E47DC64BC2}" type="slidenum">
              <a:rPr lang="en-US" smtClean="0"/>
              <a:t>177</a:t>
            </a:fld>
            <a:endParaRPr lang="en-US" dirty="0"/>
          </a:p>
        </p:txBody>
      </p:sp>
      <p:sp>
        <p:nvSpPr>
          <p:cNvPr id="6" name="TextBox 5">
            <a:extLst>
              <a:ext uri="{FF2B5EF4-FFF2-40B4-BE49-F238E27FC236}">
                <a16:creationId xmlns:a16="http://schemas.microsoft.com/office/drawing/2014/main" id="{0A01A2B6-63C7-1689-B83F-8EE5ED77F1F7}"/>
              </a:ext>
            </a:extLst>
          </p:cNvPr>
          <p:cNvSpPr txBox="1"/>
          <p:nvPr/>
        </p:nvSpPr>
        <p:spPr>
          <a:xfrm>
            <a:off x="9982200" y="3272149"/>
            <a:ext cx="1900683" cy="400110"/>
          </a:xfrm>
          <a:prstGeom prst="rect">
            <a:avLst/>
          </a:prstGeom>
          <a:noFill/>
        </p:spPr>
        <p:txBody>
          <a:bodyPr wrap="square" rtlCol="0">
            <a:spAutoFit/>
          </a:bodyPr>
          <a:lstStyle/>
          <a:p>
            <a:r>
              <a:rPr lang="en-US" sz="2000" dirty="0">
                <a:highlight>
                  <a:srgbClr val="00FFFF"/>
                </a:highlight>
              </a:rPr>
              <a:t>Increases rates.</a:t>
            </a:r>
          </a:p>
        </p:txBody>
      </p:sp>
      <p:sp>
        <p:nvSpPr>
          <p:cNvPr id="10" name="TextBox 9">
            <a:extLst>
              <a:ext uri="{FF2B5EF4-FFF2-40B4-BE49-F238E27FC236}">
                <a16:creationId xmlns:a16="http://schemas.microsoft.com/office/drawing/2014/main" id="{5B9FE331-61E8-2CA6-1C21-9A34047E97DE}"/>
              </a:ext>
            </a:extLst>
          </p:cNvPr>
          <p:cNvSpPr txBox="1"/>
          <p:nvPr/>
        </p:nvSpPr>
        <p:spPr>
          <a:xfrm>
            <a:off x="6951738" y="3272149"/>
            <a:ext cx="1900683" cy="400110"/>
          </a:xfrm>
          <a:prstGeom prst="rect">
            <a:avLst/>
          </a:prstGeom>
          <a:noFill/>
        </p:spPr>
        <p:txBody>
          <a:bodyPr wrap="square" rtlCol="0">
            <a:spAutoFit/>
          </a:bodyPr>
          <a:lstStyle/>
          <a:p>
            <a:r>
              <a:rPr lang="en-US" sz="2000" dirty="0">
                <a:highlight>
                  <a:srgbClr val="00FFFF"/>
                </a:highlight>
              </a:rPr>
              <a:t>Decreases rates.</a:t>
            </a:r>
          </a:p>
        </p:txBody>
      </p:sp>
      <p:sp>
        <p:nvSpPr>
          <p:cNvPr id="13" name="TextBox 12">
            <a:extLst>
              <a:ext uri="{FF2B5EF4-FFF2-40B4-BE49-F238E27FC236}">
                <a16:creationId xmlns:a16="http://schemas.microsoft.com/office/drawing/2014/main" id="{AC82BC13-5234-0160-3276-FBB7335702CC}"/>
              </a:ext>
            </a:extLst>
          </p:cNvPr>
          <p:cNvSpPr txBox="1"/>
          <p:nvPr/>
        </p:nvSpPr>
        <p:spPr>
          <a:xfrm>
            <a:off x="4831866" y="4272924"/>
            <a:ext cx="4020555" cy="830997"/>
          </a:xfrm>
          <a:prstGeom prst="rect">
            <a:avLst/>
          </a:prstGeom>
          <a:noFill/>
        </p:spPr>
        <p:txBody>
          <a:bodyPr wrap="square" rtlCol="0">
            <a:spAutoFit/>
          </a:bodyPr>
          <a:lstStyle/>
          <a:p>
            <a:r>
              <a:rPr lang="en-US" sz="2400" dirty="0">
                <a:highlight>
                  <a:srgbClr val="00FF00"/>
                </a:highlight>
              </a:rPr>
              <a:t>The southwest has the highest utilization rate.</a:t>
            </a:r>
          </a:p>
        </p:txBody>
      </p:sp>
      <p:cxnSp>
        <p:nvCxnSpPr>
          <p:cNvPr id="14" name="Straight Arrow Connector 13">
            <a:extLst>
              <a:ext uri="{FF2B5EF4-FFF2-40B4-BE49-F238E27FC236}">
                <a16:creationId xmlns:a16="http://schemas.microsoft.com/office/drawing/2014/main" id="{D917F263-703D-4A45-05D1-D776A1DFC080}"/>
              </a:ext>
            </a:extLst>
          </p:cNvPr>
          <p:cNvCxnSpPr>
            <a:cxnSpLocks/>
          </p:cNvCxnSpPr>
          <p:nvPr/>
        </p:nvCxnSpPr>
        <p:spPr>
          <a:xfrm>
            <a:off x="8876365" y="4493956"/>
            <a:ext cx="519356" cy="17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616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2" descr="Plot object">
            <a:extLst>
              <a:ext uri="{FF2B5EF4-FFF2-40B4-BE49-F238E27FC236}">
                <a16:creationId xmlns:a16="http://schemas.microsoft.com/office/drawing/2014/main" id="{16CF924E-AE11-477B-8EF7-C982E7BE15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 r="-3" b="-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C4DB-9B75-4D68-8BC4-5CF66705835C}"/>
              </a:ext>
            </a:extLst>
          </p:cNvPr>
          <p:cNvSpPr txBox="1"/>
          <p:nvPr/>
        </p:nvSpPr>
        <p:spPr>
          <a:xfrm>
            <a:off x="0" y="0"/>
            <a:ext cx="2840854"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5" name="TextBox 4">
            <a:extLst>
              <a:ext uri="{FF2B5EF4-FFF2-40B4-BE49-F238E27FC236}">
                <a16:creationId xmlns:a16="http://schemas.microsoft.com/office/drawing/2014/main" id="{79C560E9-6D94-4CE7-BEC3-D7092043DA6C}"/>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9" name="Oval 8">
            <a:extLst>
              <a:ext uri="{FF2B5EF4-FFF2-40B4-BE49-F238E27FC236}">
                <a16:creationId xmlns:a16="http://schemas.microsoft.com/office/drawing/2014/main" id="{E8F16D0F-4FFB-40AB-BB38-534E1D9A3D8A}"/>
              </a:ext>
            </a:extLst>
          </p:cNvPr>
          <p:cNvSpPr/>
          <p:nvPr/>
        </p:nvSpPr>
        <p:spPr>
          <a:xfrm>
            <a:off x="10060490" y="51803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702B6D8-8686-4B50-B390-15554C87307D}"/>
              </a:ext>
            </a:extLst>
          </p:cNvPr>
          <p:cNvSpPr/>
          <p:nvPr/>
        </p:nvSpPr>
        <p:spPr>
          <a:xfrm>
            <a:off x="4387659" y="38753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0E2DD8-11CF-43F9-B8A9-6983911C3E2D}"/>
              </a:ext>
            </a:extLst>
          </p:cNvPr>
          <p:cNvSpPr/>
          <p:nvPr/>
        </p:nvSpPr>
        <p:spPr>
          <a:xfrm>
            <a:off x="3233562" y="2570334"/>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E935164-1389-48A5-ADBA-7CFE552115A9}"/>
              </a:ext>
            </a:extLst>
          </p:cNvPr>
          <p:cNvSpPr/>
          <p:nvPr/>
        </p:nvSpPr>
        <p:spPr>
          <a:xfrm>
            <a:off x="1573438" y="122980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D2BCCAC-3D8D-4EA9-9E07-E6A857219E04}"/>
              </a:ext>
            </a:extLst>
          </p:cNvPr>
          <p:cNvSpPr>
            <a:spLocks noGrp="1"/>
          </p:cNvSpPr>
          <p:nvPr>
            <p:ph type="sldNum" sz="quarter" idx="12"/>
          </p:nvPr>
        </p:nvSpPr>
        <p:spPr/>
        <p:txBody>
          <a:bodyPr/>
          <a:lstStyle/>
          <a:p>
            <a:fld id="{35032509-D289-4CC9-8A27-14E47DC64BC2}" type="slidenum">
              <a:rPr lang="en-US" smtClean="0"/>
              <a:t>178</a:t>
            </a:fld>
            <a:endParaRPr lang="en-US" dirty="0"/>
          </a:p>
        </p:txBody>
      </p:sp>
      <p:sp>
        <p:nvSpPr>
          <p:cNvPr id="6" name="TextBox 5">
            <a:extLst>
              <a:ext uri="{FF2B5EF4-FFF2-40B4-BE49-F238E27FC236}">
                <a16:creationId xmlns:a16="http://schemas.microsoft.com/office/drawing/2014/main" id="{9E060AE0-E77D-4355-DED7-954A11E70AB2}"/>
              </a:ext>
            </a:extLst>
          </p:cNvPr>
          <p:cNvSpPr txBox="1"/>
          <p:nvPr/>
        </p:nvSpPr>
        <p:spPr>
          <a:xfrm>
            <a:off x="5541618" y="1848754"/>
            <a:ext cx="4717777" cy="1938992"/>
          </a:xfrm>
          <a:prstGeom prst="rect">
            <a:avLst/>
          </a:prstGeom>
          <a:noFill/>
        </p:spPr>
        <p:txBody>
          <a:bodyPr wrap="square" rtlCol="0">
            <a:spAutoFit/>
          </a:bodyPr>
          <a:lstStyle/>
          <a:p>
            <a:r>
              <a:rPr lang="en-US" sz="2400" dirty="0">
                <a:highlight>
                  <a:srgbClr val="FFFF00"/>
                </a:highlight>
              </a:rPr>
              <a:t>The vaccine period had a significant impact on the outcome but it’s clear that we’ve seen changes over time and there is a different picture in different regions.</a:t>
            </a:r>
          </a:p>
        </p:txBody>
      </p:sp>
    </p:spTree>
    <p:extLst>
      <p:ext uri="{BB962C8B-B14F-4D97-AF65-F5344CB8AC3E}">
        <p14:creationId xmlns:p14="http://schemas.microsoft.com/office/powerpoint/2010/main" val="3870741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lot object">
            <a:extLst>
              <a:ext uri="{FF2B5EF4-FFF2-40B4-BE49-F238E27FC236}">
                <a16:creationId xmlns:a16="http://schemas.microsoft.com/office/drawing/2014/main" id="{9F241F45-7F0F-4164-BC64-52482E3F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718" y="1455938"/>
            <a:ext cx="10170563" cy="4925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BC8569-2C4C-4129-A824-5FDF418D155F}"/>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5" name="TextBox 4">
            <a:extLst>
              <a:ext uri="{FF2B5EF4-FFF2-40B4-BE49-F238E27FC236}">
                <a16:creationId xmlns:a16="http://schemas.microsoft.com/office/drawing/2014/main" id="{19BC85F8-B9CE-4002-9556-E3D410052EA3}"/>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6" name="TextBox 5">
            <a:extLst>
              <a:ext uri="{FF2B5EF4-FFF2-40B4-BE49-F238E27FC236}">
                <a16:creationId xmlns:a16="http://schemas.microsoft.com/office/drawing/2014/main" id="{02E4117A-80A8-4B6C-BCA9-2FC4D98A0EC9}"/>
              </a:ext>
            </a:extLst>
          </p:cNvPr>
          <p:cNvSpPr txBox="1"/>
          <p:nvPr/>
        </p:nvSpPr>
        <p:spPr>
          <a:xfrm>
            <a:off x="8918291" y="2025210"/>
            <a:ext cx="1324836" cy="1200329"/>
          </a:xfrm>
          <a:prstGeom prst="rect">
            <a:avLst/>
          </a:prstGeom>
          <a:noFill/>
        </p:spPr>
        <p:txBody>
          <a:bodyPr wrap="square" rtlCol="0">
            <a:spAutoFit/>
          </a:bodyPr>
          <a:lstStyle/>
          <a:p>
            <a:r>
              <a:rPr lang="en-US" sz="2400" dirty="0">
                <a:highlight>
                  <a:srgbClr val="FFFF00"/>
                </a:highlight>
              </a:rPr>
              <a:t>Vaccine era effect</a:t>
            </a:r>
          </a:p>
        </p:txBody>
      </p:sp>
      <p:sp>
        <p:nvSpPr>
          <p:cNvPr id="7" name="TextBox 6">
            <a:extLst>
              <a:ext uri="{FF2B5EF4-FFF2-40B4-BE49-F238E27FC236}">
                <a16:creationId xmlns:a16="http://schemas.microsoft.com/office/drawing/2014/main" id="{B71A1A83-8FA6-49D4-AA08-C77FD7C95D27}"/>
              </a:ext>
            </a:extLst>
          </p:cNvPr>
          <p:cNvSpPr txBox="1"/>
          <p:nvPr/>
        </p:nvSpPr>
        <p:spPr>
          <a:xfrm>
            <a:off x="1873188" y="3687711"/>
            <a:ext cx="1893231" cy="1938992"/>
          </a:xfrm>
          <a:prstGeom prst="rect">
            <a:avLst/>
          </a:prstGeom>
          <a:noFill/>
        </p:spPr>
        <p:txBody>
          <a:bodyPr wrap="square" rtlCol="0">
            <a:spAutoFit/>
          </a:bodyPr>
          <a:lstStyle/>
          <a:p>
            <a:r>
              <a:rPr lang="en-US" sz="2400" dirty="0">
                <a:highlight>
                  <a:srgbClr val="FFFF00"/>
                </a:highlight>
              </a:rPr>
              <a:t>The trend looks substantially different in 2022.</a:t>
            </a:r>
          </a:p>
        </p:txBody>
      </p:sp>
      <p:sp>
        <p:nvSpPr>
          <p:cNvPr id="3" name="Slide Number Placeholder 2">
            <a:extLst>
              <a:ext uri="{FF2B5EF4-FFF2-40B4-BE49-F238E27FC236}">
                <a16:creationId xmlns:a16="http://schemas.microsoft.com/office/drawing/2014/main" id="{9CA99738-273B-45E8-BAA2-CD49FF6028AE}"/>
              </a:ext>
            </a:extLst>
          </p:cNvPr>
          <p:cNvSpPr>
            <a:spLocks noGrp="1"/>
          </p:cNvSpPr>
          <p:nvPr>
            <p:ph type="sldNum" sz="quarter" idx="12"/>
          </p:nvPr>
        </p:nvSpPr>
        <p:spPr/>
        <p:txBody>
          <a:bodyPr/>
          <a:lstStyle/>
          <a:p>
            <a:fld id="{35032509-D289-4CC9-8A27-14E47DC64BC2}" type="slidenum">
              <a:rPr lang="en-US" smtClean="0"/>
              <a:t>179</a:t>
            </a:fld>
            <a:endParaRPr lang="en-US" dirty="0"/>
          </a:p>
        </p:txBody>
      </p:sp>
      <p:sp>
        <p:nvSpPr>
          <p:cNvPr id="8" name="TextBox 7">
            <a:extLst>
              <a:ext uri="{FF2B5EF4-FFF2-40B4-BE49-F238E27FC236}">
                <a16:creationId xmlns:a16="http://schemas.microsoft.com/office/drawing/2014/main" id="{ED28B1E5-C6E8-5181-6072-B2CB4D769A30}"/>
              </a:ext>
            </a:extLst>
          </p:cNvPr>
          <p:cNvSpPr txBox="1"/>
          <p:nvPr/>
        </p:nvSpPr>
        <p:spPr>
          <a:xfrm>
            <a:off x="5698655" y="4620449"/>
            <a:ext cx="1893231" cy="461665"/>
          </a:xfrm>
          <a:prstGeom prst="rect">
            <a:avLst/>
          </a:prstGeom>
          <a:noFill/>
        </p:spPr>
        <p:txBody>
          <a:bodyPr wrap="square" rtlCol="0">
            <a:spAutoFit/>
          </a:bodyPr>
          <a:lstStyle/>
          <a:p>
            <a:r>
              <a:rPr lang="en-US" sz="2400" dirty="0">
                <a:highlight>
                  <a:srgbClr val="FFFF00"/>
                </a:highlight>
              </a:rPr>
              <a:t>Regions vary</a:t>
            </a:r>
          </a:p>
        </p:txBody>
      </p:sp>
    </p:spTree>
    <p:extLst>
      <p:ext uri="{BB962C8B-B14F-4D97-AF65-F5344CB8AC3E}">
        <p14:creationId xmlns:p14="http://schemas.microsoft.com/office/powerpoint/2010/main" val="4234840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(5)</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Multiple variables can be tested simultaneously in a regression, controlling for each variable’s impact and the correlation between predictors. We get more accurate results than testing each separately.</a:t>
            </a:r>
          </a:p>
          <a:p>
            <a:r>
              <a:rPr lang="en-US" dirty="0"/>
              <a:t>Figure 5.1: Left side has 2 uncorrelated predictors, R2=0.50. Right side has 2 correlated predictors, the overlap gives a lower R2=0.25.</a:t>
            </a:r>
          </a:p>
          <a:p>
            <a:endParaRPr lang="en-US" dirty="0"/>
          </a:p>
        </p:txBody>
      </p:sp>
      <p:pic>
        <p:nvPicPr>
          <p:cNvPr id="5" name="Picture 4">
            <a:extLst>
              <a:ext uri="{FF2B5EF4-FFF2-40B4-BE49-F238E27FC236}">
                <a16:creationId xmlns:a16="http://schemas.microsoft.com/office/drawing/2014/main" id="{E9D954B7-0793-4466-8076-2D288696FCBF}"/>
              </a:ext>
            </a:extLst>
          </p:cNvPr>
          <p:cNvPicPr>
            <a:picLocks noChangeAspect="1"/>
          </p:cNvPicPr>
          <p:nvPr/>
        </p:nvPicPr>
        <p:blipFill>
          <a:blip r:embed="rId2"/>
          <a:stretch>
            <a:fillRect/>
          </a:stretch>
        </p:blipFill>
        <p:spPr>
          <a:xfrm>
            <a:off x="2505600" y="3998489"/>
            <a:ext cx="6610350" cy="2733675"/>
          </a:xfrm>
          <a:prstGeom prst="rect">
            <a:avLst/>
          </a:prstGeom>
        </p:spPr>
      </p:pic>
      <p:sp>
        <p:nvSpPr>
          <p:cNvPr id="6" name="TextBox 5">
            <a:extLst>
              <a:ext uri="{FF2B5EF4-FFF2-40B4-BE49-F238E27FC236}">
                <a16:creationId xmlns:a16="http://schemas.microsoft.com/office/drawing/2014/main" id="{B33F9259-C5DC-4F10-B2CE-02694B9EE89A}"/>
              </a:ext>
            </a:extLst>
          </p:cNvPr>
          <p:cNvSpPr txBox="1"/>
          <p:nvPr/>
        </p:nvSpPr>
        <p:spPr>
          <a:xfrm>
            <a:off x="9686400" y="4602024"/>
            <a:ext cx="2468055" cy="1754326"/>
          </a:xfrm>
          <a:prstGeom prst="rect">
            <a:avLst/>
          </a:prstGeom>
          <a:noFill/>
        </p:spPr>
        <p:txBody>
          <a:bodyPr wrap="square" rtlCol="0">
            <a:spAutoFit/>
          </a:bodyPr>
          <a:lstStyle/>
          <a:p>
            <a:r>
              <a:rPr lang="en-US" dirty="0">
                <a:highlight>
                  <a:srgbClr val="FFFF00"/>
                </a:highlight>
              </a:rPr>
              <a:t>The overlap in the diagram indicates there is redundant info in the predictors. But its still better to have both predictors.</a:t>
            </a:r>
          </a:p>
        </p:txBody>
      </p:sp>
      <p:cxnSp>
        <p:nvCxnSpPr>
          <p:cNvPr id="8" name="Straight Arrow Connector 7">
            <a:extLst>
              <a:ext uri="{FF2B5EF4-FFF2-40B4-BE49-F238E27FC236}">
                <a16:creationId xmlns:a16="http://schemas.microsoft.com/office/drawing/2014/main" id="{939616F7-624A-4E89-8203-31AAF4800A71}"/>
              </a:ext>
            </a:extLst>
          </p:cNvPr>
          <p:cNvCxnSpPr>
            <a:cxnSpLocks/>
          </p:cNvCxnSpPr>
          <p:nvPr/>
        </p:nvCxnSpPr>
        <p:spPr>
          <a:xfrm flipH="1">
            <a:off x="7617204" y="5167618"/>
            <a:ext cx="1954635" cy="201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EBB531-0EFE-4D10-A4A2-F2C976B62698}"/>
              </a:ext>
            </a:extLst>
          </p:cNvPr>
          <p:cNvSpPr txBox="1"/>
          <p:nvPr/>
        </p:nvSpPr>
        <p:spPr>
          <a:xfrm>
            <a:off x="562555" y="6427527"/>
            <a:ext cx="1799166" cy="369332"/>
          </a:xfrm>
          <a:prstGeom prst="rect">
            <a:avLst/>
          </a:prstGeom>
          <a:noFill/>
        </p:spPr>
        <p:txBody>
          <a:bodyPr wrap="square" rtlCol="0">
            <a:spAutoFit/>
          </a:bodyPr>
          <a:lstStyle/>
          <a:p>
            <a:r>
              <a:rPr lang="en-US" dirty="0"/>
              <a:t>Pedhazur, p. 97</a:t>
            </a:r>
          </a:p>
        </p:txBody>
      </p:sp>
      <p:sp>
        <p:nvSpPr>
          <p:cNvPr id="4" name="Slide Number Placeholder 3">
            <a:extLst>
              <a:ext uri="{FF2B5EF4-FFF2-40B4-BE49-F238E27FC236}">
                <a16:creationId xmlns:a16="http://schemas.microsoft.com/office/drawing/2014/main" id="{22C59EEA-5E7F-404F-98D9-E46613BE331F}"/>
              </a:ext>
            </a:extLst>
          </p:cNvPr>
          <p:cNvSpPr>
            <a:spLocks noGrp="1"/>
          </p:cNvSpPr>
          <p:nvPr>
            <p:ph type="sldNum" sz="quarter" idx="12"/>
          </p:nvPr>
        </p:nvSpPr>
        <p:spPr/>
        <p:txBody>
          <a:bodyPr/>
          <a:lstStyle/>
          <a:p>
            <a:fld id="{35032509-D289-4CC9-8A27-14E47DC64BC2}" type="slidenum">
              <a:rPr lang="en-US" smtClean="0"/>
              <a:t>18</a:t>
            </a:fld>
            <a:endParaRPr lang="en-US" dirty="0"/>
          </a:p>
        </p:txBody>
      </p:sp>
    </p:spTree>
    <p:extLst>
      <p:ext uri="{BB962C8B-B14F-4D97-AF65-F5344CB8AC3E}">
        <p14:creationId xmlns:p14="http://schemas.microsoft.com/office/powerpoint/2010/main" val="1697037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670D5E93-BC7B-4A59-9D87-9C20ACCF5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9966"/>
            <a:ext cx="5823388" cy="2820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lot object">
            <a:extLst>
              <a:ext uri="{FF2B5EF4-FFF2-40B4-BE49-F238E27FC236}">
                <a16:creationId xmlns:a16="http://schemas.microsoft.com/office/drawing/2014/main" id="{46FE505B-299E-4510-8402-86A3A17EC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3" y="3416660"/>
            <a:ext cx="5823388" cy="3290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lot object">
            <a:extLst>
              <a:ext uri="{FF2B5EF4-FFF2-40B4-BE49-F238E27FC236}">
                <a16:creationId xmlns:a16="http://schemas.microsoft.com/office/drawing/2014/main" id="{BD64C7FE-61C2-444A-8F58-D06A9653A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50" y="3886668"/>
            <a:ext cx="5823388" cy="2820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0E3ED3-DBDF-4638-AEFD-CFAC25A0A966}"/>
              </a:ext>
            </a:extLst>
          </p:cNvPr>
          <p:cNvSpPr txBox="1"/>
          <p:nvPr/>
        </p:nvSpPr>
        <p:spPr>
          <a:xfrm>
            <a:off x="301841" y="390617"/>
            <a:ext cx="520231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Outcome: </a:t>
            </a:r>
            <a:r>
              <a:rPr lang="en-US" sz="2800" dirty="0">
                <a:solidFill>
                  <a:srgbClr val="FF0000"/>
                </a:solidFill>
              </a:rPr>
              <a:t>% of covid patients</a:t>
            </a:r>
            <a:r>
              <a:rPr lang="en-US" sz="2800" dirty="0"/>
              <a:t>. </a:t>
            </a:r>
          </a:p>
          <a:p>
            <a:pPr marL="285750" indent="-285750">
              <a:buFont typeface="Arial" panose="020B0604020202020204" pitchFamily="34" charset="0"/>
              <a:buChar char="•"/>
            </a:pPr>
            <a:r>
              <a:rPr lang="en-US" sz="2800" dirty="0"/>
              <a:t>Model R2 = 0.174.</a:t>
            </a:r>
          </a:p>
          <a:p>
            <a:pPr marL="285750" indent="-285750">
              <a:buFont typeface="Arial" panose="020B0604020202020204" pitchFamily="34" charset="0"/>
              <a:buChar char="•"/>
            </a:pPr>
            <a:r>
              <a:rPr lang="en-US" sz="2800" dirty="0"/>
              <a:t>Trends resemble the ICU model.</a:t>
            </a:r>
          </a:p>
          <a:p>
            <a:pPr marL="285750" indent="-285750">
              <a:buFont typeface="Arial" panose="020B0604020202020204" pitchFamily="34" charset="0"/>
              <a:buChar char="•"/>
            </a:pPr>
            <a:r>
              <a:rPr lang="en-US" sz="2800" dirty="0"/>
              <a:t>The effects after the vaccine started may have less of a direct effect </a:t>
            </a:r>
            <a:r>
              <a:rPr lang="en-US" sz="2800" u="sng" dirty="0"/>
              <a:t>on this outcome</a:t>
            </a:r>
            <a:r>
              <a:rPr lang="en-US" sz="2800" dirty="0"/>
              <a:t>.</a:t>
            </a:r>
          </a:p>
        </p:txBody>
      </p:sp>
      <p:sp>
        <p:nvSpPr>
          <p:cNvPr id="2" name="Slide Number Placeholder 1">
            <a:extLst>
              <a:ext uri="{FF2B5EF4-FFF2-40B4-BE49-F238E27FC236}">
                <a16:creationId xmlns:a16="http://schemas.microsoft.com/office/drawing/2014/main" id="{6713E7CB-B1EC-4AE7-BD29-5D891DE5054D}"/>
              </a:ext>
            </a:extLst>
          </p:cNvPr>
          <p:cNvSpPr>
            <a:spLocks noGrp="1"/>
          </p:cNvSpPr>
          <p:nvPr>
            <p:ph type="sldNum" sz="quarter" idx="12"/>
          </p:nvPr>
        </p:nvSpPr>
        <p:spPr/>
        <p:txBody>
          <a:bodyPr/>
          <a:lstStyle/>
          <a:p>
            <a:fld id="{35032509-D289-4CC9-8A27-14E47DC64BC2}" type="slidenum">
              <a:rPr lang="en-US" smtClean="0"/>
              <a:t>180</a:t>
            </a:fld>
            <a:endParaRPr lang="en-US" dirty="0"/>
          </a:p>
        </p:txBody>
      </p:sp>
      <p:sp>
        <p:nvSpPr>
          <p:cNvPr id="6" name="TextBox 5">
            <a:extLst>
              <a:ext uri="{FF2B5EF4-FFF2-40B4-BE49-F238E27FC236}">
                <a16:creationId xmlns:a16="http://schemas.microsoft.com/office/drawing/2014/main" id="{A6E5D441-6739-FF40-55F7-4BCD3122BD0D}"/>
              </a:ext>
            </a:extLst>
          </p:cNvPr>
          <p:cNvSpPr txBox="1"/>
          <p:nvPr/>
        </p:nvSpPr>
        <p:spPr>
          <a:xfrm>
            <a:off x="80663" y="2958731"/>
            <a:ext cx="10616298" cy="830997"/>
          </a:xfrm>
          <a:prstGeom prst="rect">
            <a:avLst/>
          </a:prstGeom>
          <a:noFill/>
        </p:spPr>
        <p:txBody>
          <a:bodyPr wrap="square" rtlCol="0">
            <a:spAutoFit/>
          </a:bodyPr>
          <a:lstStyle/>
          <a:p>
            <a:r>
              <a:rPr lang="en-US" sz="2400" dirty="0">
                <a:highlight>
                  <a:srgbClr val="FFFF00"/>
                </a:highlight>
              </a:rPr>
              <a:t>We again see a counterintuitive vaccine effect but this time in our improved model. We can probably improve the model by controlling for the omicron period.</a:t>
            </a:r>
          </a:p>
        </p:txBody>
      </p:sp>
      <p:sp>
        <p:nvSpPr>
          <p:cNvPr id="8" name="Oval 7">
            <a:extLst>
              <a:ext uri="{FF2B5EF4-FFF2-40B4-BE49-F238E27FC236}">
                <a16:creationId xmlns:a16="http://schemas.microsoft.com/office/drawing/2014/main" id="{DB32E8DE-DCD8-466C-BEEF-00A9D9243FE5}"/>
              </a:ext>
            </a:extLst>
          </p:cNvPr>
          <p:cNvSpPr/>
          <p:nvPr/>
        </p:nvSpPr>
        <p:spPr>
          <a:xfrm>
            <a:off x="10696961" y="939567"/>
            <a:ext cx="953994" cy="3854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6071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5810-5491-4A32-AEC5-D44028BBB7F6}"/>
              </a:ext>
            </a:extLst>
          </p:cNvPr>
          <p:cNvSpPr>
            <a:spLocks noGrp="1"/>
          </p:cNvSpPr>
          <p:nvPr>
            <p:ph type="title"/>
          </p:nvPr>
        </p:nvSpPr>
        <p:spPr>
          <a:xfrm>
            <a:off x="595618" y="365125"/>
            <a:ext cx="11090246" cy="1325563"/>
          </a:xfrm>
        </p:spPr>
        <p:txBody>
          <a:bodyPr>
            <a:normAutofit fontScale="90000"/>
          </a:bodyPr>
          <a:lstStyle/>
          <a:p>
            <a:r>
              <a:rPr lang="en-US" dirty="0"/>
              <a:t>The model for ICU utilization doesn’t work well for deaths (vaccine not significant, R2=0.01), might be expected. Consider other analysis options (ANOVA). </a:t>
            </a:r>
          </a:p>
        </p:txBody>
      </p:sp>
      <p:pic>
        <p:nvPicPr>
          <p:cNvPr id="7170" name="Picture 2" descr="Plot object">
            <a:extLst>
              <a:ext uri="{FF2B5EF4-FFF2-40B4-BE49-F238E27FC236}">
                <a16:creationId xmlns:a16="http://schemas.microsoft.com/office/drawing/2014/main" id="{1DCC65FF-B15C-4C5A-B4B6-CE3F0A019D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5066" y="1825625"/>
            <a:ext cx="770186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AE918D-135C-4E5E-B824-F605E09956C2}"/>
              </a:ext>
            </a:extLst>
          </p:cNvPr>
          <p:cNvPicPr>
            <a:picLocks noChangeAspect="1"/>
          </p:cNvPicPr>
          <p:nvPr/>
        </p:nvPicPr>
        <p:blipFill>
          <a:blip r:embed="rId3"/>
          <a:stretch>
            <a:fillRect/>
          </a:stretch>
        </p:blipFill>
        <p:spPr>
          <a:xfrm>
            <a:off x="4750617" y="4334615"/>
            <a:ext cx="2886075" cy="781050"/>
          </a:xfrm>
          <a:prstGeom prst="rect">
            <a:avLst/>
          </a:prstGeom>
        </p:spPr>
      </p:pic>
      <p:pic>
        <p:nvPicPr>
          <p:cNvPr id="9" name="Picture 8">
            <a:extLst>
              <a:ext uri="{FF2B5EF4-FFF2-40B4-BE49-F238E27FC236}">
                <a16:creationId xmlns:a16="http://schemas.microsoft.com/office/drawing/2014/main" id="{7379C010-3FA5-4D89-9B36-A24A5637263C}"/>
              </a:ext>
            </a:extLst>
          </p:cNvPr>
          <p:cNvPicPr>
            <a:picLocks noChangeAspect="1"/>
          </p:cNvPicPr>
          <p:nvPr/>
        </p:nvPicPr>
        <p:blipFill>
          <a:blip r:embed="rId4"/>
          <a:stretch>
            <a:fillRect/>
          </a:stretch>
        </p:blipFill>
        <p:spPr>
          <a:xfrm>
            <a:off x="3667125" y="3052762"/>
            <a:ext cx="4857750" cy="752475"/>
          </a:xfrm>
          <a:prstGeom prst="rect">
            <a:avLst/>
          </a:prstGeom>
        </p:spPr>
      </p:pic>
      <p:sp>
        <p:nvSpPr>
          <p:cNvPr id="3" name="Slide Number Placeholder 2">
            <a:extLst>
              <a:ext uri="{FF2B5EF4-FFF2-40B4-BE49-F238E27FC236}">
                <a16:creationId xmlns:a16="http://schemas.microsoft.com/office/drawing/2014/main" id="{13DC3C04-F8B1-4112-AF3D-74EAE94C2588}"/>
              </a:ext>
            </a:extLst>
          </p:cNvPr>
          <p:cNvSpPr>
            <a:spLocks noGrp="1"/>
          </p:cNvSpPr>
          <p:nvPr>
            <p:ph type="sldNum" sz="quarter" idx="12"/>
          </p:nvPr>
        </p:nvSpPr>
        <p:spPr/>
        <p:txBody>
          <a:bodyPr/>
          <a:lstStyle/>
          <a:p>
            <a:fld id="{35032509-D289-4CC9-8A27-14E47DC64BC2}" type="slidenum">
              <a:rPr lang="en-US" smtClean="0"/>
              <a:t>181</a:t>
            </a:fld>
            <a:endParaRPr lang="en-US" dirty="0"/>
          </a:p>
        </p:txBody>
      </p:sp>
      <p:sp>
        <p:nvSpPr>
          <p:cNvPr id="4" name="TextBox 3">
            <a:extLst>
              <a:ext uri="{FF2B5EF4-FFF2-40B4-BE49-F238E27FC236}">
                <a16:creationId xmlns:a16="http://schemas.microsoft.com/office/drawing/2014/main" id="{0F45D445-DCB4-361E-189E-B8EEC42AC91E}"/>
              </a:ext>
            </a:extLst>
          </p:cNvPr>
          <p:cNvSpPr txBox="1"/>
          <p:nvPr/>
        </p:nvSpPr>
        <p:spPr>
          <a:xfrm>
            <a:off x="144012" y="3016980"/>
            <a:ext cx="2425742" cy="3416320"/>
          </a:xfrm>
          <a:prstGeom prst="rect">
            <a:avLst/>
          </a:prstGeom>
          <a:noFill/>
        </p:spPr>
        <p:txBody>
          <a:bodyPr wrap="square" rtlCol="0">
            <a:spAutoFit/>
          </a:bodyPr>
          <a:lstStyle/>
          <a:p>
            <a:r>
              <a:rPr lang="en-US" sz="2400" dirty="0">
                <a:highlight>
                  <a:srgbClr val="FFFF00"/>
                </a:highlight>
              </a:rPr>
              <a:t>There are significant ANOVA results (p&lt;0.0001). This also reflects other uncontrolled variables like advances in treatment, etc.</a:t>
            </a:r>
          </a:p>
        </p:txBody>
      </p:sp>
    </p:spTree>
    <p:extLst>
      <p:ext uri="{BB962C8B-B14F-4D97-AF65-F5344CB8AC3E}">
        <p14:creationId xmlns:p14="http://schemas.microsoft.com/office/powerpoint/2010/main" val="841059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03650-32FD-402A-A598-765810C1AAA0}"/>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Minimum wage laws and unemployment</a:t>
            </a:r>
          </a:p>
        </p:txBody>
      </p:sp>
      <p:sp>
        <p:nvSpPr>
          <p:cNvPr id="3" name="Text Placeholder 2">
            <a:extLst>
              <a:ext uri="{FF2B5EF4-FFF2-40B4-BE49-F238E27FC236}">
                <a16:creationId xmlns:a16="http://schemas.microsoft.com/office/drawing/2014/main" id="{920FA86D-46DC-42EA-B2B4-B93DF6D321FB}"/>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Interventions, study design, and the Noble Prize.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0496A50-85CE-4A17-A916-A24F3D238474}"/>
              </a:ext>
            </a:extLst>
          </p:cNvPr>
          <p:cNvSpPr>
            <a:spLocks noGrp="1"/>
          </p:cNvSpPr>
          <p:nvPr>
            <p:ph type="sldNum" sz="quarter" idx="12"/>
          </p:nvPr>
        </p:nvSpPr>
        <p:spPr/>
        <p:txBody>
          <a:bodyPr/>
          <a:lstStyle/>
          <a:p>
            <a:fld id="{35032509-D289-4CC9-8A27-14E47DC64BC2}" type="slidenum">
              <a:rPr lang="en-US" smtClean="0"/>
              <a:t>182</a:t>
            </a:fld>
            <a:endParaRPr lang="en-US" dirty="0"/>
          </a:p>
        </p:txBody>
      </p:sp>
    </p:spTree>
    <p:extLst>
      <p:ext uri="{BB962C8B-B14F-4D97-AF65-F5344CB8AC3E}">
        <p14:creationId xmlns:p14="http://schemas.microsoft.com/office/powerpoint/2010/main" val="32199699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2EF1-FD23-49AB-BF61-2DEEB027C3D7}"/>
              </a:ext>
            </a:extLst>
          </p:cNvPr>
          <p:cNvSpPr>
            <a:spLocks noGrp="1"/>
          </p:cNvSpPr>
          <p:nvPr>
            <p:ph type="title"/>
          </p:nvPr>
        </p:nvSpPr>
        <p:spPr/>
        <p:txBody>
          <a:bodyPr/>
          <a:lstStyle/>
          <a:p>
            <a:r>
              <a:rPr lang="en-US" dirty="0"/>
              <a:t>Differences-in-differences</a:t>
            </a:r>
          </a:p>
        </p:txBody>
      </p:sp>
      <p:sp>
        <p:nvSpPr>
          <p:cNvPr id="3" name="Text Placeholder 2">
            <a:extLst>
              <a:ext uri="{FF2B5EF4-FFF2-40B4-BE49-F238E27FC236}">
                <a16:creationId xmlns:a16="http://schemas.microsoft.com/office/drawing/2014/main" id="{A2A101F5-D193-4108-88FA-BC0169AC70A0}"/>
              </a:ext>
            </a:extLst>
          </p:cNvPr>
          <p:cNvSpPr>
            <a:spLocks noGrp="1"/>
          </p:cNvSpPr>
          <p:nvPr>
            <p:ph type="body" idx="1"/>
          </p:nvPr>
        </p:nvSpPr>
        <p:spPr/>
        <p:txBody>
          <a:bodyPr/>
          <a:lstStyle/>
          <a:p>
            <a:r>
              <a:rPr lang="en-US" dirty="0"/>
              <a:t>Differences-in-Differences estimation, graphical explanation</a:t>
            </a:r>
          </a:p>
        </p:txBody>
      </p:sp>
      <p:pic>
        <p:nvPicPr>
          <p:cNvPr id="8" name="Content Placeholder 7">
            <a:extLst>
              <a:ext uri="{FF2B5EF4-FFF2-40B4-BE49-F238E27FC236}">
                <a16:creationId xmlns:a16="http://schemas.microsoft.com/office/drawing/2014/main" id="{342E2609-66B7-4833-A7BC-5F83F9ABCB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2494" y="2759018"/>
            <a:ext cx="5216426" cy="3187816"/>
          </a:xfrm>
        </p:spPr>
      </p:pic>
      <p:sp>
        <p:nvSpPr>
          <p:cNvPr id="5" name="Text Placeholder 4">
            <a:extLst>
              <a:ext uri="{FF2B5EF4-FFF2-40B4-BE49-F238E27FC236}">
                <a16:creationId xmlns:a16="http://schemas.microsoft.com/office/drawing/2014/main" id="{50AD4790-5658-4EC9-A0DC-17FB1F2AFAC4}"/>
              </a:ext>
            </a:extLst>
          </p:cNvPr>
          <p:cNvSpPr>
            <a:spLocks noGrp="1"/>
          </p:cNvSpPr>
          <p:nvPr>
            <p:ph type="body" sz="quarter" idx="3"/>
          </p:nvPr>
        </p:nvSpPr>
        <p:spPr/>
        <p:txBody>
          <a:bodyPr/>
          <a:lstStyle/>
          <a:p>
            <a:r>
              <a:rPr lang="en-US" dirty="0"/>
              <a:t>Method</a:t>
            </a:r>
          </a:p>
        </p:txBody>
      </p:sp>
      <p:sp>
        <p:nvSpPr>
          <p:cNvPr id="6" name="Content Placeholder 5">
            <a:extLst>
              <a:ext uri="{FF2B5EF4-FFF2-40B4-BE49-F238E27FC236}">
                <a16:creationId xmlns:a16="http://schemas.microsoft.com/office/drawing/2014/main" id="{2750370A-C3E8-4178-A7DD-250375675F19}"/>
              </a:ext>
            </a:extLst>
          </p:cNvPr>
          <p:cNvSpPr>
            <a:spLocks noGrp="1"/>
          </p:cNvSpPr>
          <p:nvPr>
            <p:ph sz="quarter" idx="4"/>
          </p:nvPr>
        </p:nvSpPr>
        <p:spPr>
          <a:xfrm>
            <a:off x="6172199" y="2505074"/>
            <a:ext cx="5357813" cy="4352925"/>
          </a:xfrm>
        </p:spPr>
        <p:txBody>
          <a:bodyPr>
            <a:normAutofit/>
          </a:bodyPr>
          <a:lstStyle/>
          <a:p>
            <a:r>
              <a:rPr lang="en-US" dirty="0"/>
              <a:t>We compare trends between the treatment/intervention group and the control group (untreated), pre/post intervention.</a:t>
            </a:r>
          </a:p>
          <a:p>
            <a:r>
              <a:rPr lang="en-US" dirty="0"/>
              <a:t>If the trend changes substantially after the treatment begins, it’s supportive evidence.</a:t>
            </a:r>
          </a:p>
          <a:p>
            <a:r>
              <a:rPr lang="en-US" dirty="0"/>
              <a:t>Trends can begin going up, down, or flat. The shift in trends is key. </a:t>
            </a:r>
          </a:p>
        </p:txBody>
      </p:sp>
    </p:spTree>
    <p:extLst>
      <p:ext uri="{BB962C8B-B14F-4D97-AF65-F5344CB8AC3E}">
        <p14:creationId xmlns:p14="http://schemas.microsoft.com/office/powerpoint/2010/main" val="14506186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23BC-26C3-4772-BC77-AFB442F69D37}"/>
              </a:ext>
            </a:extLst>
          </p:cNvPr>
          <p:cNvSpPr>
            <a:spLocks noGrp="1"/>
          </p:cNvSpPr>
          <p:nvPr>
            <p:ph type="title"/>
          </p:nvPr>
        </p:nvSpPr>
        <p:spPr>
          <a:xfrm>
            <a:off x="620785" y="365125"/>
            <a:ext cx="11023133" cy="1325563"/>
          </a:xfrm>
        </p:spPr>
        <p:txBody>
          <a:bodyPr>
            <a:normAutofit/>
          </a:bodyPr>
          <a:lstStyle/>
          <a:p>
            <a:r>
              <a:rPr lang="en-US" dirty="0"/>
              <a:t>Hospital satisfaction ratings after the intervention was implemented at the 4</a:t>
            </a:r>
            <a:r>
              <a:rPr lang="en-US" baseline="30000" dirty="0"/>
              <a:t>th</a:t>
            </a:r>
            <a:r>
              <a:rPr lang="en-US" dirty="0"/>
              <a:t> month</a:t>
            </a:r>
          </a:p>
        </p:txBody>
      </p:sp>
      <p:sp>
        <p:nvSpPr>
          <p:cNvPr id="4" name="Slide Number Placeholder 3">
            <a:extLst>
              <a:ext uri="{FF2B5EF4-FFF2-40B4-BE49-F238E27FC236}">
                <a16:creationId xmlns:a16="http://schemas.microsoft.com/office/drawing/2014/main" id="{AC128661-B9BB-4F02-BAF7-C61B8BB069ED}"/>
              </a:ext>
            </a:extLst>
          </p:cNvPr>
          <p:cNvSpPr>
            <a:spLocks noGrp="1"/>
          </p:cNvSpPr>
          <p:nvPr>
            <p:ph type="sldNum" sz="quarter" idx="12"/>
          </p:nvPr>
        </p:nvSpPr>
        <p:spPr/>
        <p:txBody>
          <a:bodyPr/>
          <a:lstStyle/>
          <a:p>
            <a:fld id="{35032509-D289-4CC9-8A27-14E47DC64BC2}" type="slidenum">
              <a:rPr lang="en-US" smtClean="0"/>
              <a:t>184</a:t>
            </a:fld>
            <a:endParaRPr lang="en-US" dirty="0"/>
          </a:p>
        </p:txBody>
      </p:sp>
      <p:pic>
        <p:nvPicPr>
          <p:cNvPr id="1028" name="Picture 4" descr="Plot object">
            <a:extLst>
              <a:ext uri="{FF2B5EF4-FFF2-40B4-BE49-F238E27FC236}">
                <a16:creationId xmlns:a16="http://schemas.microsoft.com/office/drawing/2014/main" id="{6EF6C434-6419-4816-B1DC-801563141C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891031-697B-44A1-8849-0E74410CE548}"/>
              </a:ext>
            </a:extLst>
          </p:cNvPr>
          <p:cNvSpPr txBox="1"/>
          <p:nvPr/>
        </p:nvSpPr>
        <p:spPr>
          <a:xfrm>
            <a:off x="9773175" y="2467986"/>
            <a:ext cx="2340528" cy="2677656"/>
          </a:xfrm>
          <a:prstGeom prst="rect">
            <a:avLst/>
          </a:prstGeom>
          <a:noFill/>
        </p:spPr>
        <p:txBody>
          <a:bodyPr wrap="square" rtlCol="0">
            <a:spAutoFit/>
          </a:bodyPr>
          <a:lstStyle/>
          <a:p>
            <a:r>
              <a:rPr lang="en-US" sz="2400" dirty="0">
                <a:highlight>
                  <a:srgbClr val="FFFF00"/>
                </a:highlight>
              </a:rPr>
              <a:t>We see the hospital satisfaction rates significantly increase after the intervention started. </a:t>
            </a:r>
          </a:p>
        </p:txBody>
      </p:sp>
      <p:cxnSp>
        <p:nvCxnSpPr>
          <p:cNvPr id="7" name="Straight Arrow Connector 6">
            <a:extLst>
              <a:ext uri="{FF2B5EF4-FFF2-40B4-BE49-F238E27FC236}">
                <a16:creationId xmlns:a16="http://schemas.microsoft.com/office/drawing/2014/main" id="{5ADAF621-55A2-4E92-AD8B-41C7419F4912}"/>
              </a:ext>
            </a:extLst>
          </p:cNvPr>
          <p:cNvCxnSpPr/>
          <p:nvPr/>
        </p:nvCxnSpPr>
        <p:spPr>
          <a:xfrm flipH="1">
            <a:off x="8531604" y="2684691"/>
            <a:ext cx="1191236" cy="17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2B5CC1-86F7-4301-961C-D343D6312E42}"/>
              </a:ext>
            </a:extLst>
          </p:cNvPr>
          <p:cNvSpPr txBox="1"/>
          <p:nvPr/>
        </p:nvSpPr>
        <p:spPr>
          <a:xfrm>
            <a:off x="520118" y="3167390"/>
            <a:ext cx="1702965" cy="523220"/>
          </a:xfrm>
          <a:prstGeom prst="rect">
            <a:avLst/>
          </a:prstGeom>
          <a:noFill/>
        </p:spPr>
        <p:txBody>
          <a:bodyPr wrap="square" rtlCol="0">
            <a:spAutoFit/>
          </a:bodyPr>
          <a:lstStyle/>
          <a:p>
            <a:r>
              <a:rPr lang="en-US" sz="2800" dirty="0">
                <a:highlight>
                  <a:srgbClr val="00FFFF"/>
                </a:highlight>
              </a:rPr>
              <a:t>Example</a:t>
            </a:r>
          </a:p>
        </p:txBody>
      </p:sp>
    </p:spTree>
    <p:extLst>
      <p:ext uri="{BB962C8B-B14F-4D97-AF65-F5344CB8AC3E}">
        <p14:creationId xmlns:p14="http://schemas.microsoft.com/office/powerpoint/2010/main" val="7920097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BC47-E85F-444A-9FB2-718F82C11B2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566BFB6-5B97-4513-830A-540361A0F431}"/>
              </a:ext>
            </a:extLst>
          </p:cNvPr>
          <p:cNvSpPr>
            <a:spLocks noGrp="1"/>
          </p:cNvSpPr>
          <p:nvPr>
            <p:ph idx="1"/>
          </p:nvPr>
        </p:nvSpPr>
        <p:spPr>
          <a:xfrm>
            <a:off x="532659" y="1825625"/>
            <a:ext cx="11168109" cy="4921404"/>
          </a:xfrm>
        </p:spPr>
        <p:txBody>
          <a:bodyPr>
            <a:normAutofit lnSpcReduction="10000"/>
          </a:bodyPr>
          <a:lstStyle/>
          <a:p>
            <a:r>
              <a:rPr lang="en-US" dirty="0"/>
              <a:t>In 1992, New Jersey raised its minimum wage from $4.25 to $5.05.</a:t>
            </a:r>
          </a:p>
          <a:p>
            <a:r>
              <a:rPr lang="en-US" dirty="0"/>
              <a:t>A counter-argument to raising minimum wages is that the added cost will force employers to hire less people or layoff employees.</a:t>
            </a:r>
          </a:p>
          <a:p>
            <a:r>
              <a:rPr lang="en-US" dirty="0"/>
              <a:t>Card &amp; Krueger compared full time equivalent rates between New Jersey and Pennsylvania to see if rates changed: “We find no indication that the rise in the minimum wage reduced employment”.</a:t>
            </a:r>
          </a:p>
          <a:p>
            <a:r>
              <a:rPr lang="en-US" dirty="0"/>
              <a:t>This novel approach comparing control and intervention groups, pre- and post-test won them the 2021 Nobel prize in Economics.</a:t>
            </a:r>
          </a:p>
          <a:p>
            <a:r>
              <a:rPr lang="en-US" dirty="0"/>
              <a:t>Their analysis was strengthened by a “Differences-in-Differences” design.</a:t>
            </a:r>
          </a:p>
          <a:p>
            <a:r>
              <a:rPr lang="en-US" dirty="0"/>
              <a:t>To learn more: </a:t>
            </a:r>
            <a:r>
              <a:rPr lang="en-US" dirty="0">
                <a:hlinkClick r:id="rId2"/>
              </a:rPr>
              <a:t>The Prize in Economic Sciences 2021 - Press release (nobelprize.org)</a:t>
            </a:r>
            <a:endParaRPr lang="en-US" dirty="0"/>
          </a:p>
        </p:txBody>
      </p:sp>
      <p:sp>
        <p:nvSpPr>
          <p:cNvPr id="4" name="Slide Number Placeholder 3">
            <a:extLst>
              <a:ext uri="{FF2B5EF4-FFF2-40B4-BE49-F238E27FC236}">
                <a16:creationId xmlns:a16="http://schemas.microsoft.com/office/drawing/2014/main" id="{0AE5B060-6BC2-4374-8E01-523C969DCB34}"/>
              </a:ext>
            </a:extLst>
          </p:cNvPr>
          <p:cNvSpPr>
            <a:spLocks noGrp="1"/>
          </p:cNvSpPr>
          <p:nvPr>
            <p:ph type="sldNum" sz="quarter" idx="12"/>
          </p:nvPr>
        </p:nvSpPr>
        <p:spPr/>
        <p:txBody>
          <a:bodyPr/>
          <a:lstStyle/>
          <a:p>
            <a:fld id="{35032509-D289-4CC9-8A27-14E47DC64BC2}" type="slidenum">
              <a:rPr lang="en-US" smtClean="0"/>
              <a:t>185</a:t>
            </a:fld>
            <a:endParaRPr lang="en-US" dirty="0"/>
          </a:p>
        </p:txBody>
      </p:sp>
    </p:spTree>
    <p:extLst>
      <p:ext uri="{BB962C8B-B14F-4D97-AF65-F5344CB8AC3E}">
        <p14:creationId xmlns:p14="http://schemas.microsoft.com/office/powerpoint/2010/main" val="2488709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2C33-CB9C-4577-88F4-822B3B0B382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6FDBDEC-611D-4DCB-9FE7-B0B8404ABD2E}"/>
              </a:ext>
            </a:extLst>
          </p:cNvPr>
          <p:cNvSpPr>
            <a:spLocks noGrp="1"/>
          </p:cNvSpPr>
          <p:nvPr>
            <p:ph idx="1"/>
          </p:nvPr>
        </p:nvSpPr>
        <p:spPr/>
        <p:txBody>
          <a:bodyPr/>
          <a:lstStyle/>
          <a:p>
            <a:r>
              <a:rPr lang="en-US" dirty="0">
                <a:solidFill>
                  <a:srgbClr val="00B0F0"/>
                </a:solidFill>
              </a:rPr>
              <a:t>Intervention group</a:t>
            </a:r>
            <a:r>
              <a:rPr lang="en-US" dirty="0"/>
              <a:t>: New Jersey (minimum wage increase).</a:t>
            </a:r>
          </a:p>
          <a:p>
            <a:r>
              <a:rPr lang="en-US" dirty="0">
                <a:solidFill>
                  <a:srgbClr val="00B0F0"/>
                </a:solidFill>
              </a:rPr>
              <a:t>Control group</a:t>
            </a:r>
            <a:r>
              <a:rPr lang="en-US" dirty="0"/>
              <a:t>: Pennsylvania (no minimum wage increase).</a:t>
            </a:r>
          </a:p>
          <a:p>
            <a:r>
              <a:rPr lang="en-US" dirty="0">
                <a:solidFill>
                  <a:srgbClr val="00B0F0"/>
                </a:solidFill>
              </a:rPr>
              <a:t>Sample</a:t>
            </a:r>
            <a:r>
              <a:rPr lang="en-US" dirty="0"/>
              <a:t>: N = 820: 410 fast food restaurants. Pre- and Post-test survey data for each restaurant.</a:t>
            </a:r>
          </a:p>
          <a:p>
            <a:r>
              <a:rPr lang="en-US" dirty="0">
                <a:solidFill>
                  <a:srgbClr val="00B0F0"/>
                </a:solidFill>
              </a:rPr>
              <a:t>Outcome</a:t>
            </a:r>
            <a:r>
              <a:rPr lang="en-US" dirty="0"/>
              <a:t>: Number of full-time-equivalent positions at each store.</a:t>
            </a:r>
          </a:p>
          <a:p>
            <a:r>
              <a:rPr lang="en-US" dirty="0">
                <a:solidFill>
                  <a:srgbClr val="00B0F0"/>
                </a:solidFill>
              </a:rPr>
              <a:t>Predictors</a:t>
            </a:r>
            <a:r>
              <a:rPr lang="en-US" dirty="0"/>
              <a:t>: t = pre- or post-intervention period. Treated= the treatment/intervention group (NJ) or not (Pennsylvania).</a:t>
            </a:r>
          </a:p>
          <a:p>
            <a:r>
              <a:rPr lang="en-US" dirty="0">
                <a:solidFill>
                  <a:srgbClr val="00B0F0"/>
                </a:solidFill>
              </a:rPr>
              <a:t>The model</a:t>
            </a:r>
            <a:r>
              <a:rPr lang="en-US" dirty="0"/>
              <a:t>: The interaction is the key predictor, </a:t>
            </a:r>
          </a:p>
          <a:p>
            <a:pPr marL="0" indent="0">
              <a:buNone/>
            </a:pPr>
            <a:r>
              <a:rPr lang="en-US" dirty="0"/>
              <a:t>   fte = t + treated + t*treated.</a:t>
            </a:r>
          </a:p>
          <a:p>
            <a:endParaRPr lang="en-US" dirty="0"/>
          </a:p>
        </p:txBody>
      </p:sp>
      <p:sp>
        <p:nvSpPr>
          <p:cNvPr id="4" name="Slide Number Placeholder 3">
            <a:extLst>
              <a:ext uri="{FF2B5EF4-FFF2-40B4-BE49-F238E27FC236}">
                <a16:creationId xmlns:a16="http://schemas.microsoft.com/office/drawing/2014/main" id="{CDE68989-8C1B-4354-AB06-2120F9B8557F}"/>
              </a:ext>
            </a:extLst>
          </p:cNvPr>
          <p:cNvSpPr>
            <a:spLocks noGrp="1"/>
          </p:cNvSpPr>
          <p:nvPr>
            <p:ph type="sldNum" sz="quarter" idx="12"/>
          </p:nvPr>
        </p:nvSpPr>
        <p:spPr/>
        <p:txBody>
          <a:bodyPr/>
          <a:lstStyle/>
          <a:p>
            <a:fld id="{35032509-D289-4CC9-8A27-14E47DC64BC2}" type="slidenum">
              <a:rPr lang="en-US" smtClean="0"/>
              <a:t>186</a:t>
            </a:fld>
            <a:endParaRPr lang="en-US" dirty="0"/>
          </a:p>
        </p:txBody>
      </p:sp>
    </p:spTree>
    <p:extLst>
      <p:ext uri="{BB962C8B-B14F-4D97-AF65-F5344CB8AC3E}">
        <p14:creationId xmlns:p14="http://schemas.microsoft.com/office/powerpoint/2010/main" val="22696642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0491-6924-4D67-A3D6-F01ABE0FD599}"/>
              </a:ext>
            </a:extLst>
          </p:cNvPr>
          <p:cNvSpPr>
            <a:spLocks noGrp="1"/>
          </p:cNvSpPr>
          <p:nvPr>
            <p:ph type="title"/>
          </p:nvPr>
        </p:nvSpPr>
        <p:spPr/>
        <p:txBody>
          <a:bodyPr/>
          <a:lstStyle/>
          <a:p>
            <a:r>
              <a:rPr lang="en-US" dirty="0"/>
              <a:t>Model results</a:t>
            </a:r>
          </a:p>
        </p:txBody>
      </p:sp>
      <p:pic>
        <p:nvPicPr>
          <p:cNvPr id="4" name="Content Placeholder 3">
            <a:extLst>
              <a:ext uri="{FF2B5EF4-FFF2-40B4-BE49-F238E27FC236}">
                <a16:creationId xmlns:a16="http://schemas.microsoft.com/office/drawing/2014/main" id="{DCBA357C-A3D3-4D14-AE0B-FED0A5EDC86F}"/>
              </a:ext>
            </a:extLst>
          </p:cNvPr>
          <p:cNvPicPr>
            <a:picLocks noGrp="1" noChangeAspect="1"/>
          </p:cNvPicPr>
          <p:nvPr>
            <p:ph idx="1"/>
          </p:nvPr>
        </p:nvPicPr>
        <p:blipFill>
          <a:blip r:embed="rId2"/>
          <a:stretch>
            <a:fillRect/>
          </a:stretch>
        </p:blipFill>
        <p:spPr>
          <a:xfrm>
            <a:off x="4849539" y="1690688"/>
            <a:ext cx="7269107" cy="2701209"/>
          </a:xfrm>
          <a:prstGeom prst="rect">
            <a:avLst/>
          </a:prstGeom>
        </p:spPr>
      </p:pic>
      <p:pic>
        <p:nvPicPr>
          <p:cNvPr id="6" name="Picture 5">
            <a:extLst>
              <a:ext uri="{FF2B5EF4-FFF2-40B4-BE49-F238E27FC236}">
                <a16:creationId xmlns:a16="http://schemas.microsoft.com/office/drawing/2014/main" id="{61DA3147-651C-40D9-9155-898F4F885F44}"/>
              </a:ext>
            </a:extLst>
          </p:cNvPr>
          <p:cNvPicPr>
            <a:picLocks noChangeAspect="1"/>
          </p:cNvPicPr>
          <p:nvPr/>
        </p:nvPicPr>
        <p:blipFill>
          <a:blip r:embed="rId3"/>
          <a:stretch>
            <a:fillRect/>
          </a:stretch>
        </p:blipFill>
        <p:spPr>
          <a:xfrm>
            <a:off x="8979326" y="4391897"/>
            <a:ext cx="3127482" cy="672021"/>
          </a:xfrm>
          <a:prstGeom prst="rect">
            <a:avLst/>
          </a:prstGeom>
        </p:spPr>
      </p:pic>
      <p:sp>
        <p:nvSpPr>
          <p:cNvPr id="7" name="TextBox 6">
            <a:extLst>
              <a:ext uri="{FF2B5EF4-FFF2-40B4-BE49-F238E27FC236}">
                <a16:creationId xmlns:a16="http://schemas.microsoft.com/office/drawing/2014/main" id="{38CC813D-E6C4-44EF-9449-62368F6589BD}"/>
              </a:ext>
            </a:extLst>
          </p:cNvPr>
          <p:cNvSpPr txBox="1"/>
          <p:nvPr/>
        </p:nvSpPr>
        <p:spPr>
          <a:xfrm>
            <a:off x="193201" y="4594075"/>
            <a:ext cx="1170238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B0F0"/>
                </a:solidFill>
              </a:rPr>
              <a:t>Intercept</a:t>
            </a:r>
            <a:r>
              <a:rPr lang="en-US" sz="2800" dirty="0"/>
              <a:t>: Baseline average.</a:t>
            </a:r>
          </a:p>
          <a:p>
            <a:pPr marL="285750" indent="-285750">
              <a:buFont typeface="Arial" panose="020B0604020202020204" pitchFamily="34" charset="0"/>
              <a:buChar char="•"/>
            </a:pPr>
            <a:r>
              <a:rPr lang="en-US" sz="2800" dirty="0">
                <a:solidFill>
                  <a:srgbClr val="00B0F0"/>
                </a:solidFill>
              </a:rPr>
              <a:t>t</a:t>
            </a:r>
            <a:r>
              <a:rPr lang="en-US" sz="2800" dirty="0"/>
              <a:t>: Time trend in the control group.</a:t>
            </a:r>
          </a:p>
          <a:p>
            <a:pPr marL="285750" indent="-285750">
              <a:buFont typeface="Arial" panose="020B0604020202020204" pitchFamily="34" charset="0"/>
              <a:buChar char="•"/>
            </a:pPr>
            <a:r>
              <a:rPr lang="en-US" sz="2800" dirty="0">
                <a:solidFill>
                  <a:srgbClr val="00B0F0"/>
                </a:solidFill>
              </a:rPr>
              <a:t>treated</a:t>
            </a:r>
            <a:r>
              <a:rPr lang="en-US" sz="2800" dirty="0"/>
              <a:t>: Difference between the two groups pre-intervention.</a:t>
            </a:r>
          </a:p>
          <a:p>
            <a:pPr marL="285750" indent="-285750">
              <a:buFont typeface="Arial" panose="020B0604020202020204" pitchFamily="34" charset="0"/>
              <a:buChar char="•"/>
            </a:pPr>
            <a:r>
              <a:rPr lang="en-US" sz="2800" dirty="0">
                <a:solidFill>
                  <a:srgbClr val="00B0F0"/>
                </a:solidFill>
              </a:rPr>
              <a:t>t * treated</a:t>
            </a:r>
            <a:r>
              <a:rPr lang="en-US" sz="2800" dirty="0"/>
              <a:t>: Difference in changes over time, between groups. Main question.</a:t>
            </a:r>
          </a:p>
          <a:p>
            <a:pPr marL="285750" indent="-285750">
              <a:buFont typeface="Arial" panose="020B0604020202020204" pitchFamily="34" charset="0"/>
              <a:buChar char="•"/>
            </a:pPr>
            <a:endParaRPr lang="en-US" sz="2800" dirty="0"/>
          </a:p>
        </p:txBody>
      </p:sp>
      <p:sp>
        <p:nvSpPr>
          <p:cNvPr id="8" name="TextBox 7">
            <a:extLst>
              <a:ext uri="{FF2B5EF4-FFF2-40B4-BE49-F238E27FC236}">
                <a16:creationId xmlns:a16="http://schemas.microsoft.com/office/drawing/2014/main" id="{5EE44501-88F2-428C-8B42-4A8139F5C8BA}"/>
              </a:ext>
            </a:extLst>
          </p:cNvPr>
          <p:cNvSpPr txBox="1"/>
          <p:nvPr/>
        </p:nvSpPr>
        <p:spPr>
          <a:xfrm>
            <a:off x="285226" y="1486474"/>
            <a:ext cx="4145807" cy="1200329"/>
          </a:xfrm>
          <a:prstGeom prst="rect">
            <a:avLst/>
          </a:prstGeom>
          <a:noFill/>
        </p:spPr>
        <p:txBody>
          <a:bodyPr wrap="square" rtlCol="0">
            <a:spAutoFit/>
          </a:bodyPr>
          <a:lstStyle/>
          <a:p>
            <a:r>
              <a:rPr lang="en-US" sz="2400" dirty="0">
                <a:highlight>
                  <a:srgbClr val="FFFF00"/>
                </a:highlight>
              </a:rPr>
              <a:t>Not all predictors need to have significant effects to support our hypothesis. </a:t>
            </a:r>
          </a:p>
        </p:txBody>
      </p:sp>
      <p:sp>
        <p:nvSpPr>
          <p:cNvPr id="9" name="Oval 8">
            <a:extLst>
              <a:ext uri="{FF2B5EF4-FFF2-40B4-BE49-F238E27FC236}">
                <a16:creationId xmlns:a16="http://schemas.microsoft.com/office/drawing/2014/main" id="{C058CBE1-19F7-40B0-B15B-159128AFA4C5}"/>
              </a:ext>
            </a:extLst>
          </p:cNvPr>
          <p:cNvSpPr/>
          <p:nvPr/>
        </p:nvSpPr>
        <p:spPr>
          <a:xfrm>
            <a:off x="4911683" y="3540461"/>
            <a:ext cx="2572193"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B5A3BD-D08F-4954-9E3A-99A49983F58F}"/>
              </a:ext>
            </a:extLst>
          </p:cNvPr>
          <p:cNvSpPr txBox="1"/>
          <p:nvPr/>
        </p:nvSpPr>
        <p:spPr>
          <a:xfrm>
            <a:off x="5867331" y="1292520"/>
            <a:ext cx="2051551" cy="461665"/>
          </a:xfrm>
          <a:prstGeom prst="rect">
            <a:avLst/>
          </a:prstGeom>
          <a:noFill/>
        </p:spPr>
        <p:txBody>
          <a:bodyPr wrap="square" rtlCol="0">
            <a:spAutoFit/>
          </a:bodyPr>
          <a:lstStyle/>
          <a:p>
            <a:r>
              <a:rPr lang="en-US" sz="2400" dirty="0">
                <a:highlight>
                  <a:srgbClr val="FFFF00"/>
                </a:highlight>
              </a:rPr>
              <a:t>Key predictor</a:t>
            </a:r>
          </a:p>
        </p:txBody>
      </p:sp>
      <p:cxnSp>
        <p:nvCxnSpPr>
          <p:cNvPr id="12" name="Straight Arrow Connector 11">
            <a:extLst>
              <a:ext uri="{FF2B5EF4-FFF2-40B4-BE49-F238E27FC236}">
                <a16:creationId xmlns:a16="http://schemas.microsoft.com/office/drawing/2014/main" id="{9CE8E99C-0653-495D-8AEF-2B9A417BC6CB}"/>
              </a:ext>
            </a:extLst>
          </p:cNvPr>
          <p:cNvCxnSpPr/>
          <p:nvPr/>
        </p:nvCxnSpPr>
        <p:spPr>
          <a:xfrm>
            <a:off x="6906827" y="1875357"/>
            <a:ext cx="0" cy="162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D770E5-0E28-4AFD-9646-6A3C8DB49CA7}"/>
              </a:ext>
            </a:extLst>
          </p:cNvPr>
          <p:cNvSpPr txBox="1"/>
          <p:nvPr/>
        </p:nvSpPr>
        <p:spPr>
          <a:xfrm>
            <a:off x="85192" y="2540580"/>
            <a:ext cx="4345841" cy="1938992"/>
          </a:xfrm>
          <a:prstGeom prst="rect">
            <a:avLst/>
          </a:prstGeom>
          <a:noFill/>
        </p:spPr>
        <p:txBody>
          <a:bodyPr wrap="square" rtlCol="0">
            <a:spAutoFit/>
          </a:bodyPr>
          <a:lstStyle/>
          <a:p>
            <a:r>
              <a:rPr lang="en-US" sz="2400" dirty="0"/>
              <a:t>A non-significant and positive t*treated interaction shows that employment didn’t decrease after the minimum wage law, in fact it got higher.</a:t>
            </a:r>
            <a:r>
              <a:rPr lang="en-US" sz="2400" dirty="0">
                <a:highlight>
                  <a:srgbClr val="FFFF00"/>
                </a:highlight>
              </a:rPr>
              <a:t> </a:t>
            </a:r>
          </a:p>
        </p:txBody>
      </p:sp>
      <p:cxnSp>
        <p:nvCxnSpPr>
          <p:cNvPr id="15" name="Straight Arrow Connector 14">
            <a:extLst>
              <a:ext uri="{FF2B5EF4-FFF2-40B4-BE49-F238E27FC236}">
                <a16:creationId xmlns:a16="http://schemas.microsoft.com/office/drawing/2014/main" id="{777A05D9-A452-49C8-BF7C-F30263977F84}"/>
              </a:ext>
            </a:extLst>
          </p:cNvPr>
          <p:cNvCxnSpPr/>
          <p:nvPr/>
        </p:nvCxnSpPr>
        <p:spPr>
          <a:xfrm>
            <a:off x="4323425" y="3289618"/>
            <a:ext cx="588258" cy="32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FD6C95A-3193-433A-8EA8-5AAB2DA4028D}"/>
              </a:ext>
            </a:extLst>
          </p:cNvPr>
          <p:cNvSpPr>
            <a:spLocks noGrp="1"/>
          </p:cNvSpPr>
          <p:nvPr>
            <p:ph type="sldNum" sz="quarter" idx="12"/>
          </p:nvPr>
        </p:nvSpPr>
        <p:spPr/>
        <p:txBody>
          <a:bodyPr/>
          <a:lstStyle/>
          <a:p>
            <a:fld id="{35032509-D289-4CC9-8A27-14E47DC64BC2}" type="slidenum">
              <a:rPr lang="en-US" smtClean="0"/>
              <a:t>187</a:t>
            </a:fld>
            <a:endParaRPr lang="en-US" dirty="0"/>
          </a:p>
        </p:txBody>
      </p:sp>
    </p:spTree>
    <p:extLst>
      <p:ext uri="{BB962C8B-B14F-4D97-AF65-F5344CB8AC3E}">
        <p14:creationId xmlns:p14="http://schemas.microsoft.com/office/powerpoint/2010/main" val="1064013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Plot object">
            <a:extLst>
              <a:ext uri="{FF2B5EF4-FFF2-40B4-BE49-F238E27FC236}">
                <a16:creationId xmlns:a16="http://schemas.microsoft.com/office/drawing/2014/main" id="{DF7DD238-A0B9-48FD-9CC3-0F1C7D6F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0F2BE1-32BC-423E-AEA1-01AB50CD8AF4}"/>
              </a:ext>
            </a:extLst>
          </p:cNvPr>
          <p:cNvSpPr txBox="1"/>
          <p:nvPr/>
        </p:nvSpPr>
        <p:spPr>
          <a:xfrm>
            <a:off x="437966" y="5943548"/>
            <a:ext cx="11558772" cy="707886"/>
          </a:xfrm>
          <a:prstGeom prst="rect">
            <a:avLst/>
          </a:prstGeom>
          <a:noFill/>
        </p:spPr>
        <p:txBody>
          <a:bodyPr wrap="square" rtlCol="0">
            <a:spAutoFit/>
          </a:bodyPr>
          <a:lstStyle/>
          <a:p>
            <a:r>
              <a:rPr lang="en-US" sz="2000" dirty="0">
                <a:highlight>
                  <a:srgbClr val="FFFF00"/>
                </a:highlight>
              </a:rPr>
              <a:t>Differences-in-Differences model</a:t>
            </a:r>
            <a:r>
              <a:rPr lang="en-US" sz="2000" dirty="0"/>
              <a:t>: Is the difference between each group’s pre/post-test difference significant?</a:t>
            </a:r>
          </a:p>
          <a:p>
            <a:r>
              <a:rPr lang="en-US" sz="2000" dirty="0">
                <a:solidFill>
                  <a:srgbClr val="00B0F0"/>
                </a:solidFill>
              </a:rPr>
              <a:t>t * treated = </a:t>
            </a:r>
            <a:r>
              <a:rPr lang="en-US" sz="2000" dirty="0"/>
              <a:t>NJ (Time 2: 17.57 - Time 1: 17.07) – PA (Time 2: 17.54 - Time 1: 19.95) = 2.91</a:t>
            </a:r>
          </a:p>
        </p:txBody>
      </p:sp>
      <p:sp>
        <p:nvSpPr>
          <p:cNvPr id="2" name="Slide Number Placeholder 1">
            <a:extLst>
              <a:ext uri="{FF2B5EF4-FFF2-40B4-BE49-F238E27FC236}">
                <a16:creationId xmlns:a16="http://schemas.microsoft.com/office/drawing/2014/main" id="{F430852A-C6EF-4291-9214-CCFE1DD9CEE1}"/>
              </a:ext>
            </a:extLst>
          </p:cNvPr>
          <p:cNvSpPr>
            <a:spLocks noGrp="1"/>
          </p:cNvSpPr>
          <p:nvPr>
            <p:ph type="sldNum" sz="quarter" idx="12"/>
          </p:nvPr>
        </p:nvSpPr>
        <p:spPr/>
        <p:txBody>
          <a:bodyPr/>
          <a:lstStyle/>
          <a:p>
            <a:fld id="{35032509-D289-4CC9-8A27-14E47DC64BC2}" type="slidenum">
              <a:rPr lang="en-US" smtClean="0"/>
              <a:t>188</a:t>
            </a:fld>
            <a:endParaRPr lang="en-US" dirty="0"/>
          </a:p>
        </p:txBody>
      </p:sp>
      <p:sp>
        <p:nvSpPr>
          <p:cNvPr id="3" name="TextBox 2">
            <a:extLst>
              <a:ext uri="{FF2B5EF4-FFF2-40B4-BE49-F238E27FC236}">
                <a16:creationId xmlns:a16="http://schemas.microsoft.com/office/drawing/2014/main" id="{5E2D4A79-86BA-B3C3-675F-4B1AB64A2152}"/>
              </a:ext>
            </a:extLst>
          </p:cNvPr>
          <p:cNvSpPr txBox="1"/>
          <p:nvPr/>
        </p:nvSpPr>
        <p:spPr>
          <a:xfrm>
            <a:off x="1685705" y="3336829"/>
            <a:ext cx="1585519" cy="369332"/>
          </a:xfrm>
          <a:prstGeom prst="rect">
            <a:avLst/>
          </a:prstGeom>
          <a:noFill/>
        </p:spPr>
        <p:txBody>
          <a:bodyPr wrap="square" rtlCol="0">
            <a:spAutoFit/>
          </a:bodyPr>
          <a:lstStyle/>
          <a:p>
            <a:r>
              <a:rPr lang="en-US" dirty="0"/>
              <a:t>Treated= -2.88</a:t>
            </a:r>
          </a:p>
        </p:txBody>
      </p:sp>
      <p:cxnSp>
        <p:nvCxnSpPr>
          <p:cNvPr id="6" name="Straight Arrow Connector 5">
            <a:extLst>
              <a:ext uri="{FF2B5EF4-FFF2-40B4-BE49-F238E27FC236}">
                <a16:creationId xmlns:a16="http://schemas.microsoft.com/office/drawing/2014/main" id="{78E48205-42C0-7E30-1521-6626FED1BE00}"/>
              </a:ext>
            </a:extLst>
          </p:cNvPr>
          <p:cNvCxnSpPr>
            <a:cxnSpLocks/>
          </p:cNvCxnSpPr>
          <p:nvPr/>
        </p:nvCxnSpPr>
        <p:spPr>
          <a:xfrm>
            <a:off x="1417739" y="3047355"/>
            <a:ext cx="0" cy="822283"/>
          </a:xfrm>
          <a:prstGeom prst="straightConnector1">
            <a:avLst/>
          </a:prstGeom>
          <a:ln w="5715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E2FA78F-26EB-E248-1F12-717C04C3432E}"/>
              </a:ext>
            </a:extLst>
          </p:cNvPr>
          <p:cNvCxnSpPr>
            <a:cxnSpLocks/>
          </p:cNvCxnSpPr>
          <p:nvPr/>
        </p:nvCxnSpPr>
        <p:spPr>
          <a:xfrm>
            <a:off x="5307146" y="2582692"/>
            <a:ext cx="1820411" cy="406974"/>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199AF40-0A83-C2DB-65B0-58D957037FE4}"/>
              </a:ext>
            </a:extLst>
          </p:cNvPr>
          <p:cNvSpPr txBox="1"/>
          <p:nvPr/>
        </p:nvSpPr>
        <p:spPr>
          <a:xfrm>
            <a:off x="7316598" y="2786179"/>
            <a:ext cx="1139504" cy="369332"/>
          </a:xfrm>
          <a:prstGeom prst="rect">
            <a:avLst/>
          </a:prstGeom>
          <a:noFill/>
        </p:spPr>
        <p:txBody>
          <a:bodyPr wrap="square" rtlCol="0">
            <a:spAutoFit/>
          </a:bodyPr>
          <a:lstStyle/>
          <a:p>
            <a:r>
              <a:rPr lang="en-US" dirty="0"/>
              <a:t>t = -2.41</a:t>
            </a:r>
          </a:p>
        </p:txBody>
      </p:sp>
      <p:sp>
        <p:nvSpPr>
          <p:cNvPr id="10" name="TextBox 9">
            <a:extLst>
              <a:ext uri="{FF2B5EF4-FFF2-40B4-BE49-F238E27FC236}">
                <a16:creationId xmlns:a16="http://schemas.microsoft.com/office/drawing/2014/main" id="{BCDCAF8B-888C-4C7A-B24E-177FE41E8D23}"/>
              </a:ext>
            </a:extLst>
          </p:cNvPr>
          <p:cNvSpPr txBox="1"/>
          <p:nvPr/>
        </p:nvSpPr>
        <p:spPr>
          <a:xfrm>
            <a:off x="6309631" y="1647428"/>
            <a:ext cx="5242010" cy="830997"/>
          </a:xfrm>
          <a:prstGeom prst="rect">
            <a:avLst/>
          </a:prstGeom>
          <a:noFill/>
        </p:spPr>
        <p:txBody>
          <a:bodyPr wrap="square" rtlCol="0">
            <a:spAutoFit/>
          </a:bodyPr>
          <a:lstStyle/>
          <a:p>
            <a:r>
              <a:rPr lang="en-US" sz="2400" dirty="0">
                <a:highlight>
                  <a:srgbClr val="FFFF00"/>
                </a:highlight>
              </a:rPr>
              <a:t>Had NJ not had the wage law, we would expect their counterfactual rate = 14.66.</a:t>
            </a:r>
          </a:p>
        </p:txBody>
      </p:sp>
      <p:sp>
        <p:nvSpPr>
          <p:cNvPr id="13" name="TextBox 12">
            <a:extLst>
              <a:ext uri="{FF2B5EF4-FFF2-40B4-BE49-F238E27FC236}">
                <a16:creationId xmlns:a16="http://schemas.microsoft.com/office/drawing/2014/main" id="{01DFFED3-7A6B-428B-BF6F-E5EEC4669A29}"/>
              </a:ext>
            </a:extLst>
          </p:cNvPr>
          <p:cNvSpPr txBox="1"/>
          <p:nvPr/>
        </p:nvSpPr>
        <p:spPr>
          <a:xfrm>
            <a:off x="9236280" y="4739188"/>
            <a:ext cx="1775890" cy="369332"/>
          </a:xfrm>
          <a:prstGeom prst="rect">
            <a:avLst/>
          </a:prstGeom>
          <a:noFill/>
        </p:spPr>
        <p:txBody>
          <a:bodyPr wrap="square" rtlCol="0">
            <a:spAutoFit/>
          </a:bodyPr>
          <a:lstStyle/>
          <a:p>
            <a:r>
              <a:rPr lang="en-US" dirty="0"/>
              <a:t>Interaction= 2.91</a:t>
            </a:r>
          </a:p>
        </p:txBody>
      </p:sp>
      <p:cxnSp>
        <p:nvCxnSpPr>
          <p:cNvPr id="14" name="Straight Arrow Connector 13">
            <a:extLst>
              <a:ext uri="{FF2B5EF4-FFF2-40B4-BE49-F238E27FC236}">
                <a16:creationId xmlns:a16="http://schemas.microsoft.com/office/drawing/2014/main" id="{2E8586CE-F3C6-46DD-9B02-3B776CD50931}"/>
              </a:ext>
            </a:extLst>
          </p:cNvPr>
          <p:cNvCxnSpPr>
            <a:cxnSpLocks/>
          </p:cNvCxnSpPr>
          <p:nvPr/>
        </p:nvCxnSpPr>
        <p:spPr>
          <a:xfrm flipH="1" flipV="1">
            <a:off x="11079276" y="4489616"/>
            <a:ext cx="23769" cy="499145"/>
          </a:xfrm>
          <a:prstGeom prst="straightConnector1">
            <a:avLst/>
          </a:prstGeom>
          <a:ln w="5715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96E72AC3-8B8D-46A5-B85D-DBBB4F0647A4}"/>
              </a:ext>
            </a:extLst>
          </p:cNvPr>
          <p:cNvSpPr txBox="1"/>
          <p:nvPr/>
        </p:nvSpPr>
        <p:spPr>
          <a:xfrm>
            <a:off x="6890161" y="5129532"/>
            <a:ext cx="5275278" cy="830997"/>
          </a:xfrm>
          <a:prstGeom prst="rect">
            <a:avLst/>
          </a:prstGeom>
          <a:noFill/>
        </p:spPr>
        <p:txBody>
          <a:bodyPr wrap="square" rtlCol="0">
            <a:spAutoFit/>
          </a:bodyPr>
          <a:lstStyle/>
          <a:p>
            <a:r>
              <a:rPr lang="en-US" sz="2400" dirty="0">
                <a:highlight>
                  <a:srgbClr val="00FFFF"/>
                </a:highlight>
              </a:rPr>
              <a:t>The interaction isn’t significant so we say there is no reduction in employment.</a:t>
            </a:r>
          </a:p>
        </p:txBody>
      </p:sp>
    </p:spTree>
    <p:extLst>
      <p:ext uri="{BB962C8B-B14F-4D97-AF65-F5344CB8AC3E}">
        <p14:creationId xmlns:p14="http://schemas.microsoft.com/office/powerpoint/2010/main" val="2600390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1102D-E3BC-AEB9-FE01-CD10ED196820}"/>
              </a:ext>
            </a:extLst>
          </p:cNvPr>
          <p:cNvSpPr>
            <a:spLocks noGrp="1"/>
          </p:cNvSpPr>
          <p:nvPr>
            <p:ph type="sldNum" sz="quarter" idx="12"/>
          </p:nvPr>
        </p:nvSpPr>
        <p:spPr/>
        <p:txBody>
          <a:bodyPr/>
          <a:lstStyle/>
          <a:p>
            <a:fld id="{35032509-D289-4CC9-8A27-14E47DC64BC2}" type="slidenum">
              <a:rPr lang="en-US" smtClean="0"/>
              <a:t>189</a:t>
            </a:fld>
            <a:endParaRPr lang="en-US" dirty="0"/>
          </a:p>
        </p:txBody>
      </p:sp>
      <p:pic>
        <p:nvPicPr>
          <p:cNvPr id="3074" name="Picture 2">
            <a:extLst>
              <a:ext uri="{FF2B5EF4-FFF2-40B4-BE49-F238E27FC236}">
                <a16:creationId xmlns:a16="http://schemas.microsoft.com/office/drawing/2014/main" id="{918E171D-38C1-D928-47A9-16FE48806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7F4789-A8BB-4861-A0C2-F9B2C77398FC}"/>
              </a:ext>
            </a:extLst>
          </p:cNvPr>
          <p:cNvSpPr txBox="1"/>
          <p:nvPr/>
        </p:nvSpPr>
        <p:spPr>
          <a:xfrm>
            <a:off x="2751589" y="907634"/>
            <a:ext cx="7516536" cy="1938992"/>
          </a:xfrm>
          <a:prstGeom prst="rect">
            <a:avLst/>
          </a:prstGeom>
          <a:noFill/>
        </p:spPr>
        <p:txBody>
          <a:bodyPr wrap="square" rtlCol="0">
            <a:spAutoFit/>
          </a:bodyPr>
          <a:lstStyle/>
          <a:p>
            <a:r>
              <a:rPr lang="en-US" sz="2400" dirty="0">
                <a:highlight>
                  <a:srgbClr val="FFFF00"/>
                </a:highlight>
              </a:rPr>
              <a:t>For interactions, the interpretation of the main effect takes on a different meaning than in the non-interaction model. Here “t” is the effect of time when treated is 0 rather than just the effect of time in non-interaction models. In other words, t is time trend in the control group (treated=0).</a:t>
            </a:r>
          </a:p>
        </p:txBody>
      </p:sp>
      <p:sp>
        <p:nvSpPr>
          <p:cNvPr id="5" name="Oval 4">
            <a:extLst>
              <a:ext uri="{FF2B5EF4-FFF2-40B4-BE49-F238E27FC236}">
                <a16:creationId xmlns:a16="http://schemas.microsoft.com/office/drawing/2014/main" id="{E247D03D-1A74-4031-94F1-299DB7C35FC7}"/>
              </a:ext>
            </a:extLst>
          </p:cNvPr>
          <p:cNvSpPr/>
          <p:nvPr/>
        </p:nvSpPr>
        <p:spPr>
          <a:xfrm>
            <a:off x="1434734" y="15012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4932521-C47F-4B3A-BED0-16B40089973B}"/>
              </a:ext>
            </a:extLst>
          </p:cNvPr>
          <p:cNvSpPr/>
          <p:nvPr/>
        </p:nvSpPr>
        <p:spPr>
          <a:xfrm>
            <a:off x="4261457" y="3181084"/>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02821E3-179B-47CC-8A7B-671F361A705A}"/>
              </a:ext>
            </a:extLst>
          </p:cNvPr>
          <p:cNvSpPr/>
          <p:nvPr/>
        </p:nvSpPr>
        <p:spPr>
          <a:xfrm>
            <a:off x="10363416" y="493516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BBFFEE7-73D8-496F-861E-E70A6B57C5AB}"/>
              </a:ext>
            </a:extLst>
          </p:cNvPr>
          <p:cNvSpPr txBox="1"/>
          <p:nvPr/>
        </p:nvSpPr>
        <p:spPr>
          <a:xfrm>
            <a:off x="1426345" y="4274289"/>
            <a:ext cx="8892330" cy="1569660"/>
          </a:xfrm>
          <a:prstGeom prst="rect">
            <a:avLst/>
          </a:prstGeom>
          <a:noFill/>
        </p:spPr>
        <p:txBody>
          <a:bodyPr wrap="square" rtlCol="0">
            <a:spAutoFit/>
          </a:bodyPr>
          <a:lstStyle/>
          <a:p>
            <a:r>
              <a:rPr lang="en-US" sz="2400" dirty="0">
                <a:highlight>
                  <a:srgbClr val="00FFFF"/>
                </a:highlight>
              </a:rPr>
              <a:t>“Treated” is the effect of the intervention when “t” is 0. Treated is the difference between groups, pre-intervention (t=0). On the average, New Jersey’s rate was 2.88 FTEs significantly lower than PA’s rate (p&lt;0.05) prior to the intervention, controlling for all other variables.</a:t>
            </a:r>
          </a:p>
        </p:txBody>
      </p:sp>
      <p:sp>
        <p:nvSpPr>
          <p:cNvPr id="9" name="TextBox 8">
            <a:extLst>
              <a:ext uri="{FF2B5EF4-FFF2-40B4-BE49-F238E27FC236}">
                <a16:creationId xmlns:a16="http://schemas.microsoft.com/office/drawing/2014/main" id="{F0FC189C-3BA9-449E-842D-04DAC0CCC6FD}"/>
              </a:ext>
            </a:extLst>
          </p:cNvPr>
          <p:cNvSpPr txBox="1"/>
          <p:nvPr/>
        </p:nvSpPr>
        <p:spPr>
          <a:xfrm>
            <a:off x="4731392" y="2934109"/>
            <a:ext cx="6157518" cy="1200329"/>
          </a:xfrm>
          <a:prstGeom prst="rect">
            <a:avLst/>
          </a:prstGeom>
          <a:noFill/>
        </p:spPr>
        <p:txBody>
          <a:bodyPr wrap="square" rtlCol="0">
            <a:spAutoFit/>
          </a:bodyPr>
          <a:lstStyle/>
          <a:p>
            <a:r>
              <a:rPr lang="en-US" sz="2400" dirty="0"/>
              <a:t>The interaction represents the added effect to the post-test rate in the intervention group, i.e., the wage increase didn’t raise unemployment.</a:t>
            </a:r>
          </a:p>
        </p:txBody>
      </p:sp>
      <p:cxnSp>
        <p:nvCxnSpPr>
          <p:cNvPr id="10" name="Straight Arrow Connector 9">
            <a:extLst>
              <a:ext uri="{FF2B5EF4-FFF2-40B4-BE49-F238E27FC236}">
                <a16:creationId xmlns:a16="http://schemas.microsoft.com/office/drawing/2014/main" id="{AF6F64F9-2D65-4CEE-94DF-93CC5EA6CD59}"/>
              </a:ext>
            </a:extLst>
          </p:cNvPr>
          <p:cNvCxnSpPr/>
          <p:nvPr/>
        </p:nvCxnSpPr>
        <p:spPr>
          <a:xfrm flipH="1">
            <a:off x="1996580" y="1208015"/>
            <a:ext cx="578840" cy="21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D61921-63BA-4789-AA40-4C0877A6206A}"/>
              </a:ext>
            </a:extLst>
          </p:cNvPr>
          <p:cNvCxnSpPr>
            <a:cxnSpLocks/>
          </p:cNvCxnSpPr>
          <p:nvPr/>
        </p:nvCxnSpPr>
        <p:spPr>
          <a:xfrm flipH="1">
            <a:off x="1006679" y="4488288"/>
            <a:ext cx="462276" cy="35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860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(6)</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360727" y="1825624"/>
            <a:ext cx="11518084" cy="5032375"/>
          </a:xfrm>
        </p:spPr>
        <p:txBody>
          <a:bodyPr>
            <a:normAutofit fontScale="62500" lnSpcReduction="20000"/>
          </a:bodyPr>
          <a:lstStyle/>
          <a:p>
            <a:r>
              <a:rPr lang="en-US" u="sng" dirty="0">
                <a:highlight>
                  <a:srgbClr val="00FFFF"/>
                </a:highlight>
              </a:rPr>
              <a:t>Guidelines on R2</a:t>
            </a:r>
            <a:r>
              <a:rPr lang="en-US" u="sng" dirty="0"/>
              <a:t>.</a:t>
            </a:r>
          </a:p>
          <a:p>
            <a:r>
              <a:rPr lang="en-US" dirty="0"/>
              <a:t>Cohen (pp. 413-414) defines “middle-of-the-range” cutoffs for small, medium, and large </a:t>
            </a:r>
            <a:r>
              <a:rPr lang="en-US" dirty="0">
                <a:solidFill>
                  <a:srgbClr val="FF0000"/>
                </a:solidFill>
              </a:rPr>
              <a:t>R2 as 0.02, 0.13, and 0.26 </a:t>
            </a:r>
            <a:r>
              <a:rPr lang="en-US" dirty="0"/>
              <a:t>for several predictors. Cohen points out that the R2 levels vary depending on the expected level of prediction in the subject matter (i.e., some outcomes are easier to predict while things involving human behavior are more difficult).</a:t>
            </a:r>
          </a:p>
          <a:p>
            <a:r>
              <a:rPr lang="en-US" dirty="0">
                <a:solidFill>
                  <a:srgbClr val="00B0F0"/>
                </a:solidFill>
              </a:rPr>
              <a:t>R2 means different things and in different situations</a:t>
            </a:r>
            <a:r>
              <a:rPr lang="en-US" dirty="0"/>
              <a:t>. If we want to extrapolate a trend for the next future month, we should do so only if our R2 is 0.70 which is general cutoff for a high level in predictive modeling.</a:t>
            </a:r>
          </a:p>
          <a:p>
            <a:r>
              <a:rPr lang="en-US" dirty="0"/>
              <a:t>Although we might have a low R2 that indicates a low explanatory ability for predicting hospitalization costs of individual patients, the model could still accurately estimate the anticipated mean hospitalization costs of </a:t>
            </a:r>
            <a:r>
              <a:rPr lang="en-US" u="sng" dirty="0">
                <a:solidFill>
                  <a:srgbClr val="00B0F0"/>
                </a:solidFill>
              </a:rPr>
              <a:t>groups of children with the same characteristics (e.g., pneumonia)</a:t>
            </a:r>
            <a:r>
              <a:rPr lang="en-US" dirty="0"/>
              <a:t>. (Steyerberg, p. 54)</a:t>
            </a:r>
          </a:p>
          <a:p>
            <a:r>
              <a:rPr lang="en-US" dirty="0"/>
              <a:t>It is important to consider the context, for example, actuaries have looked favorably on prospective models with R2= 0.06 to predict future costs (Ash, 1989; Epstein &amp; Cumella, 1988). </a:t>
            </a:r>
            <a:r>
              <a:rPr lang="en-US" dirty="0">
                <a:solidFill>
                  <a:srgbClr val="00B0F0"/>
                </a:solidFill>
              </a:rPr>
              <a:t>The predictions for individuals wouldn’t be helpful but they could be very helpful for subgroups such as intervention groups, hospitals, and diagnosis groups</a:t>
            </a:r>
            <a:r>
              <a:rPr lang="en-US" dirty="0"/>
              <a:t>. Models used routinely have R2 around 0.15 to 0.20. Prospective models are not expected to ever approach R2= 0.50 for some things because they can’t predict which specific individuals will experience acute illness or have large costs. But prospective models can identify the chronic problems that lead to large systematic differences in the future costs of groups (Iezzoni, pp. 245-246).</a:t>
            </a:r>
          </a:p>
          <a:p>
            <a:r>
              <a:rPr lang="en-US" dirty="0"/>
              <a:t>Another way to use R2 is to assess the potential use of risk adjusters. For example, the APACHE 2 was developed only to predict ICU deaths, it also works well in non-ICU populations and for length-of-stay (Iezzoni, p. 246). It has been validated in other settings.</a:t>
            </a:r>
          </a:p>
          <a:p>
            <a:r>
              <a:rPr lang="en-US" dirty="0"/>
              <a:t>Reducing the range in X to exclude extreme values can lead to a lower R2, partially due to the subsequent reduction in the variation in Y. Reducing the range in Y by excluding extreme values is unpredictable (see Iezzoni Figure 10.1, p. 247).</a:t>
            </a:r>
          </a:p>
          <a:p>
            <a:endParaRPr lang="en-US" dirty="0"/>
          </a:p>
        </p:txBody>
      </p:sp>
      <p:sp>
        <p:nvSpPr>
          <p:cNvPr id="4" name="Slide Number Placeholder 3">
            <a:extLst>
              <a:ext uri="{FF2B5EF4-FFF2-40B4-BE49-F238E27FC236}">
                <a16:creationId xmlns:a16="http://schemas.microsoft.com/office/drawing/2014/main" id="{A358EC3C-837C-4AC1-9407-6743A2CC951F}"/>
              </a:ext>
            </a:extLst>
          </p:cNvPr>
          <p:cNvSpPr>
            <a:spLocks noGrp="1"/>
          </p:cNvSpPr>
          <p:nvPr>
            <p:ph type="sldNum" sz="quarter" idx="12"/>
          </p:nvPr>
        </p:nvSpPr>
        <p:spPr/>
        <p:txBody>
          <a:bodyPr/>
          <a:lstStyle/>
          <a:p>
            <a:fld id="{35032509-D289-4CC9-8A27-14E47DC64BC2}" type="slidenum">
              <a:rPr lang="en-US" smtClean="0"/>
              <a:t>19</a:t>
            </a:fld>
            <a:endParaRPr lang="en-US" dirty="0"/>
          </a:p>
        </p:txBody>
      </p:sp>
    </p:spTree>
    <p:extLst>
      <p:ext uri="{BB962C8B-B14F-4D97-AF65-F5344CB8AC3E}">
        <p14:creationId xmlns:p14="http://schemas.microsoft.com/office/powerpoint/2010/main" val="40416544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A06C-AFEE-4795-B151-320463386C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1D0755-081A-46A7-BA93-270F3E64FB8A}"/>
              </a:ext>
            </a:extLst>
          </p:cNvPr>
          <p:cNvSpPr>
            <a:spLocks noGrp="1"/>
          </p:cNvSpPr>
          <p:nvPr>
            <p:ph idx="1"/>
          </p:nvPr>
        </p:nvSpPr>
        <p:spPr>
          <a:xfrm>
            <a:off x="293614" y="1825624"/>
            <a:ext cx="11593585" cy="5032375"/>
          </a:xfrm>
        </p:spPr>
        <p:txBody>
          <a:bodyPr>
            <a:normAutofit lnSpcReduction="10000"/>
          </a:bodyPr>
          <a:lstStyle/>
          <a:p>
            <a:r>
              <a:rPr lang="en-US" dirty="0"/>
              <a:t>There was no significant difference between the  changes in trends for NJ and Pennsylvania. In fact, NJ employment rates were higher.</a:t>
            </a:r>
          </a:p>
          <a:p>
            <a:r>
              <a:rPr lang="en-US" dirty="0"/>
              <a:t>The minimum wage law was passed prior to the recession in 1992. Both NJ and Pennsylvania were subject to the same economic conditions. </a:t>
            </a:r>
          </a:p>
          <a:p>
            <a:r>
              <a:rPr lang="en-US" dirty="0"/>
              <a:t>The interaction term in the regression model helped show the law didn’t seem to impact NJ employment. </a:t>
            </a:r>
          </a:p>
          <a:p>
            <a:r>
              <a:rPr lang="en-US" dirty="0"/>
              <a:t>This causal modeling approach provides more valid results because of 2 methods used in the design: 1) pre- and post-tests and 2) control and treatment groups. The preferred approach is multiple regression (OLS) even when outcomes are binary like those in logistic regression.</a:t>
            </a:r>
          </a:p>
          <a:p>
            <a:r>
              <a:rPr lang="en-US" dirty="0"/>
              <a:t>Not using good methods led to, </a:t>
            </a:r>
            <a:r>
              <a:rPr lang="en-US" dirty="0">
                <a:solidFill>
                  <a:srgbClr val="313132"/>
                </a:solidFill>
                <a:latin typeface="freight-book"/>
              </a:rPr>
              <a:t>in 2013, the US Supreme Court leaving intact the award to KP for $142 million against Pfizer about off-label benefits.</a:t>
            </a:r>
            <a:endParaRPr lang="en-US" dirty="0"/>
          </a:p>
        </p:txBody>
      </p:sp>
      <p:sp>
        <p:nvSpPr>
          <p:cNvPr id="4" name="Slide Number Placeholder 3">
            <a:extLst>
              <a:ext uri="{FF2B5EF4-FFF2-40B4-BE49-F238E27FC236}">
                <a16:creationId xmlns:a16="http://schemas.microsoft.com/office/drawing/2014/main" id="{6D19C9CE-74F4-489C-8808-D438F18607D4}"/>
              </a:ext>
            </a:extLst>
          </p:cNvPr>
          <p:cNvSpPr>
            <a:spLocks noGrp="1"/>
          </p:cNvSpPr>
          <p:nvPr>
            <p:ph type="sldNum" sz="quarter" idx="12"/>
          </p:nvPr>
        </p:nvSpPr>
        <p:spPr/>
        <p:txBody>
          <a:bodyPr/>
          <a:lstStyle/>
          <a:p>
            <a:fld id="{35032509-D289-4CC9-8A27-14E47DC64BC2}" type="slidenum">
              <a:rPr lang="en-US" smtClean="0"/>
              <a:t>190</a:t>
            </a:fld>
            <a:endParaRPr lang="en-US" dirty="0"/>
          </a:p>
        </p:txBody>
      </p:sp>
    </p:spTree>
    <p:extLst>
      <p:ext uri="{BB962C8B-B14F-4D97-AF65-F5344CB8AC3E}">
        <p14:creationId xmlns:p14="http://schemas.microsoft.com/office/powerpoint/2010/main" val="3660517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F2A31B-12C8-4093-8C39-7F4E0DEBE541}"/>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Conclusion</a:t>
            </a:r>
          </a:p>
        </p:txBody>
      </p:sp>
      <p:sp>
        <p:nvSpPr>
          <p:cNvPr id="3" name="Subtitle 2">
            <a:extLst>
              <a:ext uri="{FF2B5EF4-FFF2-40B4-BE49-F238E27FC236}">
                <a16:creationId xmlns:a16="http://schemas.microsoft.com/office/drawing/2014/main" id="{F88DCD1B-BECA-43D4-8440-F125281FD37B}"/>
              </a:ext>
            </a:extLst>
          </p:cNvPr>
          <p:cNvSpPr>
            <a:spLocks noGrp="1"/>
          </p:cNvSpPr>
          <p:nvPr>
            <p:ph type="subTitle" idx="1"/>
          </p:nvPr>
        </p:nvSpPr>
        <p:spPr>
          <a:xfrm>
            <a:off x="1350682" y="4870824"/>
            <a:ext cx="10005951" cy="1458258"/>
          </a:xfrm>
        </p:spPr>
        <p:txBody>
          <a:bodyPr anchor="ctr">
            <a:normAutofit/>
          </a:bodyPr>
          <a:lstStyle/>
          <a:p>
            <a:pPr algn="l"/>
            <a:r>
              <a:rPr lang="en-US" dirty="0"/>
              <a:t>Regression: Purposes and strategies</a:t>
            </a:r>
          </a:p>
        </p:txBody>
      </p:sp>
      <p:sp>
        <p:nvSpPr>
          <p:cNvPr id="4" name="Slide Number Placeholder 3">
            <a:extLst>
              <a:ext uri="{FF2B5EF4-FFF2-40B4-BE49-F238E27FC236}">
                <a16:creationId xmlns:a16="http://schemas.microsoft.com/office/drawing/2014/main" id="{72E3A61A-0E8B-43EF-A1C3-E13DC53953A8}"/>
              </a:ext>
            </a:extLst>
          </p:cNvPr>
          <p:cNvSpPr>
            <a:spLocks noGrp="1"/>
          </p:cNvSpPr>
          <p:nvPr>
            <p:ph type="sldNum" sz="quarter" idx="12"/>
          </p:nvPr>
        </p:nvSpPr>
        <p:spPr>
          <a:xfrm>
            <a:off x="11704320" y="6446837"/>
            <a:ext cx="448056" cy="365125"/>
          </a:xfrm>
        </p:spPr>
        <p:txBody>
          <a:bodyPr>
            <a:normAutofit/>
          </a:bodyPr>
          <a:lstStyle/>
          <a:p>
            <a:pPr>
              <a:spcAft>
                <a:spcPts val="600"/>
              </a:spcAft>
            </a:pPr>
            <a:fld id="{35032509-D289-4CC9-8A27-14E47DC64BC2}" type="slidenum">
              <a:rPr lang="en-US" sz="1100">
                <a:solidFill>
                  <a:schemeClr val="tx1">
                    <a:lumMod val="50000"/>
                    <a:lumOff val="50000"/>
                  </a:schemeClr>
                </a:solidFill>
              </a:rPr>
              <a:pPr>
                <a:spcAft>
                  <a:spcPts val="600"/>
                </a:spcAft>
              </a:pPr>
              <a:t>191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824199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8F22F-5A96-4CE3-8A16-063454EFDA89}"/>
              </a:ext>
            </a:extLst>
          </p:cNvPr>
          <p:cNvSpPr>
            <a:spLocks noGrp="1"/>
          </p:cNvSpPr>
          <p:nvPr>
            <p:ph type="title"/>
          </p:nvPr>
        </p:nvSpPr>
        <p:spPr>
          <a:xfrm>
            <a:off x="838200" y="365125"/>
            <a:ext cx="10515600" cy="1325563"/>
          </a:xfrm>
        </p:spPr>
        <p:txBody>
          <a:bodyPr>
            <a:normAutofit/>
          </a:bodyPr>
          <a:lstStyle/>
          <a:p>
            <a:r>
              <a:rPr lang="en-US" sz="4600" dirty="0">
                <a:solidFill>
                  <a:srgbClr val="FFFFFF"/>
                </a:solidFill>
              </a:rPr>
              <a:t>Purposes</a:t>
            </a:r>
          </a:p>
        </p:txBody>
      </p:sp>
      <p:sp>
        <p:nvSpPr>
          <p:cNvPr id="3" name="Content Placeholder 2">
            <a:extLst>
              <a:ext uri="{FF2B5EF4-FFF2-40B4-BE49-F238E27FC236}">
                <a16:creationId xmlns:a16="http://schemas.microsoft.com/office/drawing/2014/main" id="{2713E205-2E9A-445D-94A8-BE92E9615349}"/>
              </a:ext>
            </a:extLst>
          </p:cNvPr>
          <p:cNvSpPr>
            <a:spLocks noGrp="1"/>
          </p:cNvSpPr>
          <p:nvPr>
            <p:ph idx="1"/>
          </p:nvPr>
        </p:nvSpPr>
        <p:spPr>
          <a:xfrm>
            <a:off x="838200" y="2438400"/>
            <a:ext cx="10515600" cy="3738562"/>
          </a:xfrm>
        </p:spPr>
        <p:txBody>
          <a:bodyPr>
            <a:normAutofit/>
          </a:bodyPr>
          <a:lstStyle/>
          <a:p>
            <a:r>
              <a:rPr lang="en-US" sz="2200" dirty="0"/>
              <a:t>Gives us an idea of what trends exist between our outcomes and important variables. Learning about these trends gives us more accurate information.</a:t>
            </a:r>
          </a:p>
          <a:p>
            <a:r>
              <a:rPr lang="en-US" sz="2200" dirty="0">
                <a:solidFill>
                  <a:srgbClr val="FF0000"/>
                </a:solidFill>
              </a:rPr>
              <a:t>The alternative is to assign the average outcome to everyone in future data (e.g., the expected average LOS is 3 days for everyone, regardless if they are men or women, young or old, sick or healthy, etc.). This can be inaccurate and unhelpful in future work.</a:t>
            </a:r>
          </a:p>
          <a:p>
            <a:r>
              <a:rPr lang="en-US" sz="2200" dirty="0"/>
              <a:t>Regression allows us to test hypotheses, measure effect sizes, and do predictive modeling. </a:t>
            </a:r>
          </a:p>
          <a:p>
            <a:r>
              <a:rPr lang="en-US" sz="2200" dirty="0"/>
              <a:t>For example, we may find sex, age, and health status as significant predictors and </a:t>
            </a:r>
            <a:r>
              <a:rPr lang="en-US" sz="2200"/>
              <a:t>we learn </a:t>
            </a:r>
            <a:r>
              <a:rPr lang="en-US" sz="2200" dirty="0"/>
              <a:t>men over 65 years to have twice the length of stay as women under 65 that are being treated for certain conditions.</a:t>
            </a:r>
          </a:p>
        </p:txBody>
      </p:sp>
      <p:sp>
        <p:nvSpPr>
          <p:cNvPr id="4" name="Slide Number Placeholder 3">
            <a:extLst>
              <a:ext uri="{FF2B5EF4-FFF2-40B4-BE49-F238E27FC236}">
                <a16:creationId xmlns:a16="http://schemas.microsoft.com/office/drawing/2014/main" id="{266536A7-D609-4019-B63C-4029390406CD}"/>
              </a:ext>
            </a:extLst>
          </p:cNvPr>
          <p:cNvSpPr>
            <a:spLocks noGrp="1"/>
          </p:cNvSpPr>
          <p:nvPr>
            <p:ph type="sldNum" sz="quarter" idx="12"/>
          </p:nvPr>
        </p:nvSpPr>
        <p:spPr>
          <a:xfrm>
            <a:off x="8610600" y="6356350"/>
            <a:ext cx="2743200" cy="365125"/>
          </a:xfrm>
        </p:spPr>
        <p:txBody>
          <a:bodyPr>
            <a:normAutofit/>
          </a:bodyPr>
          <a:lstStyle/>
          <a:p>
            <a:pPr>
              <a:spcAft>
                <a:spcPts val="600"/>
              </a:spcAft>
            </a:pPr>
            <a:fld id="{35032509-D289-4CC9-8A27-14E47DC64BC2}" type="slidenum">
              <a:rPr lang="en-US" smtClean="0"/>
              <a:pPr>
                <a:spcAft>
                  <a:spcPts val="600"/>
                </a:spcAft>
              </a:pPr>
              <a:t>192</a:t>
            </a:fld>
            <a:endParaRPr lang="en-US" dirty="0"/>
          </a:p>
        </p:txBody>
      </p:sp>
    </p:spTree>
    <p:extLst>
      <p:ext uri="{BB962C8B-B14F-4D97-AF65-F5344CB8AC3E}">
        <p14:creationId xmlns:p14="http://schemas.microsoft.com/office/powerpoint/2010/main" val="19108426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126188-E84B-B74B-900C-7427F3ACFDCE}"/>
              </a:ext>
            </a:extLst>
          </p:cNvPr>
          <p:cNvSpPr>
            <a:spLocks noGrp="1"/>
          </p:cNvSpPr>
          <p:nvPr>
            <p:ph type="title"/>
          </p:nvPr>
        </p:nvSpPr>
        <p:spPr>
          <a:xfrm>
            <a:off x="838199" y="291090"/>
            <a:ext cx="10515599" cy="958870"/>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Regression strategies</a:t>
            </a:r>
          </a:p>
        </p:txBody>
      </p:sp>
      <p:sp>
        <p:nvSpPr>
          <p:cNvPr id="4" name="Slide Number Placeholder 3">
            <a:extLst>
              <a:ext uri="{FF2B5EF4-FFF2-40B4-BE49-F238E27FC236}">
                <a16:creationId xmlns:a16="http://schemas.microsoft.com/office/drawing/2014/main" id="{1D9AB956-09BE-9F46-531D-CBDAD183F4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032509-D289-4CC9-8A27-14E47DC64BC2}" type="slidenum">
              <a:rPr lang="en-US" smtClean="0"/>
              <a:pPr>
                <a:spcAft>
                  <a:spcPts val="600"/>
                </a:spcAft>
              </a:pPr>
              <a:t>193</a:t>
            </a:fld>
            <a:endParaRPr lang="en-US" dirty="0"/>
          </a:p>
        </p:txBody>
      </p:sp>
      <p:graphicFrame>
        <p:nvGraphicFramePr>
          <p:cNvPr id="23" name="Content Placeholder 5">
            <a:extLst>
              <a:ext uri="{FF2B5EF4-FFF2-40B4-BE49-F238E27FC236}">
                <a16:creationId xmlns:a16="http://schemas.microsoft.com/office/drawing/2014/main" id="{F9222669-75E7-4C4A-84E4-8E938432FE97}"/>
              </a:ext>
            </a:extLst>
          </p:cNvPr>
          <p:cNvGraphicFramePr>
            <a:graphicFrameLocks noGrp="1"/>
          </p:cNvGraphicFramePr>
          <p:nvPr>
            <p:ph idx="1"/>
            <p:extLst>
              <p:ext uri="{D42A27DB-BD31-4B8C-83A1-F6EECF244321}">
                <p14:modId xmlns:p14="http://schemas.microsoft.com/office/powerpoint/2010/main" val="3894224965"/>
              </p:ext>
            </p:extLst>
          </p:nvPr>
        </p:nvGraphicFramePr>
        <p:xfrm>
          <a:off x="838199" y="1915064"/>
          <a:ext cx="10159767" cy="4925200"/>
        </p:xfrm>
        <a:graphic>
          <a:graphicData uri="http://schemas.openxmlformats.org/drawingml/2006/table">
            <a:tbl>
              <a:tblPr>
                <a:tableStyleId>{5C22544A-7EE6-4342-B048-85BDC9FD1C3A}</a:tableStyleId>
              </a:tblPr>
              <a:tblGrid>
                <a:gridCol w="1664074">
                  <a:extLst>
                    <a:ext uri="{9D8B030D-6E8A-4147-A177-3AD203B41FA5}">
                      <a16:colId xmlns:a16="http://schemas.microsoft.com/office/drawing/2014/main" val="556910740"/>
                    </a:ext>
                  </a:extLst>
                </a:gridCol>
                <a:gridCol w="3298503">
                  <a:extLst>
                    <a:ext uri="{9D8B030D-6E8A-4147-A177-3AD203B41FA5}">
                      <a16:colId xmlns:a16="http://schemas.microsoft.com/office/drawing/2014/main" val="3309392449"/>
                    </a:ext>
                  </a:extLst>
                </a:gridCol>
                <a:gridCol w="2306055">
                  <a:extLst>
                    <a:ext uri="{9D8B030D-6E8A-4147-A177-3AD203B41FA5}">
                      <a16:colId xmlns:a16="http://schemas.microsoft.com/office/drawing/2014/main" val="2254524755"/>
                    </a:ext>
                  </a:extLst>
                </a:gridCol>
                <a:gridCol w="2891135">
                  <a:extLst>
                    <a:ext uri="{9D8B030D-6E8A-4147-A177-3AD203B41FA5}">
                      <a16:colId xmlns:a16="http://schemas.microsoft.com/office/drawing/2014/main" val="544225051"/>
                    </a:ext>
                  </a:extLst>
                </a:gridCol>
              </a:tblGrid>
              <a:tr h="293575">
                <a:tc gridSpan="4">
                  <a:txBody>
                    <a:bodyPr/>
                    <a:lstStyle/>
                    <a:p>
                      <a:pPr algn="ctr" fontAlgn="b"/>
                      <a:r>
                        <a:rPr lang="en-US" sz="1800" u="none" strike="noStrike" dirty="0">
                          <a:effectLst/>
                        </a:rPr>
                        <a:t>Optimal range of improvement in validated R2 from various methods in healthcare studies</a:t>
                      </a:r>
                      <a:endParaRPr lang="en-US" sz="1800" b="0" i="0" u="none" strike="noStrike" dirty="0">
                        <a:solidFill>
                          <a:srgbClr val="000000"/>
                        </a:solidFill>
                        <a:effectLst/>
                        <a:latin typeface="Calibri" panose="020F0502020204030204" pitchFamily="34" charset="0"/>
                      </a:endParaRPr>
                    </a:p>
                  </a:txBody>
                  <a:tcPr marL="10227" marR="10227" marT="10227" marB="0" anchor="b">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1847946"/>
                  </a:ext>
                </a:extLst>
              </a:tr>
              <a:tr h="293575">
                <a:tc>
                  <a:txBody>
                    <a:bodyPr/>
                    <a:lstStyle/>
                    <a:p>
                      <a:pPr algn="l" fontAlgn="b"/>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Method</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Range</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Example slide number</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958723"/>
                  </a:ext>
                </a:extLst>
              </a:tr>
              <a:tr h="293575">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Valid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0-0.50</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119</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4105271"/>
                  </a:ext>
                </a:extLst>
              </a:tr>
              <a:tr h="293575">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Study design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66731443"/>
                  </a:ext>
                </a:extLst>
              </a:tr>
              <a:tr h="293575">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term</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117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243736661"/>
                  </a:ext>
                </a:extLst>
              </a:tr>
              <a:tr h="293575">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58-59, 117, 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4254265448"/>
                  </a:ext>
                </a:extLst>
              </a:tr>
              <a:tr h="293575">
                <a:tc>
                  <a:txBody>
                    <a:bodyPr/>
                    <a:lstStyle/>
                    <a:p>
                      <a:pPr algn="ct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&amp; 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121, 176</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861053260"/>
                  </a:ext>
                </a:extLst>
              </a:tr>
              <a:tr h="293575">
                <a:tc>
                  <a:txBody>
                    <a:bodyPr/>
                    <a:lstStyle/>
                    <a:p>
                      <a:pPr algn="ct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Bigger sample</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71467792"/>
                  </a:ext>
                </a:extLst>
              </a:tr>
              <a:tr h="293575">
                <a:tc>
                  <a:txBody>
                    <a:bodyPr/>
                    <a:lstStyle/>
                    <a:p>
                      <a:pPr algn="ct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Imputation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048793762"/>
                  </a:ext>
                </a:extLst>
              </a:tr>
              <a:tr h="293575">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Data reduction (e.g., clustering)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98</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74702345"/>
                  </a:ext>
                </a:extLst>
              </a:tr>
              <a:tr h="293575">
                <a:tc>
                  <a:txBody>
                    <a:bodyPr/>
                    <a:lstStyle/>
                    <a:p>
                      <a:pPr algn="ct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Topcoding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506743383"/>
                  </a:ext>
                </a:extLst>
              </a:tr>
              <a:tr h="293575">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Approximation</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[0.95-0.99*]</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804265"/>
                  </a:ext>
                </a:extLst>
              </a:tr>
              <a:tr h="294793">
                <a:tc gridSpan="4">
                  <a:txBody>
                    <a:bodyPr/>
                    <a:lstStyle/>
                    <a:p>
                      <a:pPr algn="l" fontAlgn="b"/>
                      <a:r>
                        <a:rPr lang="en-US" sz="1800" u="none" strike="noStrike" dirty="0">
                          <a:effectLst/>
                        </a:rPr>
                        <a:t>* Model approximation: Retains a similar level of full model R2 while using fewer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8430049"/>
                  </a:ext>
                </a:extLst>
              </a:tr>
              <a:tr h="859622">
                <a:tc gridSpan="4">
                  <a:txBody>
                    <a:bodyPr/>
                    <a:lstStyle/>
                    <a:p>
                      <a:pPr algn="l" fontAlgn="b"/>
                      <a:r>
                        <a:rPr lang="en-US" sz="1800" u="none" strike="noStrike" dirty="0">
                          <a:effectLst/>
                        </a:rPr>
                        <a:t>Note: These important methods are applicable in various regressions (e.g., logistic). Multiple strategies may or may not increase performance (R2) because of overfitting/unreliability in future data (see slide 141; complex models &amp; small samples). Cohen (1988) defines cutoffs for small, medium, and large R2 as 0.02, 0.13, and 0.26. R2 for individual predictions &gt;= 0.70, important groups &gt;= 0.26 (e.g., Medicare hospitals). </a:t>
                      </a:r>
                      <a:endParaRPr lang="en-US" sz="1800" b="0" i="0" u="none" strike="noStrike" dirty="0">
                        <a:solidFill>
                          <a:srgbClr val="000000"/>
                        </a:solidFill>
                        <a:effectLst/>
                        <a:latin typeface="Calibri" panose="020F0502020204030204" pitchFamily="34" charset="0"/>
                      </a:endParaRPr>
                    </a:p>
                  </a:txBody>
                  <a:tcPr marL="10227" marR="10227" marT="10227"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572525"/>
                  </a:ext>
                </a:extLst>
              </a:tr>
            </a:tbl>
          </a:graphicData>
        </a:graphic>
      </p:graphicFrame>
    </p:spTree>
    <p:extLst>
      <p:ext uri="{BB962C8B-B14F-4D97-AF65-F5344CB8AC3E}">
        <p14:creationId xmlns:p14="http://schemas.microsoft.com/office/powerpoint/2010/main" val="18274352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BD8F-A1FF-4024-BB74-B8F8391AB2A8}"/>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2AD8EB3A-5D2C-4452-A275-8DC0E5CEDB6E}"/>
              </a:ext>
            </a:extLst>
          </p:cNvPr>
          <p:cNvSpPr>
            <a:spLocks noGrp="1"/>
          </p:cNvSpPr>
          <p:nvPr>
            <p:ph type="body" idx="1"/>
          </p:nvPr>
        </p:nvSpPr>
        <p:spPr/>
        <p:txBody>
          <a:bodyPr/>
          <a:lstStyle/>
          <a:p>
            <a:r>
              <a:rPr lang="en-US" dirty="0"/>
              <a:t>References, Glossary, Statistical Significance, Nonlinearity and polynomial models</a:t>
            </a:r>
          </a:p>
        </p:txBody>
      </p:sp>
      <p:sp>
        <p:nvSpPr>
          <p:cNvPr id="4" name="Slide Number Placeholder 3">
            <a:extLst>
              <a:ext uri="{FF2B5EF4-FFF2-40B4-BE49-F238E27FC236}">
                <a16:creationId xmlns:a16="http://schemas.microsoft.com/office/drawing/2014/main" id="{CD013AD3-3006-4F46-A238-6D16059350AD}"/>
              </a:ext>
            </a:extLst>
          </p:cNvPr>
          <p:cNvSpPr>
            <a:spLocks noGrp="1"/>
          </p:cNvSpPr>
          <p:nvPr>
            <p:ph type="sldNum" sz="quarter" idx="12"/>
          </p:nvPr>
        </p:nvSpPr>
        <p:spPr/>
        <p:txBody>
          <a:bodyPr/>
          <a:lstStyle/>
          <a:p>
            <a:fld id="{35032509-D289-4CC9-8A27-14E47DC64BC2}" type="slidenum">
              <a:rPr lang="en-US" smtClean="0"/>
              <a:t>194</a:t>
            </a:fld>
            <a:endParaRPr lang="en-US" dirty="0"/>
          </a:p>
        </p:txBody>
      </p:sp>
    </p:spTree>
    <p:extLst>
      <p:ext uri="{BB962C8B-B14F-4D97-AF65-F5344CB8AC3E}">
        <p14:creationId xmlns:p14="http://schemas.microsoft.com/office/powerpoint/2010/main" val="5560046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73A-E819-4D10-A88A-F500B489A1C8}"/>
              </a:ext>
            </a:extLst>
          </p:cNvPr>
          <p:cNvSpPr>
            <a:spLocks noGrp="1"/>
          </p:cNvSpPr>
          <p:nvPr>
            <p:ph type="title"/>
          </p:nvPr>
        </p:nvSpPr>
        <p:spPr>
          <a:xfrm>
            <a:off x="838200" y="365125"/>
            <a:ext cx="10515600" cy="973345"/>
          </a:xfrm>
        </p:spPr>
        <p:txBody>
          <a:bodyPr/>
          <a:lstStyle/>
          <a:p>
            <a:r>
              <a:rPr lang="en-US" dirty="0">
                <a:solidFill>
                  <a:srgbClr val="00B0F0"/>
                </a:solidFill>
              </a:rPr>
              <a:t>References</a:t>
            </a:r>
          </a:p>
        </p:txBody>
      </p:sp>
      <p:sp>
        <p:nvSpPr>
          <p:cNvPr id="3" name="Content Placeholder 2">
            <a:extLst>
              <a:ext uri="{FF2B5EF4-FFF2-40B4-BE49-F238E27FC236}">
                <a16:creationId xmlns:a16="http://schemas.microsoft.com/office/drawing/2014/main" id="{A53D981D-55D7-4194-AACA-58435751B5D3}"/>
              </a:ext>
            </a:extLst>
          </p:cNvPr>
          <p:cNvSpPr>
            <a:spLocks noGrp="1"/>
          </p:cNvSpPr>
          <p:nvPr>
            <p:ph idx="1"/>
          </p:nvPr>
        </p:nvSpPr>
        <p:spPr>
          <a:xfrm>
            <a:off x="226503" y="1338470"/>
            <a:ext cx="11702641" cy="5519530"/>
          </a:xfrm>
        </p:spPr>
        <p:txBody>
          <a:bodyPr>
            <a:normAutofit fontScale="62500" lnSpcReduction="20000"/>
          </a:bodyPr>
          <a:lstStyle/>
          <a:p>
            <a:r>
              <a:rPr lang="en-US" dirty="0"/>
              <a:t>Cohen, J. (1988). </a:t>
            </a:r>
            <a:r>
              <a:rPr lang="en-US" u="sng" dirty="0"/>
              <a:t>Statistical Power Analysis for the Behavioral Sciences</a:t>
            </a:r>
            <a:r>
              <a:rPr lang="en-US" dirty="0"/>
              <a:t>. Taylor &amp; Francis.</a:t>
            </a:r>
          </a:p>
          <a:p>
            <a:r>
              <a:rPr lang="en-US" dirty="0"/>
              <a:t>Dudley, R. &amp; Harrell, F. (1993). “Comparison of analytic models for estimating the effect of clinical factors on the cost of coronary artery bypass graft surgery”. Journal of Clinical Epidemiology, 46(3), 261-271.</a:t>
            </a:r>
          </a:p>
          <a:p>
            <a:r>
              <a:rPr lang="en-US" dirty="0"/>
              <a:t>Harrell, F. (2015). </a:t>
            </a:r>
            <a:r>
              <a:rPr lang="en-US" u="sng" dirty="0"/>
              <a:t>Regression Modeling Strategies: With Applications to Linear Models, Logistic and Ordinal Regression, and Survival Analysis</a:t>
            </a:r>
            <a:r>
              <a:rPr lang="en-US" dirty="0"/>
              <a:t>. Springer, Inc.</a:t>
            </a:r>
          </a:p>
          <a:p>
            <a:r>
              <a:rPr lang="en-US" dirty="0"/>
              <a:t>Hosmer, D., Lemeshow, S., &amp; May, S. (2008). </a:t>
            </a:r>
            <a:r>
              <a:rPr lang="en-US" u="sng" dirty="0"/>
              <a:t>Applied Survival Analysis: Regression Modeling of Time-to-Event Data, 2nd Edition</a:t>
            </a:r>
            <a:r>
              <a:rPr lang="en-US" dirty="0"/>
              <a:t>. John Wiley and Sons.</a:t>
            </a:r>
          </a:p>
          <a:p>
            <a:r>
              <a:rPr lang="en-US" dirty="0"/>
              <a:t>Iezzoni, L. (</a:t>
            </a:r>
            <a:r>
              <a:rPr lang="en-US" sz="2900" dirty="0"/>
              <a:t>2003). </a:t>
            </a:r>
            <a:r>
              <a:rPr lang="en-US" sz="2900" i="0" u="sng" dirty="0">
                <a:solidFill>
                  <a:srgbClr val="0F1111"/>
                </a:solidFill>
                <a:effectLst/>
              </a:rPr>
              <a:t>Risk Adjustment for Measuring Healthcare Outcomes, Third Edition </a:t>
            </a:r>
            <a:r>
              <a:rPr lang="en-US" sz="2900" i="0" u="sng" dirty="0">
                <a:solidFill>
                  <a:srgbClr val="565959"/>
                </a:solidFill>
                <a:effectLst/>
              </a:rPr>
              <a:t>3rd Edition</a:t>
            </a:r>
            <a:r>
              <a:rPr lang="en-US" sz="2900" dirty="0">
                <a:solidFill>
                  <a:srgbClr val="0F1111"/>
                </a:solidFill>
              </a:rPr>
              <a:t>. Health Administration Press.</a:t>
            </a:r>
            <a:endParaRPr lang="en-US" sz="2900" dirty="0"/>
          </a:p>
          <a:p>
            <a:r>
              <a:rPr lang="en-US" dirty="0"/>
              <a:t>Moore, D. &amp; McCabe, G. (1998). </a:t>
            </a:r>
            <a:r>
              <a:rPr lang="en-US" u="sng" dirty="0"/>
              <a:t>Introduction to the Practice of Statistics, 3rd Edition</a:t>
            </a:r>
            <a:r>
              <a:rPr lang="en-US" dirty="0"/>
              <a:t>. W. H. Freeman and Company.</a:t>
            </a:r>
          </a:p>
          <a:p>
            <a:r>
              <a:rPr lang="en-US" dirty="0"/>
              <a:t>Pedhazur, E. (1997). </a:t>
            </a:r>
            <a:r>
              <a:rPr lang="en-US" u="sng" dirty="0"/>
              <a:t>Multiple Regression in Behavioral Research: 3rd Edition</a:t>
            </a:r>
            <a:r>
              <a:rPr lang="en-US" dirty="0"/>
              <a:t>. Wadsworth, Inc.</a:t>
            </a:r>
          </a:p>
          <a:p>
            <a:r>
              <a:rPr lang="en-US" dirty="0"/>
              <a:t>Rosner, B. (2010). </a:t>
            </a:r>
            <a:r>
              <a:rPr lang="en-US" u="sng" dirty="0"/>
              <a:t>Fundamentals of Biostatistics, 7th Edition</a:t>
            </a:r>
            <a:r>
              <a:rPr lang="en-US" dirty="0"/>
              <a:t>. Cengage Learning, Inc.</a:t>
            </a:r>
          </a:p>
          <a:p>
            <a:r>
              <a:rPr lang="en-US" dirty="0"/>
              <a:t>Saltelli, A. (2008). </a:t>
            </a:r>
            <a:r>
              <a:rPr lang="en-US" u="sng" dirty="0"/>
              <a:t>Global Sensitivity Analysis: The Primer</a:t>
            </a:r>
            <a:r>
              <a:rPr lang="en-US" dirty="0"/>
              <a:t>. John Wiley, Inc.</a:t>
            </a:r>
          </a:p>
          <a:p>
            <a:r>
              <a:rPr lang="en-US" dirty="0"/>
              <a:t>Shadish, Campbell, &amp; Cook. (2002). </a:t>
            </a:r>
            <a:r>
              <a:rPr lang="en-US" u="sng" dirty="0"/>
              <a:t>Experimental and Quasi Experimental Designs</a:t>
            </a:r>
            <a:r>
              <a:rPr lang="en-US" dirty="0"/>
              <a:t>. Houghton Mifflin.</a:t>
            </a:r>
          </a:p>
          <a:p>
            <a:r>
              <a:rPr lang="en-US" dirty="0"/>
              <a:t>Singer, J. &amp; Willett, J. (2003). </a:t>
            </a:r>
            <a:r>
              <a:rPr lang="en-US" u="sng" dirty="0"/>
              <a:t>Applied Longitudinal Data Analysis: Modeling Change and Event Occurrence, 1st Edition</a:t>
            </a:r>
            <a:r>
              <a:rPr lang="en-US" dirty="0"/>
              <a:t>. Oxford University Press.</a:t>
            </a:r>
          </a:p>
          <a:p>
            <a:r>
              <a:rPr lang="en-US" dirty="0"/>
              <a:t>Steyerberg, E. (2009). </a:t>
            </a:r>
            <a:r>
              <a:rPr lang="en-US" u="sng" dirty="0"/>
              <a:t>Clinical Prediction Models: A Practical Approach to Development, Validation, and Updating</a:t>
            </a:r>
            <a:r>
              <a:rPr lang="en-US" dirty="0"/>
              <a:t>. Springer, Inc.</a:t>
            </a:r>
          </a:p>
          <a:p>
            <a:r>
              <a:rPr lang="en-US" dirty="0"/>
              <a:t>Zuniga, S., &amp; Howes, C. (2009). </a:t>
            </a:r>
            <a:r>
              <a:rPr lang="en-US" u="sng" dirty="0"/>
              <a:t>Predictions of Children's Experiences With Latina Family Child Care Providers</a:t>
            </a:r>
            <a:r>
              <a:rPr lang="en-US" dirty="0"/>
              <a:t>. Early Education and Development, 20(2), 265-284.</a:t>
            </a:r>
          </a:p>
          <a:p>
            <a:endParaRPr lang="en-US" dirty="0"/>
          </a:p>
          <a:p>
            <a:endParaRPr lang="en-US" dirty="0"/>
          </a:p>
        </p:txBody>
      </p:sp>
      <p:sp>
        <p:nvSpPr>
          <p:cNvPr id="4" name="Slide Number Placeholder 3">
            <a:extLst>
              <a:ext uri="{FF2B5EF4-FFF2-40B4-BE49-F238E27FC236}">
                <a16:creationId xmlns:a16="http://schemas.microsoft.com/office/drawing/2014/main" id="{A8666CF1-757F-4F09-AB0F-8C2CD51B9E78}"/>
              </a:ext>
            </a:extLst>
          </p:cNvPr>
          <p:cNvSpPr>
            <a:spLocks noGrp="1"/>
          </p:cNvSpPr>
          <p:nvPr>
            <p:ph type="sldNum" sz="quarter" idx="12"/>
          </p:nvPr>
        </p:nvSpPr>
        <p:spPr/>
        <p:txBody>
          <a:bodyPr/>
          <a:lstStyle/>
          <a:p>
            <a:fld id="{35032509-D289-4CC9-8A27-14E47DC64BC2}" type="slidenum">
              <a:rPr lang="en-US" smtClean="0"/>
              <a:t>195</a:t>
            </a:fld>
            <a:endParaRPr lang="en-US" dirty="0"/>
          </a:p>
        </p:txBody>
      </p:sp>
    </p:spTree>
    <p:extLst>
      <p:ext uri="{BB962C8B-B14F-4D97-AF65-F5344CB8AC3E}">
        <p14:creationId xmlns:p14="http://schemas.microsoft.com/office/powerpoint/2010/main" val="3559144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 or independent variable.</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196</a:t>
            </a:fld>
            <a:endParaRPr lang="en-US" dirty="0"/>
          </a:p>
        </p:txBody>
      </p:sp>
    </p:spTree>
    <p:extLst>
      <p:ext uri="{BB962C8B-B14F-4D97-AF65-F5344CB8AC3E}">
        <p14:creationId xmlns:p14="http://schemas.microsoft.com/office/powerpoint/2010/main" val="5918210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D5DB-4707-4DD4-9D55-43A1B62BD858}"/>
              </a:ext>
            </a:extLst>
          </p:cNvPr>
          <p:cNvSpPr>
            <a:spLocks noGrp="1"/>
          </p:cNvSpPr>
          <p:nvPr>
            <p:ph type="title"/>
          </p:nvPr>
        </p:nvSpPr>
        <p:spPr/>
        <p:txBody>
          <a:bodyPr/>
          <a:lstStyle/>
          <a:p>
            <a:r>
              <a:rPr lang="en-US" dirty="0"/>
              <a:t>Inferences</a:t>
            </a:r>
          </a:p>
        </p:txBody>
      </p:sp>
      <p:sp>
        <p:nvSpPr>
          <p:cNvPr id="3" name="Content Placeholder 2">
            <a:extLst>
              <a:ext uri="{FF2B5EF4-FFF2-40B4-BE49-F238E27FC236}">
                <a16:creationId xmlns:a16="http://schemas.microsoft.com/office/drawing/2014/main" id="{4F479E0A-8439-4B85-9A55-0E7BBCD9A4AF}"/>
              </a:ext>
            </a:extLst>
          </p:cNvPr>
          <p:cNvSpPr>
            <a:spLocks noGrp="1"/>
          </p:cNvSpPr>
          <p:nvPr>
            <p:ph idx="1"/>
          </p:nvPr>
        </p:nvSpPr>
        <p:spPr>
          <a:xfrm>
            <a:off x="838199" y="1825624"/>
            <a:ext cx="10579217" cy="5032375"/>
          </a:xfrm>
        </p:spPr>
        <p:txBody>
          <a:bodyPr>
            <a:normAutofit fontScale="92500" lnSpcReduction="20000"/>
          </a:bodyPr>
          <a:lstStyle/>
          <a:p>
            <a:r>
              <a:rPr lang="en-US" dirty="0"/>
              <a:t>We </a:t>
            </a:r>
            <a:r>
              <a:rPr lang="en-US" u="sng" dirty="0"/>
              <a:t>estimate</a:t>
            </a:r>
            <a:r>
              <a:rPr lang="en-US" dirty="0"/>
              <a:t> population parameters from our sample statistics.</a:t>
            </a:r>
          </a:p>
          <a:p>
            <a:r>
              <a:rPr lang="en-US" dirty="0"/>
              <a:t>Estimating the parameter is complex because it is rarely known so we measures it with a level of confidence (e.g., 95%).</a:t>
            </a:r>
          </a:p>
          <a:p>
            <a:r>
              <a:rPr lang="en-US" dirty="0"/>
              <a:t>We have 1 dataset but our confidence intervals tells us what we could see if we had many datasets. We know 95 of 100 would have this range of means.</a:t>
            </a:r>
          </a:p>
          <a:p>
            <a:r>
              <a:rPr lang="en-US" dirty="0"/>
              <a:t>These values are commonly referred to as a point estimate (mean or average) and confidence intervals (e.g., 95% confidence interval).</a:t>
            </a:r>
          </a:p>
          <a:p>
            <a:r>
              <a:rPr lang="en-US" dirty="0"/>
              <a:t>We use 95% because the tails can go to infinity. Intervals of 100 to 200 vs. 0 to 10,000. Intervals need to be helpful, 100% CIs are not.</a:t>
            </a:r>
          </a:p>
          <a:p>
            <a:r>
              <a:rPr lang="en-US" dirty="0"/>
              <a:t>The inverse of a confidence intervals is the p-value. For example, if we know the 95% confidence interval for LOS is 2 to 7 days but a competing medical system has a mean LOS of 12 days, we would know the difference between us and them is at least significant at p &lt; 0.05 level. </a:t>
            </a:r>
            <a:r>
              <a:rPr lang="en-US" u="sng" dirty="0">
                <a:solidFill>
                  <a:srgbClr val="00B0F0"/>
                </a:solidFill>
              </a:rPr>
              <a:t>No math is needed when you know the 95% CI (or graph it)</a:t>
            </a:r>
            <a:r>
              <a:rPr lang="en-US" dirty="0"/>
              <a:t>.</a:t>
            </a:r>
          </a:p>
        </p:txBody>
      </p:sp>
      <p:sp>
        <p:nvSpPr>
          <p:cNvPr id="4" name="Slide Number Placeholder 3">
            <a:extLst>
              <a:ext uri="{FF2B5EF4-FFF2-40B4-BE49-F238E27FC236}">
                <a16:creationId xmlns:a16="http://schemas.microsoft.com/office/drawing/2014/main" id="{0106B1BD-3870-4EA3-B406-21A1A95E7B29}"/>
              </a:ext>
            </a:extLst>
          </p:cNvPr>
          <p:cNvSpPr>
            <a:spLocks noGrp="1"/>
          </p:cNvSpPr>
          <p:nvPr>
            <p:ph type="sldNum" sz="quarter" idx="12"/>
          </p:nvPr>
        </p:nvSpPr>
        <p:spPr/>
        <p:txBody>
          <a:bodyPr/>
          <a:lstStyle/>
          <a:p>
            <a:fld id="{35032509-D289-4CC9-8A27-14E47DC64BC2}" type="slidenum">
              <a:rPr lang="en-US" smtClean="0"/>
              <a:t>197</a:t>
            </a:fld>
            <a:endParaRPr lang="en-US" dirty="0"/>
          </a:p>
        </p:txBody>
      </p:sp>
    </p:spTree>
    <p:extLst>
      <p:ext uri="{BB962C8B-B14F-4D97-AF65-F5344CB8AC3E}">
        <p14:creationId xmlns:p14="http://schemas.microsoft.com/office/powerpoint/2010/main" val="40826468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0687-6841-4046-B587-C0E8412E8836}"/>
              </a:ext>
            </a:extLst>
          </p:cNvPr>
          <p:cNvSpPr>
            <a:spLocks noGrp="1"/>
          </p:cNvSpPr>
          <p:nvPr>
            <p:ph type="title"/>
          </p:nvPr>
        </p:nvSpPr>
        <p:spPr/>
        <p:txBody>
          <a:bodyPr/>
          <a:lstStyle/>
          <a:p>
            <a:r>
              <a:rPr lang="en-US" dirty="0"/>
              <a:t>Different types of distributions</a:t>
            </a:r>
          </a:p>
        </p:txBody>
      </p:sp>
      <p:pic>
        <p:nvPicPr>
          <p:cNvPr id="5" name="Content Placeholder 4">
            <a:extLst>
              <a:ext uri="{FF2B5EF4-FFF2-40B4-BE49-F238E27FC236}">
                <a16:creationId xmlns:a16="http://schemas.microsoft.com/office/drawing/2014/main" id="{11C45F64-D0AD-4837-B177-AD8BC91D4443}"/>
              </a:ext>
            </a:extLst>
          </p:cNvPr>
          <p:cNvPicPr>
            <a:picLocks noGrp="1" noChangeAspect="1"/>
          </p:cNvPicPr>
          <p:nvPr>
            <p:ph idx="1"/>
          </p:nvPr>
        </p:nvPicPr>
        <p:blipFill>
          <a:blip r:embed="rId2"/>
          <a:stretch>
            <a:fillRect/>
          </a:stretch>
        </p:blipFill>
        <p:spPr>
          <a:xfrm>
            <a:off x="2103453" y="1763480"/>
            <a:ext cx="7985094" cy="5032375"/>
          </a:xfrm>
        </p:spPr>
      </p:pic>
      <p:sp>
        <p:nvSpPr>
          <p:cNvPr id="6" name="TextBox 5">
            <a:extLst>
              <a:ext uri="{FF2B5EF4-FFF2-40B4-BE49-F238E27FC236}">
                <a16:creationId xmlns:a16="http://schemas.microsoft.com/office/drawing/2014/main" id="{DBAA5D0D-E810-47C5-9485-046AA440E93C}"/>
              </a:ext>
            </a:extLst>
          </p:cNvPr>
          <p:cNvSpPr txBox="1"/>
          <p:nvPr/>
        </p:nvSpPr>
        <p:spPr>
          <a:xfrm>
            <a:off x="64734" y="2690336"/>
            <a:ext cx="1906109" cy="1477328"/>
          </a:xfrm>
          <a:prstGeom prst="rect">
            <a:avLst/>
          </a:prstGeom>
          <a:noFill/>
        </p:spPr>
        <p:txBody>
          <a:bodyPr wrap="square" rtlCol="0">
            <a:spAutoFit/>
          </a:bodyPr>
          <a:lstStyle/>
          <a:p>
            <a:r>
              <a:rPr lang="en-US" dirty="0"/>
              <a:t>Though rarely known, we try to estimate the population distribution.</a:t>
            </a:r>
          </a:p>
        </p:txBody>
      </p:sp>
      <p:sp>
        <p:nvSpPr>
          <p:cNvPr id="9" name="TextBox 8">
            <a:extLst>
              <a:ext uri="{FF2B5EF4-FFF2-40B4-BE49-F238E27FC236}">
                <a16:creationId xmlns:a16="http://schemas.microsoft.com/office/drawing/2014/main" id="{99C0D745-6F1A-4828-AE22-D6F77DA260CC}"/>
              </a:ext>
            </a:extLst>
          </p:cNvPr>
          <p:cNvSpPr txBox="1"/>
          <p:nvPr/>
        </p:nvSpPr>
        <p:spPr>
          <a:xfrm>
            <a:off x="10088547" y="2802339"/>
            <a:ext cx="1906109" cy="2862322"/>
          </a:xfrm>
          <a:prstGeom prst="rect">
            <a:avLst/>
          </a:prstGeom>
          <a:noFill/>
        </p:spPr>
        <p:txBody>
          <a:bodyPr wrap="square" rtlCol="0">
            <a:spAutoFit/>
          </a:bodyPr>
          <a:lstStyle/>
          <a:p>
            <a:r>
              <a:rPr lang="en-US" dirty="0"/>
              <a:t>It is important to note that distributions of sample means represent many individuals (e.g., a value of 50 might represent the mean age of 100 patients).</a:t>
            </a:r>
          </a:p>
        </p:txBody>
      </p:sp>
      <p:sp>
        <p:nvSpPr>
          <p:cNvPr id="11" name="TextBox 10">
            <a:extLst>
              <a:ext uri="{FF2B5EF4-FFF2-40B4-BE49-F238E27FC236}">
                <a16:creationId xmlns:a16="http://schemas.microsoft.com/office/drawing/2014/main" id="{B4AF6EAC-F0CD-4FC5-BDED-C1C0522A82FA}"/>
              </a:ext>
            </a:extLst>
          </p:cNvPr>
          <p:cNvSpPr txBox="1"/>
          <p:nvPr/>
        </p:nvSpPr>
        <p:spPr>
          <a:xfrm>
            <a:off x="131039" y="4428648"/>
            <a:ext cx="1906109" cy="2031325"/>
          </a:xfrm>
          <a:prstGeom prst="rect">
            <a:avLst/>
          </a:prstGeom>
          <a:noFill/>
        </p:spPr>
        <p:txBody>
          <a:bodyPr wrap="square" rtlCol="0">
            <a:spAutoFit/>
          </a:bodyPr>
          <a:lstStyle/>
          <a:p>
            <a:r>
              <a:rPr lang="en-US" dirty="0"/>
              <a:t>We use </a:t>
            </a:r>
            <a:r>
              <a:rPr lang="en-US" dirty="0">
                <a:solidFill>
                  <a:srgbClr val="FF0000"/>
                </a:solidFill>
              </a:rPr>
              <a:t>formulas to calculate the distribution of sample means </a:t>
            </a:r>
            <a:r>
              <a:rPr lang="en-US" dirty="0"/>
              <a:t>(i.e., we generally don’t use multiple samples).</a:t>
            </a:r>
          </a:p>
        </p:txBody>
      </p:sp>
      <p:sp>
        <p:nvSpPr>
          <p:cNvPr id="3" name="Slide Number Placeholder 2">
            <a:extLst>
              <a:ext uri="{FF2B5EF4-FFF2-40B4-BE49-F238E27FC236}">
                <a16:creationId xmlns:a16="http://schemas.microsoft.com/office/drawing/2014/main" id="{1ADCE26A-F8B0-4846-B0F1-848208B3A75F}"/>
              </a:ext>
            </a:extLst>
          </p:cNvPr>
          <p:cNvSpPr>
            <a:spLocks noGrp="1"/>
          </p:cNvSpPr>
          <p:nvPr>
            <p:ph type="sldNum" sz="quarter" idx="12"/>
          </p:nvPr>
        </p:nvSpPr>
        <p:spPr/>
        <p:txBody>
          <a:bodyPr/>
          <a:lstStyle/>
          <a:p>
            <a:fld id="{35032509-D289-4CC9-8A27-14E47DC64BC2}" type="slidenum">
              <a:rPr lang="en-US" smtClean="0"/>
              <a:t>198</a:t>
            </a:fld>
            <a:endParaRPr lang="en-US" dirty="0"/>
          </a:p>
        </p:txBody>
      </p:sp>
    </p:spTree>
    <p:extLst>
      <p:ext uri="{BB962C8B-B14F-4D97-AF65-F5344CB8AC3E}">
        <p14:creationId xmlns:p14="http://schemas.microsoft.com/office/powerpoint/2010/main" val="12353994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0FFB-AF65-4267-A7BF-9A8E38208A16}"/>
              </a:ext>
            </a:extLst>
          </p:cNvPr>
          <p:cNvSpPr>
            <a:spLocks noGrp="1"/>
          </p:cNvSpPr>
          <p:nvPr>
            <p:ph type="title"/>
          </p:nvPr>
        </p:nvSpPr>
        <p:spPr/>
        <p:txBody>
          <a:bodyPr/>
          <a:lstStyle/>
          <a:p>
            <a:r>
              <a:rPr lang="en-US" dirty="0"/>
              <a:t>More on sampling distributions</a:t>
            </a:r>
          </a:p>
        </p:txBody>
      </p:sp>
      <p:pic>
        <p:nvPicPr>
          <p:cNvPr id="5" name="Content Placeholder 4">
            <a:extLst>
              <a:ext uri="{FF2B5EF4-FFF2-40B4-BE49-F238E27FC236}">
                <a16:creationId xmlns:a16="http://schemas.microsoft.com/office/drawing/2014/main" id="{6B15605F-91C0-49CF-8172-6140A09BD31E}"/>
              </a:ext>
            </a:extLst>
          </p:cNvPr>
          <p:cNvPicPr>
            <a:picLocks noGrp="1" noChangeAspect="1"/>
          </p:cNvPicPr>
          <p:nvPr>
            <p:ph idx="1"/>
          </p:nvPr>
        </p:nvPicPr>
        <p:blipFill>
          <a:blip r:embed="rId2"/>
          <a:stretch>
            <a:fillRect/>
          </a:stretch>
        </p:blipFill>
        <p:spPr>
          <a:xfrm>
            <a:off x="4128152" y="1874778"/>
            <a:ext cx="3914775" cy="4200525"/>
          </a:xfrm>
        </p:spPr>
      </p:pic>
      <p:sp>
        <p:nvSpPr>
          <p:cNvPr id="6" name="TextBox 5">
            <a:extLst>
              <a:ext uri="{FF2B5EF4-FFF2-40B4-BE49-F238E27FC236}">
                <a16:creationId xmlns:a16="http://schemas.microsoft.com/office/drawing/2014/main" id="{96D0EEC3-10DF-42D7-AAC5-DEEA32B6362B}"/>
              </a:ext>
            </a:extLst>
          </p:cNvPr>
          <p:cNvSpPr txBox="1"/>
          <p:nvPr/>
        </p:nvSpPr>
        <p:spPr>
          <a:xfrm>
            <a:off x="281608" y="1942312"/>
            <a:ext cx="2601157" cy="1200329"/>
          </a:xfrm>
          <a:prstGeom prst="rect">
            <a:avLst/>
          </a:prstGeom>
          <a:noFill/>
        </p:spPr>
        <p:txBody>
          <a:bodyPr wrap="square" rtlCol="0">
            <a:spAutoFit/>
          </a:bodyPr>
          <a:lstStyle/>
          <a:p>
            <a:r>
              <a:rPr lang="en-US" dirty="0"/>
              <a:t>Red circles represent the mean values from infinite samples. This forms the </a:t>
            </a:r>
            <a:r>
              <a:rPr lang="en-US" dirty="0">
                <a:solidFill>
                  <a:srgbClr val="FF0000"/>
                </a:solidFill>
              </a:rPr>
              <a:t>sampling distribution</a:t>
            </a:r>
            <a:r>
              <a:rPr lang="en-US" dirty="0"/>
              <a:t>.</a:t>
            </a:r>
          </a:p>
        </p:txBody>
      </p:sp>
      <p:cxnSp>
        <p:nvCxnSpPr>
          <p:cNvPr id="7" name="Straight Arrow Connector 6">
            <a:extLst>
              <a:ext uri="{FF2B5EF4-FFF2-40B4-BE49-F238E27FC236}">
                <a16:creationId xmlns:a16="http://schemas.microsoft.com/office/drawing/2014/main" id="{00CFA1C8-B1B4-47FC-977F-23148659BB91}"/>
              </a:ext>
            </a:extLst>
          </p:cNvPr>
          <p:cNvCxnSpPr>
            <a:cxnSpLocks/>
          </p:cNvCxnSpPr>
          <p:nvPr/>
        </p:nvCxnSpPr>
        <p:spPr>
          <a:xfrm>
            <a:off x="3044770" y="2533070"/>
            <a:ext cx="2619183" cy="37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8CEBBB-B39E-4C01-A7AB-4B58F98F8939}"/>
              </a:ext>
            </a:extLst>
          </p:cNvPr>
          <p:cNvSpPr txBox="1"/>
          <p:nvPr/>
        </p:nvSpPr>
        <p:spPr>
          <a:xfrm>
            <a:off x="192148" y="4597975"/>
            <a:ext cx="2980069" cy="1477328"/>
          </a:xfrm>
          <a:prstGeom prst="rect">
            <a:avLst/>
          </a:prstGeom>
          <a:noFill/>
        </p:spPr>
        <p:txBody>
          <a:bodyPr wrap="square" rtlCol="0">
            <a:spAutoFit/>
          </a:bodyPr>
          <a:lstStyle/>
          <a:p>
            <a:r>
              <a:rPr lang="en-US" dirty="0"/>
              <a:t>Although rare, some values fall into the “rejection region” of the null hypothesis. When that happens, we say it is </a:t>
            </a:r>
            <a:r>
              <a:rPr lang="en-US" dirty="0">
                <a:solidFill>
                  <a:srgbClr val="00B0F0"/>
                </a:solidFill>
              </a:rPr>
              <a:t>“significant”.</a:t>
            </a:r>
          </a:p>
        </p:txBody>
      </p:sp>
      <p:cxnSp>
        <p:nvCxnSpPr>
          <p:cNvPr id="9" name="Straight Arrow Connector 8">
            <a:extLst>
              <a:ext uri="{FF2B5EF4-FFF2-40B4-BE49-F238E27FC236}">
                <a16:creationId xmlns:a16="http://schemas.microsoft.com/office/drawing/2014/main" id="{6211F113-61CB-4FE3-BC4C-065457E1DE8C}"/>
              </a:ext>
            </a:extLst>
          </p:cNvPr>
          <p:cNvCxnSpPr>
            <a:cxnSpLocks/>
          </p:cNvCxnSpPr>
          <p:nvPr/>
        </p:nvCxnSpPr>
        <p:spPr>
          <a:xfrm flipV="1">
            <a:off x="1596665" y="5799394"/>
            <a:ext cx="2645180" cy="1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84944F-7811-4B32-B6CE-9327580ECC94}"/>
              </a:ext>
            </a:extLst>
          </p:cNvPr>
          <p:cNvSpPr txBox="1"/>
          <p:nvPr/>
        </p:nvSpPr>
        <p:spPr>
          <a:xfrm>
            <a:off x="7714363" y="2106654"/>
            <a:ext cx="3868016" cy="1754326"/>
          </a:xfrm>
          <a:prstGeom prst="rect">
            <a:avLst/>
          </a:prstGeom>
          <a:noFill/>
        </p:spPr>
        <p:txBody>
          <a:bodyPr wrap="square" rtlCol="0">
            <a:spAutoFit/>
          </a:bodyPr>
          <a:lstStyle/>
          <a:p>
            <a:r>
              <a:rPr lang="en-US" dirty="0"/>
              <a:t>Red circles within the white area are in the </a:t>
            </a:r>
            <a:r>
              <a:rPr lang="en-US" dirty="0">
                <a:solidFill>
                  <a:srgbClr val="FF0000"/>
                </a:solidFill>
              </a:rPr>
              <a:t>normal range</a:t>
            </a:r>
            <a:r>
              <a:rPr lang="en-US" dirty="0"/>
              <a:t>, this is 95% of the area. We have a </a:t>
            </a:r>
            <a:r>
              <a:rPr lang="en-US" dirty="0">
                <a:solidFill>
                  <a:srgbClr val="FF0000"/>
                </a:solidFill>
              </a:rPr>
              <a:t>95% level of confidence</a:t>
            </a:r>
            <a:r>
              <a:rPr lang="en-US" dirty="0"/>
              <a:t> that if we get another 100 samples, 95 would have a mean within that range</a:t>
            </a:r>
          </a:p>
        </p:txBody>
      </p:sp>
      <p:sp>
        <p:nvSpPr>
          <p:cNvPr id="11" name="TextBox 10">
            <a:extLst>
              <a:ext uri="{FF2B5EF4-FFF2-40B4-BE49-F238E27FC236}">
                <a16:creationId xmlns:a16="http://schemas.microsoft.com/office/drawing/2014/main" id="{56C980F8-E006-4243-AF40-5616AD28EA83}"/>
              </a:ext>
            </a:extLst>
          </p:cNvPr>
          <p:cNvSpPr txBox="1"/>
          <p:nvPr/>
        </p:nvSpPr>
        <p:spPr>
          <a:xfrm>
            <a:off x="8321495" y="4177493"/>
            <a:ext cx="3000518" cy="923330"/>
          </a:xfrm>
          <a:prstGeom prst="rect">
            <a:avLst/>
          </a:prstGeom>
          <a:noFill/>
        </p:spPr>
        <p:txBody>
          <a:bodyPr wrap="square" rtlCol="0">
            <a:spAutoFit/>
          </a:bodyPr>
          <a:lstStyle/>
          <a:p>
            <a:r>
              <a:rPr lang="en-US" u="sng" dirty="0"/>
              <a:t>95%</a:t>
            </a:r>
            <a:r>
              <a:rPr lang="en-US" dirty="0"/>
              <a:t> is a common confidence interval but other routine values are </a:t>
            </a:r>
            <a:r>
              <a:rPr lang="en-US" u="sng" dirty="0"/>
              <a:t>90% and 99%.</a:t>
            </a:r>
          </a:p>
        </p:txBody>
      </p:sp>
      <p:sp>
        <p:nvSpPr>
          <p:cNvPr id="12" name="TextBox 11">
            <a:extLst>
              <a:ext uri="{FF2B5EF4-FFF2-40B4-BE49-F238E27FC236}">
                <a16:creationId xmlns:a16="http://schemas.microsoft.com/office/drawing/2014/main" id="{9E5B18EA-57DD-4C61-9107-BD9FAF2796BB}"/>
              </a:ext>
            </a:extLst>
          </p:cNvPr>
          <p:cNvSpPr txBox="1"/>
          <p:nvPr/>
        </p:nvSpPr>
        <p:spPr>
          <a:xfrm>
            <a:off x="8435092" y="5290390"/>
            <a:ext cx="3648929" cy="923330"/>
          </a:xfrm>
          <a:prstGeom prst="rect">
            <a:avLst/>
          </a:prstGeom>
          <a:noFill/>
        </p:spPr>
        <p:txBody>
          <a:bodyPr wrap="square" rtlCol="0">
            <a:spAutoFit/>
          </a:bodyPr>
          <a:lstStyle/>
          <a:p>
            <a:r>
              <a:rPr lang="en-US" dirty="0"/>
              <a:t>We can have 95% CIs on any estimated value: means, differences, correlation coefficients, etc.</a:t>
            </a:r>
          </a:p>
        </p:txBody>
      </p:sp>
      <p:sp>
        <p:nvSpPr>
          <p:cNvPr id="39" name="Oval 38">
            <a:extLst>
              <a:ext uri="{FF2B5EF4-FFF2-40B4-BE49-F238E27FC236}">
                <a16:creationId xmlns:a16="http://schemas.microsoft.com/office/drawing/2014/main" id="{714C7CD6-2CFE-4FDE-BB53-4BAED9154909}"/>
              </a:ext>
            </a:extLst>
          </p:cNvPr>
          <p:cNvSpPr/>
          <p:nvPr/>
        </p:nvSpPr>
        <p:spPr>
          <a:xfrm>
            <a:off x="5886756" y="354681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DEFF1D1-0290-4632-9BAF-4E0C07AE8EBC}"/>
              </a:ext>
            </a:extLst>
          </p:cNvPr>
          <p:cNvSpPr/>
          <p:nvPr/>
        </p:nvSpPr>
        <p:spPr>
          <a:xfrm>
            <a:off x="5818425" y="38100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FC174E8-D4D4-45D5-BB9C-43C05D87C84C}"/>
              </a:ext>
            </a:extLst>
          </p:cNvPr>
          <p:cNvSpPr/>
          <p:nvPr/>
        </p:nvSpPr>
        <p:spPr>
          <a:xfrm>
            <a:off x="5970825" y="39624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D92723-4408-4E91-8F1A-3FC71CFC469F}"/>
              </a:ext>
            </a:extLst>
          </p:cNvPr>
          <p:cNvSpPr/>
          <p:nvPr/>
        </p:nvSpPr>
        <p:spPr>
          <a:xfrm>
            <a:off x="6123225" y="4114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259C286D-A0BF-4860-A6BC-80D5D5B6868B}"/>
              </a:ext>
            </a:extLst>
          </p:cNvPr>
          <p:cNvSpPr/>
          <p:nvPr/>
        </p:nvSpPr>
        <p:spPr>
          <a:xfrm>
            <a:off x="6242938" y="460701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8BB316E-07AA-4DEC-868F-F72AB87F2C87}"/>
              </a:ext>
            </a:extLst>
          </p:cNvPr>
          <p:cNvSpPr/>
          <p:nvPr/>
        </p:nvSpPr>
        <p:spPr>
          <a:xfrm>
            <a:off x="5753524" y="441969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02743EF4-74F5-4F9D-A4E2-55F219F6ADC5}"/>
              </a:ext>
            </a:extLst>
          </p:cNvPr>
          <p:cNvSpPr/>
          <p:nvPr/>
        </p:nvSpPr>
        <p:spPr>
          <a:xfrm>
            <a:off x="6514983" y="455577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45A844F-96F4-4412-9770-D9D21091753B}"/>
              </a:ext>
            </a:extLst>
          </p:cNvPr>
          <p:cNvSpPr/>
          <p:nvPr/>
        </p:nvSpPr>
        <p:spPr>
          <a:xfrm>
            <a:off x="6885225" y="4876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BE4B6E51-A827-44C1-8344-4152164DF55F}"/>
              </a:ext>
            </a:extLst>
          </p:cNvPr>
          <p:cNvSpPr/>
          <p:nvPr/>
        </p:nvSpPr>
        <p:spPr>
          <a:xfrm>
            <a:off x="5600654" y="49467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B766281-BDA0-4539-A309-3AA45F51F3C3}"/>
              </a:ext>
            </a:extLst>
          </p:cNvPr>
          <p:cNvSpPr/>
          <p:nvPr/>
        </p:nvSpPr>
        <p:spPr>
          <a:xfrm>
            <a:off x="5228327" y="553975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9263011A-881B-499B-A762-C9922C93081C}"/>
              </a:ext>
            </a:extLst>
          </p:cNvPr>
          <p:cNvSpPr/>
          <p:nvPr/>
        </p:nvSpPr>
        <p:spPr>
          <a:xfrm>
            <a:off x="6805258" y="54329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B0C7B7BB-A934-402B-9476-5C136A931D6D}"/>
              </a:ext>
            </a:extLst>
          </p:cNvPr>
          <p:cNvSpPr/>
          <p:nvPr/>
        </p:nvSpPr>
        <p:spPr>
          <a:xfrm>
            <a:off x="6242939" y="267053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C6F16228-D316-4BFC-81C1-F4A619A78659}"/>
              </a:ext>
            </a:extLst>
          </p:cNvPr>
          <p:cNvSpPr/>
          <p:nvPr/>
        </p:nvSpPr>
        <p:spPr>
          <a:xfrm>
            <a:off x="5825958" y="281172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01B0D19-F03B-46B6-AB8B-1586AE02C8AA}"/>
              </a:ext>
            </a:extLst>
          </p:cNvPr>
          <p:cNvSpPr/>
          <p:nvPr/>
        </p:nvSpPr>
        <p:spPr>
          <a:xfrm>
            <a:off x="6275625" y="42672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BA1C08C9-D332-4C8A-AA98-D906756A4A5C}"/>
              </a:ext>
            </a:extLst>
          </p:cNvPr>
          <p:cNvSpPr/>
          <p:nvPr/>
        </p:nvSpPr>
        <p:spPr>
          <a:xfrm>
            <a:off x="6268226" y="362276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69D4470-0795-4E14-A4FF-3D96EEEDDC9F}"/>
              </a:ext>
            </a:extLst>
          </p:cNvPr>
          <p:cNvSpPr/>
          <p:nvPr/>
        </p:nvSpPr>
        <p:spPr>
          <a:xfrm>
            <a:off x="6268226" y="545156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3ABEB6BD-670A-4DB8-AAEF-90F5B7B74086}"/>
              </a:ext>
            </a:extLst>
          </p:cNvPr>
          <p:cNvSpPr/>
          <p:nvPr/>
        </p:nvSpPr>
        <p:spPr>
          <a:xfrm>
            <a:off x="5825956" y="53118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E8BC80B-66AB-4BDC-9A7B-F8E8AFDAD4F7}"/>
              </a:ext>
            </a:extLst>
          </p:cNvPr>
          <p:cNvSpPr/>
          <p:nvPr/>
        </p:nvSpPr>
        <p:spPr>
          <a:xfrm>
            <a:off x="5692926" y="56096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0C82B0F-24E4-4AE9-BBA6-78EDB766BAB9}"/>
              </a:ext>
            </a:extLst>
          </p:cNvPr>
          <p:cNvSpPr/>
          <p:nvPr/>
        </p:nvSpPr>
        <p:spPr>
          <a:xfrm>
            <a:off x="6460239" y="529996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E016A2C-C8B0-4E99-8B3E-FC6353247062}"/>
              </a:ext>
            </a:extLst>
          </p:cNvPr>
          <p:cNvSpPr/>
          <p:nvPr/>
        </p:nvSpPr>
        <p:spPr>
          <a:xfrm>
            <a:off x="6401592" y="4053775"/>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4041A68-B5BC-42F7-84F0-7FF7DC1A3021}"/>
              </a:ext>
            </a:extLst>
          </p:cNvPr>
          <p:cNvSpPr/>
          <p:nvPr/>
        </p:nvSpPr>
        <p:spPr>
          <a:xfrm>
            <a:off x="5765359" y="46687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9F80ABC-FD4C-4F3D-BF22-D5256A85239B}"/>
              </a:ext>
            </a:extLst>
          </p:cNvPr>
          <p:cNvSpPr/>
          <p:nvPr/>
        </p:nvSpPr>
        <p:spPr>
          <a:xfrm>
            <a:off x="6031623" y="246904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BEB55F8-67A8-4298-A2CC-16E036D763CA}"/>
              </a:ext>
            </a:extLst>
          </p:cNvPr>
          <p:cNvSpPr/>
          <p:nvPr/>
        </p:nvSpPr>
        <p:spPr>
          <a:xfrm>
            <a:off x="5666025" y="36576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34E535A-687B-4241-97F3-91CCE452E872}"/>
              </a:ext>
            </a:extLst>
          </p:cNvPr>
          <p:cNvSpPr/>
          <p:nvPr/>
        </p:nvSpPr>
        <p:spPr>
          <a:xfrm>
            <a:off x="4736122" y="5679459"/>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3EEE6B0-40C3-48D3-A5A1-45C2F19D7B25}"/>
              </a:ext>
            </a:extLst>
          </p:cNvPr>
          <p:cNvSpPr/>
          <p:nvPr/>
        </p:nvSpPr>
        <p:spPr>
          <a:xfrm>
            <a:off x="6214354" y="5639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B9E1D1F7-F58F-415D-B0E4-822701C28ABF}"/>
              </a:ext>
            </a:extLst>
          </p:cNvPr>
          <p:cNvSpPr/>
          <p:nvPr/>
        </p:nvSpPr>
        <p:spPr>
          <a:xfrm>
            <a:off x="7402852" y="5679460"/>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EE693D26-CE70-4BBD-B80A-AC3BA6417E32}"/>
              </a:ext>
            </a:extLst>
          </p:cNvPr>
          <p:cNvSpPr/>
          <p:nvPr/>
        </p:nvSpPr>
        <p:spPr>
          <a:xfrm>
            <a:off x="6168433" y="510644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B4E192AC-C6A3-47FA-8C8A-60D19607C4E4}"/>
              </a:ext>
            </a:extLst>
          </p:cNvPr>
          <p:cNvSpPr/>
          <p:nvPr/>
        </p:nvSpPr>
        <p:spPr>
          <a:xfrm>
            <a:off x="5679018" y="497944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67C088E6-63D0-4700-9203-E2557590A745}"/>
              </a:ext>
            </a:extLst>
          </p:cNvPr>
          <p:cNvSpPr/>
          <p:nvPr/>
        </p:nvSpPr>
        <p:spPr>
          <a:xfrm>
            <a:off x="6313300" y="490958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7EAFCA5-0DDE-4828-AB94-D15CA164D151}"/>
              </a:ext>
            </a:extLst>
          </p:cNvPr>
          <p:cNvSpPr/>
          <p:nvPr/>
        </p:nvSpPr>
        <p:spPr>
          <a:xfrm>
            <a:off x="5513168" y="417749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F5AFCA76-B888-4E26-A391-6C9FE7DE2853}"/>
              </a:ext>
            </a:extLst>
          </p:cNvPr>
          <p:cNvSpPr/>
          <p:nvPr/>
        </p:nvSpPr>
        <p:spPr>
          <a:xfrm>
            <a:off x="5899750" y="2931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46F744E-E030-4ED3-9D21-64629EB8DBD6}"/>
              </a:ext>
            </a:extLst>
          </p:cNvPr>
          <p:cNvSpPr/>
          <p:nvPr/>
        </p:nvSpPr>
        <p:spPr>
          <a:xfrm>
            <a:off x="6214354" y="318354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5470438-BE41-4FE0-B1D8-10E0C0E449E2}"/>
              </a:ext>
            </a:extLst>
          </p:cNvPr>
          <p:cNvSpPr/>
          <p:nvPr/>
        </p:nvSpPr>
        <p:spPr>
          <a:xfrm>
            <a:off x="5769470" y="32698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F2644CAE-3330-4708-9392-40B66BDE96DF}"/>
              </a:ext>
            </a:extLst>
          </p:cNvPr>
          <p:cNvSpPr/>
          <p:nvPr/>
        </p:nvSpPr>
        <p:spPr>
          <a:xfrm>
            <a:off x="6156276" y="380263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A40A774-2D6B-4485-8716-5AE52DA0889A}"/>
              </a:ext>
            </a:extLst>
          </p:cNvPr>
          <p:cNvSpPr/>
          <p:nvPr/>
        </p:nvSpPr>
        <p:spPr>
          <a:xfrm>
            <a:off x="6242586" y="295390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9D1CC4B-E3F1-4C8F-BD98-9E3277BDE85E}"/>
              </a:ext>
            </a:extLst>
          </p:cNvPr>
          <p:cNvSpPr/>
          <p:nvPr/>
        </p:nvSpPr>
        <p:spPr>
          <a:xfrm>
            <a:off x="5910226" y="262100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05D65346-53E2-49EA-8E2E-437886A8A8D9}"/>
              </a:ext>
            </a:extLst>
          </p:cNvPr>
          <p:cNvSpPr/>
          <p:nvPr/>
        </p:nvSpPr>
        <p:spPr>
          <a:xfrm>
            <a:off x="5606020" y="523690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01FDC37-0EA0-42FA-9F69-F14E76BBDC4E}"/>
              </a:ext>
            </a:extLst>
          </p:cNvPr>
          <p:cNvSpPr/>
          <p:nvPr/>
        </p:nvSpPr>
        <p:spPr>
          <a:xfrm>
            <a:off x="5544023" y="455090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4397E99E-613F-4711-A7A4-98DE222EFFE3}"/>
              </a:ext>
            </a:extLst>
          </p:cNvPr>
          <p:cNvSpPr/>
          <p:nvPr/>
        </p:nvSpPr>
        <p:spPr>
          <a:xfrm>
            <a:off x="6521148" y="508644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134BD60-E1C4-4E9A-87AB-24D1509E65D0}"/>
              </a:ext>
            </a:extLst>
          </p:cNvPr>
          <p:cNvSpPr/>
          <p:nvPr/>
        </p:nvSpPr>
        <p:spPr>
          <a:xfrm>
            <a:off x="6023566" y="337723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2F79F7F-2E05-4C4F-8A2F-AC1199F3F9B5}"/>
              </a:ext>
            </a:extLst>
          </p:cNvPr>
          <p:cNvSpPr/>
          <p:nvPr/>
        </p:nvSpPr>
        <p:spPr>
          <a:xfrm>
            <a:off x="6029155" y="476133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0D5F727-A3CF-4954-A4EF-F9A55AF0BB7D}"/>
              </a:ext>
            </a:extLst>
          </p:cNvPr>
          <p:cNvSpPr/>
          <p:nvPr/>
        </p:nvSpPr>
        <p:spPr>
          <a:xfrm>
            <a:off x="6019751" y="44336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8F3C1012-6D73-469E-A6E3-5AB27983DCE0}"/>
              </a:ext>
            </a:extLst>
          </p:cNvPr>
          <p:cNvSpPr/>
          <p:nvPr/>
        </p:nvSpPr>
        <p:spPr>
          <a:xfrm>
            <a:off x="5538035" y="544771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ECBCF08E-3034-4051-BC75-604782142C90}"/>
              </a:ext>
            </a:extLst>
          </p:cNvPr>
          <p:cNvSpPr/>
          <p:nvPr/>
        </p:nvSpPr>
        <p:spPr>
          <a:xfrm>
            <a:off x="6490760" y="560613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351A7DE8-2AB0-4A20-BFB1-4E91DA13CD41}"/>
              </a:ext>
            </a:extLst>
          </p:cNvPr>
          <p:cNvSpPr/>
          <p:nvPr/>
        </p:nvSpPr>
        <p:spPr>
          <a:xfrm>
            <a:off x="6521147" y="47842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393594BE-2AC9-4748-8652-F83F77C57B95}"/>
              </a:ext>
            </a:extLst>
          </p:cNvPr>
          <p:cNvSpPr txBox="1"/>
          <p:nvPr/>
        </p:nvSpPr>
        <p:spPr>
          <a:xfrm>
            <a:off x="426001" y="3233314"/>
            <a:ext cx="4291885" cy="1200329"/>
          </a:xfrm>
          <a:prstGeom prst="rect">
            <a:avLst/>
          </a:prstGeom>
          <a:noFill/>
        </p:spPr>
        <p:txBody>
          <a:bodyPr wrap="square" rtlCol="0">
            <a:spAutoFit/>
          </a:bodyPr>
          <a:lstStyle/>
          <a:p>
            <a:r>
              <a:rPr lang="en-US" dirty="0"/>
              <a:t>Remember the </a:t>
            </a:r>
            <a:r>
              <a:rPr lang="en-US" i="1" u="sng" dirty="0"/>
              <a:t>68-95-99.7 rule </a:t>
            </a:r>
            <a:r>
              <a:rPr lang="en-US" dirty="0"/>
              <a:t>when thinking of standard errors. The rule also applies to </a:t>
            </a:r>
            <a:r>
              <a:rPr lang="en-US" u="sng" dirty="0"/>
              <a:t>1-2-3 standard errors</a:t>
            </a:r>
            <a:r>
              <a:rPr lang="en-US" dirty="0"/>
              <a:t>. SEs are the SDs of sampling distributions. </a:t>
            </a:r>
          </a:p>
        </p:txBody>
      </p:sp>
      <p:sp>
        <p:nvSpPr>
          <p:cNvPr id="85" name="TextBox 84">
            <a:extLst>
              <a:ext uri="{FF2B5EF4-FFF2-40B4-BE49-F238E27FC236}">
                <a16:creationId xmlns:a16="http://schemas.microsoft.com/office/drawing/2014/main" id="{AC20DFF3-4068-46AD-8C6F-3F3DDD9A9F69}"/>
              </a:ext>
            </a:extLst>
          </p:cNvPr>
          <p:cNvSpPr txBox="1"/>
          <p:nvPr/>
        </p:nvSpPr>
        <p:spPr>
          <a:xfrm>
            <a:off x="4699005" y="5994219"/>
            <a:ext cx="2833374" cy="369332"/>
          </a:xfrm>
          <a:prstGeom prst="rect">
            <a:avLst/>
          </a:prstGeom>
          <a:noFill/>
        </p:spPr>
        <p:txBody>
          <a:bodyPr wrap="square" rtlCol="0">
            <a:spAutoFit/>
          </a:bodyPr>
          <a:lstStyle/>
          <a:p>
            <a:r>
              <a:rPr lang="en-US" dirty="0">
                <a:highlight>
                  <a:srgbClr val="FFFF00"/>
                </a:highlight>
              </a:rPr>
              <a:t>e.g., clinic mean= 65, SE=5.</a:t>
            </a:r>
          </a:p>
        </p:txBody>
      </p:sp>
      <p:sp>
        <p:nvSpPr>
          <p:cNvPr id="3" name="Slide Number Placeholder 2">
            <a:extLst>
              <a:ext uri="{FF2B5EF4-FFF2-40B4-BE49-F238E27FC236}">
                <a16:creationId xmlns:a16="http://schemas.microsoft.com/office/drawing/2014/main" id="{B96C5A0B-E64E-464A-ABD7-CCE7FA324931}"/>
              </a:ext>
            </a:extLst>
          </p:cNvPr>
          <p:cNvSpPr>
            <a:spLocks noGrp="1"/>
          </p:cNvSpPr>
          <p:nvPr>
            <p:ph type="sldNum" sz="quarter" idx="12"/>
          </p:nvPr>
        </p:nvSpPr>
        <p:spPr/>
        <p:txBody>
          <a:bodyPr/>
          <a:lstStyle/>
          <a:p>
            <a:fld id="{35032509-D289-4CC9-8A27-14E47DC64BC2}" type="slidenum">
              <a:rPr lang="en-US" smtClean="0"/>
              <a:t>199</a:t>
            </a:fld>
            <a:endParaRPr lang="en-US" dirty="0"/>
          </a:p>
        </p:txBody>
      </p:sp>
    </p:spTree>
    <p:extLst>
      <p:ext uri="{BB962C8B-B14F-4D97-AF65-F5344CB8AC3E}">
        <p14:creationId xmlns:p14="http://schemas.microsoft.com/office/powerpoint/2010/main" val="92761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2470-1F64-43B1-B95C-4D24A10452E2}"/>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EC7BC180-8110-477F-9783-CB7ED6A87C47}"/>
              </a:ext>
            </a:extLst>
          </p:cNvPr>
          <p:cNvSpPr>
            <a:spLocks noGrp="1"/>
          </p:cNvSpPr>
          <p:nvPr>
            <p:ph sz="half" idx="1"/>
          </p:nvPr>
        </p:nvSpPr>
        <p:spPr>
          <a:xfrm>
            <a:off x="838200" y="1825625"/>
            <a:ext cx="5181600" cy="4895850"/>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1</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Purpose of the course</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Introduction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Regression lines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Assumptions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Diagnostics</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2</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Methodological issues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Variable selection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Assessment of model fit</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Missing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Interactions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Nonlinearty</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3</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Weighted Least Squares Regression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Aggregated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Data reduction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Model validation: Calibration and Discrimination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Additional topics: Extensions of the linear model.</a:t>
            </a:r>
          </a:p>
        </p:txBody>
      </p:sp>
      <p:sp>
        <p:nvSpPr>
          <p:cNvPr id="4" name="Content Placeholder 3">
            <a:extLst>
              <a:ext uri="{FF2B5EF4-FFF2-40B4-BE49-F238E27FC236}">
                <a16:creationId xmlns:a16="http://schemas.microsoft.com/office/drawing/2014/main" id="{43EB0A64-013F-4EAF-9658-419155ED2A65}"/>
              </a:ext>
            </a:extLst>
          </p:cNvPr>
          <p:cNvSpPr>
            <a:spLocks noGrp="1"/>
          </p:cNvSpPr>
          <p:nvPr>
            <p:ph sz="half" idx="2"/>
          </p:nvPr>
        </p:nvSpPr>
        <p:spPr>
          <a:xfrm>
            <a:off x="6172200" y="1825624"/>
            <a:ext cx="5181600" cy="4895849"/>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4</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1: Hypothesis testing, effect size measurement, and predictive modeling. </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Predictive modeling: Maximum forced expiratory volume (breathing test).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testing and effect sizes: Very low birthweight.</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5</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2: Health economics, cost, and time.</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Diagnostic cost model: Seriously ill hospitalized patients. SUPPORT (Study to Understand Prognoses Preferences Outcomes and Risks of Treatment).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Prognostic time model: Seriously ill hospitalized patients’ length of stay.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6</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3: Intervention studies and causal models.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Covid 19 ICU bed utilization after the vaccine began.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and Differences-in-Differences: Minimum wage laws and employment rates.</a:t>
            </a:r>
          </a:p>
        </p:txBody>
      </p:sp>
      <p:sp>
        <p:nvSpPr>
          <p:cNvPr id="5" name="Slide Number Placeholder 4">
            <a:extLst>
              <a:ext uri="{FF2B5EF4-FFF2-40B4-BE49-F238E27FC236}">
                <a16:creationId xmlns:a16="http://schemas.microsoft.com/office/drawing/2014/main" id="{98075C62-F62D-417B-A4CA-89A11C2F6C85}"/>
              </a:ext>
            </a:extLst>
          </p:cNvPr>
          <p:cNvSpPr>
            <a:spLocks noGrp="1"/>
          </p:cNvSpPr>
          <p:nvPr>
            <p:ph type="sldNum" sz="quarter" idx="12"/>
          </p:nvPr>
        </p:nvSpPr>
        <p:spPr/>
        <p:txBody>
          <a:bodyPr/>
          <a:lstStyle/>
          <a:p>
            <a:fld id="{35032509-D289-4CC9-8A27-14E47DC64BC2}" type="slidenum">
              <a:rPr lang="en-US" smtClean="0"/>
              <a:t>2</a:t>
            </a:fld>
            <a:endParaRPr lang="en-US" dirty="0"/>
          </a:p>
        </p:txBody>
      </p:sp>
    </p:spTree>
    <p:extLst>
      <p:ext uri="{BB962C8B-B14F-4D97-AF65-F5344CB8AC3E}">
        <p14:creationId xmlns:p14="http://schemas.microsoft.com/office/powerpoint/2010/main" val="3976526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Research and Statistics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_-580598637232443436Picture 4">
            <a:extLst>
              <a:ext uri="{FF2B5EF4-FFF2-40B4-BE49-F238E27FC236}">
                <a16:creationId xmlns:a16="http://schemas.microsoft.com/office/drawing/2014/main" id="{68305FC9-629C-441E-9ABF-C9CC82BA69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59224" y="2649274"/>
            <a:ext cx="6894576" cy="2775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496765F-203C-443C-AB4D-6A990FBBBCEE}"/>
              </a:ext>
            </a:extLst>
          </p:cNvPr>
          <p:cNvSpPr txBox="1"/>
          <p:nvPr/>
        </p:nvSpPr>
        <p:spPr>
          <a:xfrm>
            <a:off x="4730496" y="5621455"/>
            <a:ext cx="3880104" cy="59837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Shadish, Cook, &amp; Campbell</a:t>
            </a:r>
          </a:p>
        </p:txBody>
      </p:sp>
      <p:sp>
        <p:nvSpPr>
          <p:cNvPr id="3" name="Slide Number Placeholder 2">
            <a:extLst>
              <a:ext uri="{FF2B5EF4-FFF2-40B4-BE49-F238E27FC236}">
                <a16:creationId xmlns:a16="http://schemas.microsoft.com/office/drawing/2014/main" id="{51960383-C881-452D-9B28-D22864BA5D32}"/>
              </a:ext>
            </a:extLst>
          </p:cNvPr>
          <p:cNvSpPr>
            <a:spLocks noGrp="1"/>
          </p:cNvSpPr>
          <p:nvPr>
            <p:ph type="sldNum" sz="quarter" idx="12"/>
          </p:nvPr>
        </p:nvSpPr>
        <p:spPr/>
        <p:txBody>
          <a:bodyPr/>
          <a:lstStyle/>
          <a:p>
            <a:fld id="{35032509-D289-4CC9-8A27-14E47DC64BC2}" type="slidenum">
              <a:rPr lang="en-US" smtClean="0"/>
              <a:t>20</a:t>
            </a:fld>
            <a:endParaRPr lang="en-US" dirty="0"/>
          </a:p>
        </p:txBody>
      </p:sp>
      <p:sp>
        <p:nvSpPr>
          <p:cNvPr id="9" name="TextBox 8">
            <a:extLst>
              <a:ext uri="{FF2B5EF4-FFF2-40B4-BE49-F238E27FC236}">
                <a16:creationId xmlns:a16="http://schemas.microsoft.com/office/drawing/2014/main" id="{E37ECBAD-3816-4639-A12E-20870D743DEF}"/>
              </a:ext>
            </a:extLst>
          </p:cNvPr>
          <p:cNvSpPr txBox="1"/>
          <p:nvPr/>
        </p:nvSpPr>
        <p:spPr>
          <a:xfrm>
            <a:off x="4572398" y="1934680"/>
            <a:ext cx="6097656" cy="1200329"/>
          </a:xfrm>
          <a:prstGeom prst="rect">
            <a:avLst/>
          </a:prstGeom>
          <a:noFill/>
        </p:spPr>
        <p:txBody>
          <a:bodyPr wrap="square">
            <a:spAutoFit/>
          </a:bodyPr>
          <a:lstStyle/>
          <a:p>
            <a:r>
              <a:rPr lang="en-US" dirty="0">
                <a:highlight>
                  <a:srgbClr val="FFFF00"/>
                </a:highlight>
              </a:rPr>
              <a:t>Regression wasn’t created in the field of research but it was a natural fit for observational studies where we test many things simultaneously (e.g., age, gender, health status). It really helps to research an outcome to design a good study.</a:t>
            </a:r>
          </a:p>
        </p:txBody>
      </p:sp>
    </p:spTree>
    <p:extLst>
      <p:ext uri="{BB962C8B-B14F-4D97-AF65-F5344CB8AC3E}">
        <p14:creationId xmlns:p14="http://schemas.microsoft.com/office/powerpoint/2010/main" val="23533255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3EDE-27D8-4CE3-B78A-0753129FFB90}"/>
              </a:ext>
            </a:extLst>
          </p:cNvPr>
          <p:cNvSpPr>
            <a:spLocks noGrp="1"/>
          </p:cNvSpPr>
          <p:nvPr>
            <p:ph type="title"/>
          </p:nvPr>
        </p:nvSpPr>
        <p:spPr/>
        <p:txBody>
          <a:bodyPr/>
          <a:lstStyle/>
          <a:p>
            <a:r>
              <a:rPr lang="en-US" dirty="0"/>
              <a:t>Confidence intervals and significance tests</a:t>
            </a:r>
          </a:p>
        </p:txBody>
      </p:sp>
      <p:pic>
        <p:nvPicPr>
          <p:cNvPr id="1026" name="Picture 2" descr="Critical Values ( Read ) | Statistics | CK-12 Foundation">
            <a:extLst>
              <a:ext uri="{FF2B5EF4-FFF2-40B4-BE49-F238E27FC236}">
                <a16:creationId xmlns:a16="http://schemas.microsoft.com/office/drawing/2014/main" id="{4FA9F417-1EA4-4711-974B-6BF25ABD95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9376" y="1941805"/>
            <a:ext cx="5413248"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9484B3-70BF-4F09-8F3A-C99BA2445B66}"/>
              </a:ext>
            </a:extLst>
          </p:cNvPr>
          <p:cNvSpPr txBox="1"/>
          <p:nvPr/>
        </p:nvSpPr>
        <p:spPr>
          <a:xfrm>
            <a:off x="533400" y="2914650"/>
            <a:ext cx="3327400" cy="923330"/>
          </a:xfrm>
          <a:prstGeom prst="rect">
            <a:avLst/>
          </a:prstGeom>
          <a:noFill/>
        </p:spPr>
        <p:txBody>
          <a:bodyPr wrap="square" rtlCol="0">
            <a:spAutoFit/>
          </a:bodyPr>
          <a:lstStyle/>
          <a:p>
            <a:r>
              <a:rPr lang="en-US" dirty="0"/>
              <a:t>The blue shaded region sums up to 5% of the graph area. This is the </a:t>
            </a:r>
            <a:r>
              <a:rPr lang="en-US" dirty="0">
                <a:solidFill>
                  <a:srgbClr val="00B0F0"/>
                </a:solidFill>
              </a:rPr>
              <a:t>“p &lt; 0.05” </a:t>
            </a:r>
            <a:r>
              <a:rPr lang="en-US" dirty="0"/>
              <a:t>in statistical tests.</a:t>
            </a:r>
          </a:p>
        </p:txBody>
      </p:sp>
      <p:sp>
        <p:nvSpPr>
          <p:cNvPr id="6" name="TextBox 5">
            <a:extLst>
              <a:ext uri="{FF2B5EF4-FFF2-40B4-BE49-F238E27FC236}">
                <a16:creationId xmlns:a16="http://schemas.microsoft.com/office/drawing/2014/main" id="{D4494B88-814F-4F4F-BFFC-725A54862BC6}"/>
              </a:ext>
            </a:extLst>
          </p:cNvPr>
          <p:cNvSpPr txBox="1"/>
          <p:nvPr/>
        </p:nvSpPr>
        <p:spPr>
          <a:xfrm>
            <a:off x="227075" y="4654332"/>
            <a:ext cx="3716852" cy="2031325"/>
          </a:xfrm>
          <a:prstGeom prst="rect">
            <a:avLst/>
          </a:prstGeom>
          <a:noFill/>
        </p:spPr>
        <p:txBody>
          <a:bodyPr wrap="square" rtlCol="0">
            <a:spAutoFit/>
          </a:bodyPr>
          <a:lstStyle/>
          <a:p>
            <a:r>
              <a:rPr lang="en-US" dirty="0"/>
              <a:t>For example, if our study’s rare group difference falls into the blue region, that indicates there is at most a </a:t>
            </a:r>
            <a:r>
              <a:rPr lang="en-US" dirty="0">
                <a:solidFill>
                  <a:srgbClr val="00B0F0"/>
                </a:solidFill>
              </a:rPr>
              <a:t>5% chance of being wrong </a:t>
            </a:r>
            <a:r>
              <a:rPr lang="en-US" dirty="0"/>
              <a:t>when we say there is a significant difference. What determines </a:t>
            </a:r>
            <a:r>
              <a:rPr lang="en-US" dirty="0">
                <a:solidFill>
                  <a:srgbClr val="00B0F0"/>
                </a:solidFill>
              </a:rPr>
              <a:t>“rare” </a:t>
            </a:r>
            <a:r>
              <a:rPr lang="en-US" dirty="0"/>
              <a:t>is how far it is from </a:t>
            </a:r>
            <a:r>
              <a:rPr lang="en-US" dirty="0">
                <a:solidFill>
                  <a:srgbClr val="FF0000"/>
                </a:solidFill>
              </a:rPr>
              <a:t>2 SEs </a:t>
            </a:r>
            <a:r>
              <a:rPr lang="en-US" dirty="0"/>
              <a:t>around the mean.</a:t>
            </a:r>
          </a:p>
        </p:txBody>
      </p:sp>
      <p:sp>
        <p:nvSpPr>
          <p:cNvPr id="7" name="TextBox 6">
            <a:extLst>
              <a:ext uri="{FF2B5EF4-FFF2-40B4-BE49-F238E27FC236}">
                <a16:creationId xmlns:a16="http://schemas.microsoft.com/office/drawing/2014/main" id="{C326466B-320B-4A44-BAF9-F6A8F5E7D465}"/>
              </a:ext>
            </a:extLst>
          </p:cNvPr>
          <p:cNvSpPr txBox="1"/>
          <p:nvPr/>
        </p:nvSpPr>
        <p:spPr>
          <a:xfrm>
            <a:off x="8401050" y="2828835"/>
            <a:ext cx="3409950" cy="923330"/>
          </a:xfrm>
          <a:prstGeom prst="rect">
            <a:avLst/>
          </a:prstGeom>
          <a:noFill/>
        </p:spPr>
        <p:txBody>
          <a:bodyPr wrap="square" rtlCol="0">
            <a:spAutoFit/>
          </a:bodyPr>
          <a:lstStyle/>
          <a:p>
            <a:r>
              <a:rPr lang="en-US" dirty="0"/>
              <a:t>The white region between the blue is </a:t>
            </a:r>
            <a:r>
              <a:rPr lang="en-US" dirty="0">
                <a:solidFill>
                  <a:srgbClr val="FF0000"/>
                </a:solidFill>
              </a:rPr>
              <a:t>95% of the graph area</a:t>
            </a:r>
            <a:r>
              <a:rPr lang="en-US" dirty="0"/>
              <a:t>. This is the </a:t>
            </a:r>
            <a:r>
              <a:rPr lang="en-US" dirty="0">
                <a:solidFill>
                  <a:srgbClr val="FF0000"/>
                </a:solidFill>
              </a:rPr>
              <a:t>95% Confidence interval</a:t>
            </a:r>
            <a:r>
              <a:rPr lang="en-US" dirty="0"/>
              <a:t>.</a:t>
            </a:r>
          </a:p>
        </p:txBody>
      </p:sp>
      <p:sp>
        <p:nvSpPr>
          <p:cNvPr id="8" name="TextBox 7">
            <a:extLst>
              <a:ext uri="{FF2B5EF4-FFF2-40B4-BE49-F238E27FC236}">
                <a16:creationId xmlns:a16="http://schemas.microsoft.com/office/drawing/2014/main" id="{CA5C833B-442B-4A8D-B94F-0FB4379D8CE6}"/>
              </a:ext>
            </a:extLst>
          </p:cNvPr>
          <p:cNvSpPr txBox="1"/>
          <p:nvPr/>
        </p:nvSpPr>
        <p:spPr>
          <a:xfrm>
            <a:off x="8401050" y="4746664"/>
            <a:ext cx="3409950" cy="1754326"/>
          </a:xfrm>
          <a:prstGeom prst="rect">
            <a:avLst/>
          </a:prstGeom>
          <a:noFill/>
        </p:spPr>
        <p:txBody>
          <a:bodyPr wrap="square" rtlCol="0">
            <a:spAutoFit/>
          </a:bodyPr>
          <a:lstStyle/>
          <a:p>
            <a:r>
              <a:rPr lang="en-US" dirty="0"/>
              <a:t>A </a:t>
            </a:r>
            <a:r>
              <a:rPr lang="en-US" dirty="0">
                <a:solidFill>
                  <a:srgbClr val="00B0F0"/>
                </a:solidFill>
              </a:rPr>
              <a:t>significance test</a:t>
            </a:r>
            <a:r>
              <a:rPr lang="en-US" dirty="0"/>
              <a:t> and </a:t>
            </a:r>
            <a:r>
              <a:rPr lang="en-US" dirty="0">
                <a:solidFill>
                  <a:srgbClr val="FF0000"/>
                </a:solidFill>
              </a:rPr>
              <a:t>95% confidence intervals</a:t>
            </a:r>
            <a:r>
              <a:rPr lang="en-US" dirty="0"/>
              <a:t> are reciprocals of each other. Once you know one value, you know the other. 95% CIs have other qualities that make them useful.</a:t>
            </a:r>
          </a:p>
        </p:txBody>
      </p:sp>
      <p:sp>
        <p:nvSpPr>
          <p:cNvPr id="3" name="Slide Number Placeholder 2">
            <a:extLst>
              <a:ext uri="{FF2B5EF4-FFF2-40B4-BE49-F238E27FC236}">
                <a16:creationId xmlns:a16="http://schemas.microsoft.com/office/drawing/2014/main" id="{798A128C-85C7-485C-9F32-00CE6C6BCA2C}"/>
              </a:ext>
            </a:extLst>
          </p:cNvPr>
          <p:cNvSpPr>
            <a:spLocks noGrp="1"/>
          </p:cNvSpPr>
          <p:nvPr>
            <p:ph type="sldNum" sz="quarter" idx="12"/>
          </p:nvPr>
        </p:nvSpPr>
        <p:spPr/>
        <p:txBody>
          <a:bodyPr/>
          <a:lstStyle/>
          <a:p>
            <a:fld id="{35032509-D289-4CC9-8A27-14E47DC64BC2}" type="slidenum">
              <a:rPr lang="en-US" smtClean="0"/>
              <a:t>200</a:t>
            </a:fld>
            <a:endParaRPr lang="en-US" dirty="0"/>
          </a:p>
        </p:txBody>
      </p:sp>
    </p:spTree>
    <p:extLst>
      <p:ext uri="{BB962C8B-B14F-4D97-AF65-F5344CB8AC3E}">
        <p14:creationId xmlns:p14="http://schemas.microsoft.com/office/powerpoint/2010/main" val="4605599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9645-B380-44F9-AF6C-5D060486FEEF}"/>
              </a:ext>
            </a:extLst>
          </p:cNvPr>
          <p:cNvSpPr>
            <a:spLocks noGrp="1"/>
          </p:cNvSpPr>
          <p:nvPr>
            <p:ph type="title"/>
          </p:nvPr>
        </p:nvSpPr>
        <p:spPr/>
        <p:txBody>
          <a:bodyPr/>
          <a:lstStyle/>
          <a:p>
            <a:r>
              <a:rPr lang="en-US" dirty="0"/>
              <a:t>Sampling distributions get smaller when sample sizes get bigger</a:t>
            </a:r>
          </a:p>
        </p:txBody>
      </p:sp>
      <p:pic>
        <p:nvPicPr>
          <p:cNvPr id="5" name="Content Placeholder 4">
            <a:extLst>
              <a:ext uri="{FF2B5EF4-FFF2-40B4-BE49-F238E27FC236}">
                <a16:creationId xmlns:a16="http://schemas.microsoft.com/office/drawing/2014/main" id="{D1B9A519-15C3-439A-93A8-A64E1782B159}"/>
              </a:ext>
            </a:extLst>
          </p:cNvPr>
          <p:cNvPicPr>
            <a:picLocks noGrp="1" noChangeAspect="1"/>
          </p:cNvPicPr>
          <p:nvPr>
            <p:ph idx="1"/>
          </p:nvPr>
        </p:nvPicPr>
        <p:blipFill>
          <a:blip r:embed="rId2"/>
          <a:stretch>
            <a:fillRect/>
          </a:stretch>
        </p:blipFill>
        <p:spPr>
          <a:xfrm>
            <a:off x="3598062" y="1798992"/>
            <a:ext cx="4995876" cy="4988938"/>
          </a:xfrm>
        </p:spPr>
      </p:pic>
      <p:sp>
        <p:nvSpPr>
          <p:cNvPr id="6" name="TextBox 5">
            <a:extLst>
              <a:ext uri="{FF2B5EF4-FFF2-40B4-BE49-F238E27FC236}">
                <a16:creationId xmlns:a16="http://schemas.microsoft.com/office/drawing/2014/main" id="{41DD629D-214F-400F-A53E-83CB1AA85B16}"/>
              </a:ext>
            </a:extLst>
          </p:cNvPr>
          <p:cNvSpPr txBox="1"/>
          <p:nvPr/>
        </p:nvSpPr>
        <p:spPr>
          <a:xfrm>
            <a:off x="437965" y="3347333"/>
            <a:ext cx="2486115" cy="1477328"/>
          </a:xfrm>
          <a:prstGeom prst="rect">
            <a:avLst/>
          </a:prstGeom>
          <a:noFill/>
        </p:spPr>
        <p:txBody>
          <a:bodyPr wrap="square" rtlCol="0">
            <a:spAutoFit/>
          </a:bodyPr>
          <a:lstStyle/>
          <a:p>
            <a:r>
              <a:rPr lang="en-US" dirty="0"/>
              <a:t>It’s important to note that as the number of sample means gets bigger, the distribution get narrower.</a:t>
            </a:r>
          </a:p>
        </p:txBody>
      </p:sp>
      <p:sp>
        <p:nvSpPr>
          <p:cNvPr id="7" name="TextBox 6">
            <a:extLst>
              <a:ext uri="{FF2B5EF4-FFF2-40B4-BE49-F238E27FC236}">
                <a16:creationId xmlns:a16="http://schemas.microsoft.com/office/drawing/2014/main" id="{7F317521-B8E1-46D1-AE14-9DEF4B231E42}"/>
              </a:ext>
            </a:extLst>
          </p:cNvPr>
          <p:cNvSpPr txBox="1"/>
          <p:nvPr/>
        </p:nvSpPr>
        <p:spPr>
          <a:xfrm>
            <a:off x="9040426" y="3347333"/>
            <a:ext cx="2713609" cy="1477328"/>
          </a:xfrm>
          <a:prstGeom prst="rect">
            <a:avLst/>
          </a:prstGeom>
          <a:noFill/>
        </p:spPr>
        <p:txBody>
          <a:bodyPr wrap="square" rtlCol="0">
            <a:spAutoFit/>
          </a:bodyPr>
          <a:lstStyle/>
          <a:p>
            <a:r>
              <a:rPr lang="en-US" u="sng" dirty="0"/>
              <a:t>Big data </a:t>
            </a:r>
            <a:r>
              <a:rPr lang="en-US" dirty="0"/>
              <a:t>can make minor things look significant because sample size is part of the </a:t>
            </a:r>
            <a:r>
              <a:rPr lang="en-US" u="sng" dirty="0"/>
              <a:t>formula</a:t>
            </a:r>
            <a:r>
              <a:rPr lang="en-US" dirty="0"/>
              <a:t>. Be careful in interpreting results.</a:t>
            </a:r>
          </a:p>
        </p:txBody>
      </p:sp>
      <p:sp>
        <p:nvSpPr>
          <p:cNvPr id="3" name="Slide Number Placeholder 2">
            <a:extLst>
              <a:ext uri="{FF2B5EF4-FFF2-40B4-BE49-F238E27FC236}">
                <a16:creationId xmlns:a16="http://schemas.microsoft.com/office/drawing/2014/main" id="{8BBAEBB5-CC70-4FEA-B621-FED46CB06B96}"/>
              </a:ext>
            </a:extLst>
          </p:cNvPr>
          <p:cNvSpPr>
            <a:spLocks noGrp="1"/>
          </p:cNvSpPr>
          <p:nvPr>
            <p:ph type="sldNum" sz="quarter" idx="12"/>
          </p:nvPr>
        </p:nvSpPr>
        <p:spPr/>
        <p:txBody>
          <a:bodyPr/>
          <a:lstStyle/>
          <a:p>
            <a:fld id="{35032509-D289-4CC9-8A27-14E47DC64BC2}" type="slidenum">
              <a:rPr lang="en-US" smtClean="0"/>
              <a:t>201</a:t>
            </a:fld>
            <a:endParaRPr lang="en-US" dirty="0"/>
          </a:p>
        </p:txBody>
      </p:sp>
    </p:spTree>
    <p:extLst>
      <p:ext uri="{BB962C8B-B14F-4D97-AF65-F5344CB8AC3E}">
        <p14:creationId xmlns:p14="http://schemas.microsoft.com/office/powerpoint/2010/main" val="4840042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D876-4D8F-4116-8692-6D67D634F1C4}"/>
              </a:ext>
            </a:extLst>
          </p:cNvPr>
          <p:cNvSpPr>
            <a:spLocks noGrp="1"/>
          </p:cNvSpPr>
          <p:nvPr>
            <p:ph type="title"/>
          </p:nvPr>
        </p:nvSpPr>
        <p:spPr/>
        <p:txBody>
          <a:bodyPr/>
          <a:lstStyle/>
          <a:p>
            <a:r>
              <a:rPr lang="en-US" dirty="0"/>
              <a:t>Nonlinearity and interpreting polynomial models (1)</a:t>
            </a:r>
          </a:p>
        </p:txBody>
      </p:sp>
      <p:sp>
        <p:nvSpPr>
          <p:cNvPr id="3" name="Content Placeholder 2">
            <a:extLst>
              <a:ext uri="{FF2B5EF4-FFF2-40B4-BE49-F238E27FC236}">
                <a16:creationId xmlns:a16="http://schemas.microsoft.com/office/drawing/2014/main" id="{AB861BF5-DB68-4152-927A-8C13334FD5DD}"/>
              </a:ext>
            </a:extLst>
          </p:cNvPr>
          <p:cNvSpPr>
            <a:spLocks noGrp="1"/>
          </p:cNvSpPr>
          <p:nvPr>
            <p:ph idx="1"/>
          </p:nvPr>
        </p:nvSpPr>
        <p:spPr>
          <a:xfrm>
            <a:off x="372863" y="1825624"/>
            <a:ext cx="11434438" cy="5032375"/>
          </a:xfrm>
        </p:spPr>
        <p:txBody>
          <a:bodyPr>
            <a:normAutofit fontScale="77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Quadratic models can deliver increasing or decreasing effects. Models allow for a turning point (inflection point) which is where the effect wears off (effect= 0).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calculate the main effect and transformed terms to get the predicted score. If we look at contrasts of equal differences, they will look different based on what X values I use. For example, if I compare the difference in 50 to 150 Horsepower, that contrast size will look different than if I go from 75 to 175 Horsepower.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Keep in mind values won’t be straight forward like linear terms, therefore effect sizes may need contrasts. The best approach in describing results may be using predicted differences in specific ranges.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 likelihood ratio test to show including interaction term helped (as well a p-value from the regression results): [R CODE] pchisq(q= abs(2*(-80.78092  - -77.21255)), df=1, lower.tail=FALSE). Anything above 3.842 is significant for a LRT.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Point of inflection: Where the slope is 0 in the curve. Where we compare differences matters when using a non-linear term because we can see something is “increasing at a decreasing rate” which means it initially is increasing but less and less over X and in fact may have a downward slope towards the end (e.g., the gain from going to 10 to 11 could be bigger than 30 to 31).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B1X &gt; 0 and B2X^2 &lt; 0, the slope is initially positive but decreases as X increases, the trend curves downward. The trend has a hump shape and turns at the value: X = B1 / (2 * B2), the formula only needs the model coefficients.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B1X &lt; B2X^2, then it could be exponential growth upwards. The X^2 term determines what direction the curve goes in. When B1X &lt; 0 and B2X^2 &gt; 0, the trend goes upward more on the highest values of X, the slope is initially negative, but it increases (gets less negative) as X increases.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function has a U shape and turns at the X from the partial derivative formula earlier. But now that X value is the minimum of the function. Once X &gt; X*, the slope is positive.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negative and significant quadratic term may suggest that progress is getting worse over time or we need help or we’re maxing out on what we are getting from our program…this is a signal we need to do something. We need to ask ourselves if the turning point makes sense, is it clinically expected, does the sign change make sense, is the turning point at extreme values that might be rare (if so, we probably don’t have to worry about it). </a:t>
            </a:r>
          </a:p>
        </p:txBody>
      </p:sp>
      <p:sp>
        <p:nvSpPr>
          <p:cNvPr id="4" name="Slide Number Placeholder 3">
            <a:extLst>
              <a:ext uri="{FF2B5EF4-FFF2-40B4-BE49-F238E27FC236}">
                <a16:creationId xmlns:a16="http://schemas.microsoft.com/office/drawing/2014/main" id="{18D01A05-495A-42B7-8250-E02BA1056FAD}"/>
              </a:ext>
            </a:extLst>
          </p:cNvPr>
          <p:cNvSpPr>
            <a:spLocks noGrp="1"/>
          </p:cNvSpPr>
          <p:nvPr>
            <p:ph type="sldNum" sz="quarter" idx="12"/>
          </p:nvPr>
        </p:nvSpPr>
        <p:spPr/>
        <p:txBody>
          <a:bodyPr/>
          <a:lstStyle/>
          <a:p>
            <a:fld id="{35032509-D289-4CC9-8A27-14E47DC64BC2}" type="slidenum">
              <a:rPr lang="en-US" smtClean="0"/>
              <a:t>202</a:t>
            </a:fld>
            <a:endParaRPr lang="en-US" dirty="0"/>
          </a:p>
        </p:txBody>
      </p:sp>
    </p:spTree>
    <p:extLst>
      <p:ext uri="{BB962C8B-B14F-4D97-AF65-F5344CB8AC3E}">
        <p14:creationId xmlns:p14="http://schemas.microsoft.com/office/powerpoint/2010/main" val="39771333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486A-F90D-4DE5-AECC-556FC9B88B74}"/>
              </a:ext>
            </a:extLst>
          </p:cNvPr>
          <p:cNvSpPr>
            <a:spLocks noGrp="1"/>
          </p:cNvSpPr>
          <p:nvPr>
            <p:ph type="title"/>
          </p:nvPr>
        </p:nvSpPr>
        <p:spPr/>
        <p:txBody>
          <a:bodyPr/>
          <a:lstStyle/>
          <a:p>
            <a:r>
              <a:rPr lang="en-US" dirty="0"/>
              <a:t>Nonlinearity and interpreting polynomial models (2)</a:t>
            </a:r>
          </a:p>
        </p:txBody>
      </p:sp>
      <p:sp>
        <p:nvSpPr>
          <p:cNvPr id="3" name="Content Placeholder 2">
            <a:extLst>
              <a:ext uri="{FF2B5EF4-FFF2-40B4-BE49-F238E27FC236}">
                <a16:creationId xmlns:a16="http://schemas.microsoft.com/office/drawing/2014/main" id="{D86B8995-DD97-4918-BE79-91751DB62CFC}"/>
              </a:ext>
            </a:extLst>
          </p:cNvPr>
          <p:cNvSpPr>
            <a:spLocks noGrp="1"/>
          </p:cNvSpPr>
          <p:nvPr>
            <p:ph idx="1"/>
          </p:nvPr>
        </p:nvSpPr>
        <p:spPr>
          <a:xfrm>
            <a:off x="399495" y="1825624"/>
            <a:ext cx="11354540" cy="5032375"/>
          </a:xfrm>
        </p:spPr>
        <p:txBody>
          <a:bodyPr>
            <a:normAutofit fontScale="47500" lnSpcReduction="20000"/>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&gt; 0 and B2X^2 &gt; 0, the trend goes upward and increases more as X increases.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&lt; 0 and B2X^2 &lt; 0, the trend goes downward and increases more as X increases. Adding more predictors does nothing to how we make the above interpretations.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Another way to consider trends that “increase at a decreasing rate”, each year of experience is worth less than the preceding year…we can tell our client that we’re getting almost as much out of this as we can, it isn’t worth the extra 2 or 3 years of program participation.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We can use the partial derivative formula above to figure out what a return might look like, for example, the return in going from 10 to 11 is about 0.123 - 0.0076 * 10= 0.047 or 4.7%. And if we set X to 0, that would tell us the return in going from 0 to 1 year of experience is 12.3% (0.123 - 0.0076 * 0= 0.123). Of course, we can always do a contrast between 10 and 11 years to get accurate results.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B1X and B2X^2 compete to determine the value of Y, B2X^2 will eventually win (p. 216, Singer and Willet). Quadratic trajectories with a single “peak” are said to be “concave” to the time axis. The peak is called the “stationary point” because the slope momentarily goes to 0 before reversing direction.</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Quadratic curves have 1 stationary point. If the curvature parameter is positive, the trajectory is “convex” to the time axis with a single “trough”. Whether positive or negative, the larger the magnitude of B2X^2, it renders the curvature more extreme.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moment when the quadratic trajectory curve flips over, at either a </a:t>
            </a:r>
            <a:r>
              <a:rPr lang="en-US" sz="2800" u="sng" dirty="0">
                <a:effectLst/>
                <a:latin typeface="Calibri" panose="020F0502020204030204" pitchFamily="34" charset="0"/>
                <a:ea typeface="Calibri" panose="020F0502020204030204" pitchFamily="34" charset="0"/>
                <a:cs typeface="Times New Roman" panose="02020603050405020304" pitchFamily="18" charset="0"/>
              </a:rPr>
              <a:t>peak or a trough, is: -B1X / (2 * B2X^2), partial derivative formula above</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In a time-structured dataset, you need at least 1 more wave of data per person than there are individual growth parameters in the level 1 individual growth model. A level 1 linear change trajectory requires at least 3 waves of data. A quadratic level 1 individual growth model requires at least 4; a cubic at least 5. And these are only the minimum requirements.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When to stop adding polynomial terms: 1) when each additional terms stops being significant or the subsequent p-values are significant but get bigger, 2) when the Deviance statistics, AIC or BIC has the lowest value for each model. We can go with a quadratic model but that doesn’t mean individuals don’t have cubic trajectories, but rather that, overall when individuals change is hypothesized to be cubic, sufficient cases end up with cubic parameters that are close enough to be 0 that there is too little systematic variation in this parameter to worry about (p. 223, Singer and Willet). </a:t>
            </a:r>
          </a:p>
          <a:p>
            <a:endParaRPr lang="en-US" dirty="0"/>
          </a:p>
        </p:txBody>
      </p:sp>
      <p:sp>
        <p:nvSpPr>
          <p:cNvPr id="4" name="Slide Number Placeholder 3">
            <a:extLst>
              <a:ext uri="{FF2B5EF4-FFF2-40B4-BE49-F238E27FC236}">
                <a16:creationId xmlns:a16="http://schemas.microsoft.com/office/drawing/2014/main" id="{B1CBC351-5491-408B-991C-E635D83EA17A}"/>
              </a:ext>
            </a:extLst>
          </p:cNvPr>
          <p:cNvSpPr>
            <a:spLocks noGrp="1"/>
          </p:cNvSpPr>
          <p:nvPr>
            <p:ph type="sldNum" sz="quarter" idx="12"/>
          </p:nvPr>
        </p:nvSpPr>
        <p:spPr/>
        <p:txBody>
          <a:bodyPr/>
          <a:lstStyle/>
          <a:p>
            <a:fld id="{35032509-D289-4CC9-8A27-14E47DC64BC2}" type="slidenum">
              <a:rPr lang="en-US" smtClean="0"/>
              <a:t>203</a:t>
            </a:fld>
            <a:endParaRPr lang="en-US" dirty="0"/>
          </a:p>
        </p:txBody>
      </p:sp>
    </p:spTree>
    <p:extLst>
      <p:ext uri="{BB962C8B-B14F-4D97-AF65-F5344CB8AC3E}">
        <p14:creationId xmlns:p14="http://schemas.microsoft.com/office/powerpoint/2010/main" val="256768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838200" y="365125"/>
            <a:ext cx="10515600" cy="1325563"/>
          </a:xfrm>
        </p:spPr>
        <p:txBody>
          <a:bodyPr>
            <a:normAutofit/>
          </a:bodyPr>
          <a:lstStyle/>
          <a:p>
            <a:r>
              <a:rPr lang="en-US" sz="5400" dirty="0"/>
              <a:t>Research and Statistics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390076F-27D4-4F50-A50F-F5649911211A}"/>
              </a:ext>
            </a:extLst>
          </p:cNvPr>
          <p:cNvSpPr>
            <a:spLocks noGrp="1"/>
          </p:cNvSpPr>
          <p:nvPr>
            <p:ph idx="1"/>
          </p:nvPr>
        </p:nvSpPr>
        <p:spPr>
          <a:xfrm>
            <a:off x="838200" y="1929384"/>
            <a:ext cx="10515600" cy="4251960"/>
          </a:xfrm>
        </p:spPr>
        <p:txBody>
          <a:bodyPr>
            <a:normAutofit/>
          </a:bodyPr>
          <a:lstStyle/>
          <a:p>
            <a:r>
              <a:rPr lang="en-US" dirty="0"/>
              <a:t>The best way to get a more powerful model is to research the topic to find the most important predictors. </a:t>
            </a:r>
          </a:p>
          <a:p>
            <a:r>
              <a:rPr lang="en-US" dirty="0"/>
              <a:t>For example, in Doll &amp; Hill’s 1950 study that linked lung cancer to smoking, the other prevailing theory on the cause was automobile pollution. </a:t>
            </a:r>
          </a:p>
          <a:p>
            <a:r>
              <a:rPr lang="en-US" dirty="0"/>
              <a:t>Imagine developing a lung cancer model today without including smoking.</a:t>
            </a:r>
          </a:p>
          <a:p>
            <a:endParaRPr lang="en-US" dirty="0"/>
          </a:p>
          <a:p>
            <a:endParaRPr lang="en-US" dirty="0"/>
          </a:p>
        </p:txBody>
      </p:sp>
      <p:sp>
        <p:nvSpPr>
          <p:cNvPr id="4" name="Slide Number Placeholder 3">
            <a:extLst>
              <a:ext uri="{FF2B5EF4-FFF2-40B4-BE49-F238E27FC236}">
                <a16:creationId xmlns:a16="http://schemas.microsoft.com/office/drawing/2014/main" id="{2C57F8B7-15F3-4C0A-ACE4-DDCF64105B6C}"/>
              </a:ext>
            </a:extLst>
          </p:cNvPr>
          <p:cNvSpPr>
            <a:spLocks noGrp="1"/>
          </p:cNvSpPr>
          <p:nvPr>
            <p:ph type="sldNum" sz="quarter" idx="12"/>
          </p:nvPr>
        </p:nvSpPr>
        <p:spPr/>
        <p:txBody>
          <a:bodyPr/>
          <a:lstStyle/>
          <a:p>
            <a:fld id="{35032509-D289-4CC9-8A27-14E47DC64BC2}" type="slidenum">
              <a:rPr lang="en-US" smtClean="0"/>
              <a:t>21</a:t>
            </a:fld>
            <a:endParaRPr lang="en-US" dirty="0"/>
          </a:p>
        </p:txBody>
      </p:sp>
    </p:spTree>
    <p:extLst>
      <p:ext uri="{BB962C8B-B14F-4D97-AF65-F5344CB8AC3E}">
        <p14:creationId xmlns:p14="http://schemas.microsoft.com/office/powerpoint/2010/main" val="355130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6A32-4BF9-4ED9-803A-4C253C1A0F1B}"/>
              </a:ext>
            </a:extLst>
          </p:cNvPr>
          <p:cNvSpPr>
            <a:spLocks noGrp="1"/>
          </p:cNvSpPr>
          <p:nvPr>
            <p:ph type="title"/>
          </p:nvPr>
        </p:nvSpPr>
        <p:spPr/>
        <p:txBody>
          <a:bodyPr/>
          <a:lstStyle/>
          <a:p>
            <a:r>
              <a:rPr lang="en-US" dirty="0"/>
              <a:t>Health economic outcomes</a:t>
            </a:r>
          </a:p>
        </p:txBody>
      </p:sp>
      <p:sp>
        <p:nvSpPr>
          <p:cNvPr id="3" name="Content Placeholder 2">
            <a:extLst>
              <a:ext uri="{FF2B5EF4-FFF2-40B4-BE49-F238E27FC236}">
                <a16:creationId xmlns:a16="http://schemas.microsoft.com/office/drawing/2014/main" id="{FA24FAB0-7539-45CB-B079-CBE57A054C55}"/>
              </a:ext>
            </a:extLst>
          </p:cNvPr>
          <p:cNvSpPr>
            <a:spLocks noGrp="1"/>
          </p:cNvSpPr>
          <p:nvPr>
            <p:ph idx="1"/>
          </p:nvPr>
        </p:nvSpPr>
        <p:spPr/>
        <p:txBody>
          <a:bodyPr>
            <a:normAutofit fontScale="92500" lnSpcReduction="10000"/>
          </a:bodyPr>
          <a:lstStyle/>
          <a:p>
            <a:r>
              <a:rPr lang="en-US" dirty="0"/>
              <a:t>Two outcomes we often consider are </a:t>
            </a:r>
            <a:r>
              <a:rPr lang="en-US" dirty="0">
                <a:solidFill>
                  <a:srgbClr val="FF0000"/>
                </a:solidFill>
              </a:rPr>
              <a:t>length of stay</a:t>
            </a:r>
            <a:r>
              <a:rPr lang="en-US" dirty="0"/>
              <a:t> and </a:t>
            </a:r>
            <a:r>
              <a:rPr lang="en-US" dirty="0">
                <a:solidFill>
                  <a:srgbClr val="FF0000"/>
                </a:solidFill>
              </a:rPr>
              <a:t>cost</a:t>
            </a:r>
            <a:r>
              <a:rPr lang="en-US" dirty="0"/>
              <a:t>.</a:t>
            </a:r>
          </a:p>
          <a:p>
            <a:r>
              <a:rPr lang="en-US" dirty="0"/>
              <a:t>Both outcomes are usually non-normally distributed.</a:t>
            </a:r>
          </a:p>
          <a:p>
            <a:r>
              <a:rPr lang="en-US" dirty="0"/>
              <a:t>That’s because we have special cases of $0 costs or it’s positively skewed because some patients have very high costs.</a:t>
            </a:r>
          </a:p>
          <a:p>
            <a:r>
              <a:rPr lang="en-US" dirty="0"/>
              <a:t>We might consider the median as a good descriptor of the outcome.</a:t>
            </a:r>
          </a:p>
          <a:p>
            <a:r>
              <a:rPr lang="en-US" dirty="0"/>
              <a:t>However, we are always interested in the mean from the economic perspective. We can identify high-cost patients or groups.</a:t>
            </a:r>
          </a:p>
          <a:p>
            <a:r>
              <a:rPr lang="en-US" dirty="0"/>
              <a:t>Models with an R2 that is too low (R2 &lt; 0.60-0.70, depends on Y) to predict hospitalization costs (or LOS) of individual patients can still accurately estimate the average costs of </a:t>
            </a:r>
            <a:r>
              <a:rPr lang="en-US" u="sng" dirty="0"/>
              <a:t>groups of patients with the same characteristics</a:t>
            </a:r>
            <a:r>
              <a:rPr lang="en-US" dirty="0"/>
              <a:t>. (Steyerberg, p. 54)</a:t>
            </a:r>
          </a:p>
        </p:txBody>
      </p:sp>
      <p:sp>
        <p:nvSpPr>
          <p:cNvPr id="4" name="Slide Number Placeholder 3">
            <a:extLst>
              <a:ext uri="{FF2B5EF4-FFF2-40B4-BE49-F238E27FC236}">
                <a16:creationId xmlns:a16="http://schemas.microsoft.com/office/drawing/2014/main" id="{B113A835-69E7-4336-BEB3-778AEAE9F067}"/>
              </a:ext>
            </a:extLst>
          </p:cNvPr>
          <p:cNvSpPr>
            <a:spLocks noGrp="1"/>
          </p:cNvSpPr>
          <p:nvPr>
            <p:ph type="sldNum" sz="quarter" idx="12"/>
          </p:nvPr>
        </p:nvSpPr>
        <p:spPr/>
        <p:txBody>
          <a:bodyPr/>
          <a:lstStyle/>
          <a:p>
            <a:fld id="{35032509-D289-4CC9-8A27-14E47DC64BC2}" type="slidenum">
              <a:rPr lang="en-US" smtClean="0"/>
              <a:t>22</a:t>
            </a:fld>
            <a:endParaRPr lang="en-US" dirty="0"/>
          </a:p>
        </p:txBody>
      </p:sp>
    </p:spTree>
    <p:extLst>
      <p:ext uri="{BB962C8B-B14F-4D97-AF65-F5344CB8AC3E}">
        <p14:creationId xmlns:p14="http://schemas.microsoft.com/office/powerpoint/2010/main" val="306063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9760-44F9-4018-B49E-C88ECF8F5CC7}"/>
              </a:ext>
            </a:extLst>
          </p:cNvPr>
          <p:cNvSpPr>
            <a:spLocks noGrp="1"/>
          </p:cNvSpPr>
          <p:nvPr>
            <p:ph type="title"/>
          </p:nvPr>
        </p:nvSpPr>
        <p:spPr/>
        <p:txBody>
          <a:bodyPr/>
          <a:lstStyle/>
          <a:p>
            <a:r>
              <a:rPr lang="en-US" dirty="0"/>
              <a:t>How to work with skewed cost outcomes</a:t>
            </a:r>
          </a:p>
        </p:txBody>
      </p:sp>
      <p:sp>
        <p:nvSpPr>
          <p:cNvPr id="3" name="Content Placeholder 2">
            <a:extLst>
              <a:ext uri="{FF2B5EF4-FFF2-40B4-BE49-F238E27FC236}">
                <a16:creationId xmlns:a16="http://schemas.microsoft.com/office/drawing/2014/main" id="{B446DE5A-24CF-4DDC-83BB-0420A4412D3E}"/>
              </a:ext>
            </a:extLst>
          </p:cNvPr>
          <p:cNvSpPr>
            <a:spLocks noGrp="1"/>
          </p:cNvSpPr>
          <p:nvPr>
            <p:ph idx="1"/>
          </p:nvPr>
        </p:nvSpPr>
        <p:spPr>
          <a:xfrm>
            <a:off x="230819" y="1825624"/>
            <a:ext cx="11754035" cy="4885893"/>
          </a:xfrm>
        </p:spPr>
        <p:txBody>
          <a:bodyPr>
            <a:normAutofit fontScale="77500" lnSpcReduction="20000"/>
          </a:bodyPr>
          <a:lstStyle/>
          <a:p>
            <a:pPr>
              <a:lnSpc>
                <a:spcPct val="115000"/>
              </a:lnSpc>
              <a:spcBef>
                <a:spcPts val="0"/>
              </a:spcBef>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Outliers have a direct impact in the formulas we use in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goal of OLS is to minimize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squared errors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Being off by $10,000 isn’t a big deal if it is spread over 10 patients at $1,000 each. But if just 1 patient is an outlier by going over the predicted cost by $10,000, the associated squared error is 10 times larger than it would be for 10 patients:  10000^2 / (1000^2 * 10) = 10</a:t>
            </a:r>
          </a:p>
          <a:p>
            <a:pPr>
              <a:lnSpc>
                <a:spcPct val="115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extreme scores can substantially distort predictions for cases with low or moderate values.</a:t>
            </a:r>
          </a:p>
          <a:p>
            <a:pPr>
              <a:lnSpc>
                <a:spcPct val="115000"/>
              </a:lnSpc>
              <a:spcBef>
                <a:spcPts val="0"/>
              </a:spcBef>
            </a:pP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Various options for dealing with outlier:</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Trimming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Dropping cases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Medicare drops values that are &gt; 3 SDs on a log scale. Be careful, R2 can be effected.</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Topcoding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replaces high outliers with some maximum value (e.g., $20,000= $10,000). This can improve R2 but it won’t cover full range of $ values, won’t be as descriptive. Iezzoni prefers “topcoding” over “trimming” because the most expensive cases are usually important. Trimming and topcoding can underestimate predicted costs and lead too high observed:expected ratios.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Winsorizing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Drops equal amounts of low and high cases (e.g., 5 lowest values replaced with maximum of the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lowest and 5 highest replaced with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By Dixon and Tukey, 1968.</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Log transformations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The</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outcome is replaced with a natural log. With their more normal distribution, transformed data more closely conform to the assumptions of OLS modeling.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Transforming continuous outcome variables is more appropriate when the goal is to identify statistically significant predictors of the outcome (to better meet the assumption underlying the statistical tests). However, when the goal is to predict the value of the dependent variable, such transformations are less useful. It requires “back transformations” of th</a:t>
            </a:r>
            <a:r>
              <a:rPr lang="en-US" sz="1800" dirty="0">
                <a:latin typeface="Calibri" panose="020F0502020204030204" pitchFamily="34" charset="0"/>
                <a:ea typeface="Calibri" panose="020F0502020204030204" pitchFamily="34" charset="0"/>
                <a:cs typeface="Times New Roman" panose="02020603050405020304" pitchFamily="18" charset="0"/>
              </a:rPr>
              <a:t>e predicted values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“smearing” to adjust for the bias in retransforming predictions. But there are still some issues with the precision in predicted cost values. R2 values tend to be higher with untransformed outcomes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General Linear models (GLM)</a:t>
            </a:r>
            <a:r>
              <a:rPr lang="en-US" sz="1800" dirty="0">
                <a:effectLst/>
                <a:latin typeface="Calibri" panose="020F0502020204030204" pitchFamily="34" charset="0"/>
                <a:ea typeface="Calibri" panose="020F0502020204030204" pitchFamily="34" charset="0"/>
                <a:cs typeface="Times New Roman" panose="02020603050405020304" pitchFamily="18" charset="0"/>
              </a:rPr>
              <a:t>: Poisson and Ordinal logistic. Or Quantile regression.</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Cox proportional hazards 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Highly effective, this semi-parametric model treats costs as a rank order (e.g., if the 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cost is $10,000 and the highest is $500,000, they still have the same rank of 2 and 1. See Dudley &amp; Harrell (1993)</a:t>
            </a:r>
          </a:p>
          <a:p>
            <a:pPr>
              <a:lnSpc>
                <a:spcPct val="115000"/>
              </a:lnSpc>
              <a:spcBef>
                <a:spcPts val="0"/>
              </a:spcBef>
              <a:spcAft>
                <a:spcPts val="10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Models having the smallest Mean Absolute Deviation (MAD)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the average of absolute differences in values of [Observed Y – Predicted Y]. In general, models with higher R2 values have lower MADs.</a:t>
            </a:r>
          </a:p>
          <a:p>
            <a:pPr>
              <a:lnSpc>
                <a:spcPct val="115000"/>
              </a:lnSpc>
              <a:spcBef>
                <a:spcPts val="0"/>
              </a:spcBef>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“Lumley (2002) used simulations to show that, </a:t>
            </a:r>
            <a:r>
              <a:rPr lang="en-US" sz="1800" u="sng" dirty="0">
                <a:latin typeface="Calibri" panose="020F0502020204030204" pitchFamily="34" charset="0"/>
                <a:ea typeface="Calibri" panose="020F0502020204030204" pitchFamily="34" charset="0"/>
                <a:cs typeface="Times New Roman" panose="02020603050405020304" pitchFamily="18" charset="0"/>
              </a:rPr>
              <a:t>with large datasets</a:t>
            </a:r>
            <a:r>
              <a:rPr lang="en-US" sz="1800" dirty="0">
                <a:latin typeface="Calibri" panose="020F0502020204030204" pitchFamily="34" charset="0"/>
                <a:ea typeface="Calibri" panose="020F0502020204030204" pitchFamily="34" charset="0"/>
                <a:cs typeface="Times New Roman" panose="02020603050405020304" pitchFamily="18" charset="0"/>
              </a:rPr>
              <a:t>, OLS generally handles nonnormally distributed data well despite its underlying assumptions about normality.” (Iezzoni, p. 245)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EBEA16-45CF-4BF4-9042-F714BCDD14B4}"/>
              </a:ext>
            </a:extLst>
          </p:cNvPr>
          <p:cNvSpPr>
            <a:spLocks noGrp="1"/>
          </p:cNvSpPr>
          <p:nvPr>
            <p:ph type="sldNum" sz="quarter" idx="12"/>
          </p:nvPr>
        </p:nvSpPr>
        <p:spPr/>
        <p:txBody>
          <a:bodyPr/>
          <a:lstStyle/>
          <a:p>
            <a:fld id="{35032509-D289-4CC9-8A27-14E47DC64BC2}" type="slidenum">
              <a:rPr lang="en-US" smtClean="0"/>
              <a:t>23</a:t>
            </a:fld>
            <a:endParaRPr lang="en-US" dirty="0"/>
          </a:p>
        </p:txBody>
      </p:sp>
    </p:spTree>
    <p:extLst>
      <p:ext uri="{BB962C8B-B14F-4D97-AF65-F5344CB8AC3E}">
        <p14:creationId xmlns:p14="http://schemas.microsoft.com/office/powerpoint/2010/main" val="388430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2F66-F2F4-4F44-AA7F-E0A983D4C0EA}"/>
              </a:ext>
            </a:extLst>
          </p:cNvPr>
          <p:cNvSpPr>
            <a:spLocks noGrp="1"/>
          </p:cNvSpPr>
          <p:nvPr>
            <p:ph type="title"/>
          </p:nvPr>
        </p:nvSpPr>
        <p:spPr/>
        <p:txBody>
          <a:bodyPr/>
          <a:lstStyle/>
          <a:p>
            <a:r>
              <a:rPr lang="en-US" dirty="0">
                <a:solidFill>
                  <a:srgbClr val="00B0F0"/>
                </a:solidFill>
              </a:rPr>
              <a:t>Steps in Regression</a:t>
            </a:r>
          </a:p>
        </p:txBody>
      </p:sp>
      <p:sp>
        <p:nvSpPr>
          <p:cNvPr id="3" name="Content Placeholder 2">
            <a:extLst>
              <a:ext uri="{FF2B5EF4-FFF2-40B4-BE49-F238E27FC236}">
                <a16:creationId xmlns:a16="http://schemas.microsoft.com/office/drawing/2014/main" id="{AED1ACD3-E7D4-4E33-9551-CB9D840CA518}"/>
              </a:ext>
            </a:extLst>
          </p:cNvPr>
          <p:cNvSpPr>
            <a:spLocks noGrp="1"/>
          </p:cNvSpPr>
          <p:nvPr>
            <p:ph idx="1"/>
          </p:nvPr>
        </p:nvSpPr>
        <p:spPr>
          <a:xfrm>
            <a:off x="838200" y="1825624"/>
            <a:ext cx="10515600" cy="4885893"/>
          </a:xfrm>
        </p:spPr>
        <p:txBody>
          <a:bodyPr>
            <a:normAutofit fontScale="92500" lnSpcReduction="10000"/>
          </a:bodyPr>
          <a:lstStyle/>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Research/study design</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D</a:t>
            </a:r>
            <a:r>
              <a:rPr lang="en-US" sz="3200" dirty="0">
                <a:effectLst/>
                <a:latin typeface="Calibri" panose="020F0502020204030204" pitchFamily="34" charset="0"/>
                <a:ea typeface="Times New Roman" panose="02020603050405020304" pitchFamily="18" charset="0"/>
              </a:rPr>
              <a:t>ata collection: Don’t categorize continuous predictors when possible, ge</a:t>
            </a:r>
            <a:r>
              <a:rPr lang="en-US" sz="3200" dirty="0">
                <a:latin typeface="Calibri" panose="020F0502020204030204" pitchFamily="34" charset="0"/>
                <a:ea typeface="Times New Roman" panose="02020603050405020304" pitchFamily="18" charset="0"/>
              </a:rPr>
              <a:t>t wide distributions. Use well defined groups.</a:t>
            </a:r>
            <a:endParaRPr lang="en-US" sz="3200" dirty="0">
              <a:effectLst/>
              <a:latin typeface="Calibri" panose="020F0502020204030204" pitchFamily="34" charset="0"/>
              <a:ea typeface="Times New Roman" panose="02020603050405020304" pitchFamily="18" charset="0"/>
            </a:endParaRP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Descriptive statistics, examine outcome means by quartiles or categories.</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Variable selection to define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Run and assess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Diagnostics and revisions (if needed).</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Interpret results.</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M</a:t>
            </a:r>
            <a:r>
              <a:rPr lang="en-US" sz="3200" dirty="0">
                <a:effectLst/>
                <a:latin typeface="Calibri" panose="020F0502020204030204" pitchFamily="34" charset="0"/>
                <a:ea typeface="Times New Roman" panose="02020603050405020304" pitchFamily="18" charset="0"/>
              </a:rPr>
              <a:t>ake recommendations.</a:t>
            </a:r>
            <a:endParaRPr lang="en-US" sz="3200" dirty="0"/>
          </a:p>
        </p:txBody>
      </p:sp>
      <p:sp>
        <p:nvSpPr>
          <p:cNvPr id="4" name="Slide Number Placeholder 3">
            <a:extLst>
              <a:ext uri="{FF2B5EF4-FFF2-40B4-BE49-F238E27FC236}">
                <a16:creationId xmlns:a16="http://schemas.microsoft.com/office/drawing/2014/main" id="{73A5D171-0938-40D8-9C54-58FBB87EA3E7}"/>
              </a:ext>
            </a:extLst>
          </p:cNvPr>
          <p:cNvSpPr>
            <a:spLocks noGrp="1"/>
          </p:cNvSpPr>
          <p:nvPr>
            <p:ph type="sldNum" sz="quarter" idx="12"/>
          </p:nvPr>
        </p:nvSpPr>
        <p:spPr/>
        <p:txBody>
          <a:bodyPr/>
          <a:lstStyle/>
          <a:p>
            <a:fld id="{35032509-D289-4CC9-8A27-14E47DC64BC2}" type="slidenum">
              <a:rPr lang="en-US" smtClean="0"/>
              <a:t>24</a:t>
            </a:fld>
            <a:endParaRPr lang="en-US" dirty="0"/>
          </a:p>
        </p:txBody>
      </p:sp>
    </p:spTree>
    <p:extLst>
      <p:ext uri="{BB962C8B-B14F-4D97-AF65-F5344CB8AC3E}">
        <p14:creationId xmlns:p14="http://schemas.microsoft.com/office/powerpoint/2010/main" val="4180636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F77B-19D0-4E75-B336-30318FEFCBF6}"/>
              </a:ext>
            </a:extLst>
          </p:cNvPr>
          <p:cNvSpPr>
            <a:spLocks noGrp="1"/>
          </p:cNvSpPr>
          <p:nvPr>
            <p:ph type="title"/>
          </p:nvPr>
        </p:nvSpPr>
        <p:spPr/>
        <p:txBody>
          <a:bodyPr/>
          <a:lstStyle/>
          <a:p>
            <a:r>
              <a:rPr lang="en-US" dirty="0">
                <a:solidFill>
                  <a:srgbClr val="00B0F0"/>
                </a:solidFill>
              </a:rPr>
              <a:t>Regression strategies to improve the model</a:t>
            </a:r>
          </a:p>
        </p:txBody>
      </p:sp>
      <p:sp>
        <p:nvSpPr>
          <p:cNvPr id="3" name="Content Placeholder 2">
            <a:extLst>
              <a:ext uri="{FF2B5EF4-FFF2-40B4-BE49-F238E27FC236}">
                <a16:creationId xmlns:a16="http://schemas.microsoft.com/office/drawing/2014/main" id="{ABD9E960-1E79-4355-A0F9-CF27FBFE6227}"/>
              </a:ext>
            </a:extLst>
          </p:cNvPr>
          <p:cNvSpPr>
            <a:spLocks noGrp="1"/>
          </p:cNvSpPr>
          <p:nvPr>
            <p:ph idx="1"/>
          </p:nvPr>
        </p:nvSpPr>
        <p:spPr>
          <a:xfrm>
            <a:off x="461639" y="1825625"/>
            <a:ext cx="11319029" cy="4836432"/>
          </a:xfrm>
        </p:spPr>
        <p:txBody>
          <a:bodyPr>
            <a:normAutofit fontScale="92500" lnSpcReduction="10000"/>
          </a:bodyPr>
          <a:lstStyle/>
          <a:p>
            <a:r>
              <a:rPr lang="en-US" dirty="0"/>
              <a:t>Use the literature and clinical expertise to create your models. This helps with “omitted variable bias” and inaccurate coefficients due to them representing other correlated variables that are not in the model (e.g., smoking or drinking).</a:t>
            </a:r>
          </a:p>
          <a:p>
            <a:r>
              <a:rPr lang="en-US" dirty="0"/>
              <a:t>Limiting the number of predictors to the most relevant will reduce “overfitting” (model performance over-inflated due to chance because of too many predictors, performs poorly on future data).</a:t>
            </a:r>
          </a:p>
          <a:p>
            <a:r>
              <a:rPr lang="en-US" dirty="0"/>
              <a:t>Relax assumptions when relevant to get more accurate results.</a:t>
            </a:r>
          </a:p>
          <a:p>
            <a:r>
              <a:rPr lang="en-US" dirty="0"/>
              <a:t>Nonlinear effects, interactions, data reduction, and imputation can help improve the accuracy of the results. </a:t>
            </a:r>
          </a:p>
          <a:p>
            <a:r>
              <a:rPr lang="en-US" dirty="0"/>
              <a:t>Interactions don’t always replicate in future work so base it on theory.</a:t>
            </a:r>
          </a:p>
          <a:p>
            <a:r>
              <a:rPr lang="en-US" dirty="0"/>
              <a:t>Control for known risk adjusters like age, gender, health status, comorbidities, patient demographics, attitudes, etc.</a:t>
            </a:r>
          </a:p>
        </p:txBody>
      </p:sp>
      <p:sp>
        <p:nvSpPr>
          <p:cNvPr id="4" name="Slide Number Placeholder 3">
            <a:extLst>
              <a:ext uri="{FF2B5EF4-FFF2-40B4-BE49-F238E27FC236}">
                <a16:creationId xmlns:a16="http://schemas.microsoft.com/office/drawing/2014/main" id="{99489FE0-8881-45B2-AC1E-679AA9DCA60E}"/>
              </a:ext>
            </a:extLst>
          </p:cNvPr>
          <p:cNvSpPr>
            <a:spLocks noGrp="1"/>
          </p:cNvSpPr>
          <p:nvPr>
            <p:ph type="sldNum" sz="quarter" idx="12"/>
          </p:nvPr>
        </p:nvSpPr>
        <p:spPr/>
        <p:txBody>
          <a:bodyPr/>
          <a:lstStyle/>
          <a:p>
            <a:fld id="{35032509-D289-4CC9-8A27-14E47DC64BC2}" type="slidenum">
              <a:rPr lang="en-US" smtClean="0"/>
              <a:t>25</a:t>
            </a:fld>
            <a:endParaRPr lang="en-US" dirty="0"/>
          </a:p>
        </p:txBody>
      </p:sp>
    </p:spTree>
    <p:extLst>
      <p:ext uri="{BB962C8B-B14F-4D97-AF65-F5344CB8AC3E}">
        <p14:creationId xmlns:p14="http://schemas.microsoft.com/office/powerpoint/2010/main" val="354499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1BBBD4-268B-47B0-8277-C86A4DF95EE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Regression lines</a:t>
            </a:r>
          </a:p>
        </p:txBody>
      </p:sp>
      <p:sp>
        <p:nvSpPr>
          <p:cNvPr id="3" name="Text Placeholder 2">
            <a:extLst>
              <a:ext uri="{FF2B5EF4-FFF2-40B4-BE49-F238E27FC236}">
                <a16:creationId xmlns:a16="http://schemas.microsoft.com/office/drawing/2014/main" id="{1FDE5685-9E4D-43DD-9125-DAF4E3A98202}"/>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Understanding trends</a:t>
            </a:r>
          </a:p>
        </p:txBody>
      </p:sp>
      <p:sp>
        <p:nvSpPr>
          <p:cNvPr id="4" name="Slide Number Placeholder 3">
            <a:extLst>
              <a:ext uri="{FF2B5EF4-FFF2-40B4-BE49-F238E27FC236}">
                <a16:creationId xmlns:a16="http://schemas.microsoft.com/office/drawing/2014/main" id="{9650A947-4945-481E-9852-4CCFD4253E61}"/>
              </a:ext>
            </a:extLst>
          </p:cNvPr>
          <p:cNvSpPr>
            <a:spLocks noGrp="1"/>
          </p:cNvSpPr>
          <p:nvPr>
            <p:ph type="sldNum" sz="quarter" idx="12"/>
          </p:nvPr>
        </p:nvSpPr>
        <p:spPr/>
        <p:txBody>
          <a:bodyPr/>
          <a:lstStyle/>
          <a:p>
            <a:fld id="{35032509-D289-4CC9-8A27-14E47DC64BC2}" type="slidenum">
              <a:rPr lang="en-US" smtClean="0"/>
              <a:t>26</a:t>
            </a:fld>
            <a:endParaRPr lang="en-US" dirty="0"/>
          </a:p>
        </p:txBody>
      </p:sp>
    </p:spTree>
    <p:extLst>
      <p:ext uri="{BB962C8B-B14F-4D97-AF65-F5344CB8AC3E}">
        <p14:creationId xmlns:p14="http://schemas.microsoft.com/office/powerpoint/2010/main" val="26731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C871-7456-405B-944F-3C893B85DDED}"/>
              </a:ext>
            </a:extLst>
          </p:cNvPr>
          <p:cNvSpPr>
            <a:spLocks noGrp="1"/>
          </p:cNvSpPr>
          <p:nvPr>
            <p:ph type="title"/>
          </p:nvPr>
        </p:nvSpPr>
        <p:spPr/>
        <p:txBody>
          <a:bodyPr/>
          <a:lstStyle/>
          <a:p>
            <a:r>
              <a:rPr lang="en-US" dirty="0"/>
              <a:t>Understanding regression lines</a:t>
            </a:r>
          </a:p>
        </p:txBody>
      </p:sp>
      <p:sp>
        <p:nvSpPr>
          <p:cNvPr id="3" name="Content Placeholder 2">
            <a:extLst>
              <a:ext uri="{FF2B5EF4-FFF2-40B4-BE49-F238E27FC236}">
                <a16:creationId xmlns:a16="http://schemas.microsoft.com/office/drawing/2014/main" id="{C7FAC470-AA38-46EC-8FB4-7A88ED5C78E8}"/>
              </a:ext>
            </a:extLst>
          </p:cNvPr>
          <p:cNvSpPr>
            <a:spLocks noGrp="1"/>
          </p:cNvSpPr>
          <p:nvPr>
            <p:ph idx="1"/>
          </p:nvPr>
        </p:nvSpPr>
        <p:spPr/>
        <p:txBody>
          <a:bodyPr>
            <a:normAutofit/>
          </a:bodyPr>
          <a:lstStyle/>
          <a:p>
            <a:r>
              <a:rPr lang="en-US" dirty="0"/>
              <a:t>Regression lines are based on 2 primary components: 1) The regression trend and 2) the residuals.</a:t>
            </a:r>
          </a:p>
          <a:p>
            <a:r>
              <a:rPr lang="en-US" dirty="0"/>
              <a:t>How well we can trust the trend is determined by the ratio of the regression-to-residual.</a:t>
            </a:r>
          </a:p>
          <a:p>
            <a:r>
              <a:rPr lang="en-US" dirty="0"/>
              <a:t>The bigger the ratio (regression:residual), the more accurate the results.</a:t>
            </a:r>
          </a:p>
          <a:p>
            <a:r>
              <a:rPr lang="en-US" dirty="0">
                <a:solidFill>
                  <a:srgbClr val="000000"/>
                </a:solidFill>
                <a:effectLst/>
                <a:ea typeface="Calibri" panose="020F0502020204030204" pitchFamily="34" charset="0"/>
              </a:rPr>
              <a:t>Generally, a good-fitting regression line will have regression components large in absolute value relative to the residual components, whereas the opposite is true for poor-fitting regression lines. </a:t>
            </a:r>
            <a:endParaRPr lang="en-US" dirty="0"/>
          </a:p>
        </p:txBody>
      </p:sp>
      <p:sp>
        <p:nvSpPr>
          <p:cNvPr id="4" name="Slide Number Placeholder 3">
            <a:extLst>
              <a:ext uri="{FF2B5EF4-FFF2-40B4-BE49-F238E27FC236}">
                <a16:creationId xmlns:a16="http://schemas.microsoft.com/office/drawing/2014/main" id="{11C3FAAB-4458-426E-AAED-8EF2B43AFAFA}"/>
              </a:ext>
            </a:extLst>
          </p:cNvPr>
          <p:cNvSpPr>
            <a:spLocks noGrp="1"/>
          </p:cNvSpPr>
          <p:nvPr>
            <p:ph type="sldNum" sz="quarter" idx="12"/>
          </p:nvPr>
        </p:nvSpPr>
        <p:spPr/>
        <p:txBody>
          <a:bodyPr/>
          <a:lstStyle/>
          <a:p>
            <a:fld id="{35032509-D289-4CC9-8A27-14E47DC64BC2}" type="slidenum">
              <a:rPr lang="en-US" smtClean="0"/>
              <a:t>27</a:t>
            </a:fld>
            <a:endParaRPr lang="en-US" dirty="0"/>
          </a:p>
        </p:txBody>
      </p:sp>
    </p:spTree>
    <p:extLst>
      <p:ext uri="{BB962C8B-B14F-4D97-AF65-F5344CB8AC3E}">
        <p14:creationId xmlns:p14="http://schemas.microsoft.com/office/powerpoint/2010/main" val="272698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a:extLst>
              <a:ext uri="{FF2B5EF4-FFF2-40B4-BE49-F238E27FC236}">
                <a16:creationId xmlns:a16="http://schemas.microsoft.com/office/drawing/2014/main" id="{9E193616-5D86-4554-97BD-7AF748991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0"/>
            <a:ext cx="791527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4889FE-8AD0-49B3-91F6-900042E69168}"/>
              </a:ext>
            </a:extLst>
          </p:cNvPr>
          <p:cNvSpPr txBox="1"/>
          <p:nvPr/>
        </p:nvSpPr>
        <p:spPr>
          <a:xfrm>
            <a:off x="545284" y="939567"/>
            <a:ext cx="4647501" cy="2031325"/>
          </a:xfrm>
          <a:prstGeom prst="rect">
            <a:avLst/>
          </a:prstGeom>
          <a:noFill/>
        </p:spPr>
        <p:txBody>
          <a:bodyPr wrap="square" rtlCol="0">
            <a:spAutoFit/>
          </a:bodyPr>
          <a:lstStyle/>
          <a:p>
            <a:r>
              <a:rPr lang="en-US" dirty="0"/>
              <a:t>To the right are 2 examples of how well a regression line fits the data. The top half represents a perfect fit. The data points all fall on the line. This is something that is not expected to occur except on things such as the relationship between pounds and kilograms or inches and centimeters, very small samples, etc.</a:t>
            </a:r>
          </a:p>
        </p:txBody>
      </p:sp>
      <p:sp>
        <p:nvSpPr>
          <p:cNvPr id="4" name="TextBox 3">
            <a:extLst>
              <a:ext uri="{FF2B5EF4-FFF2-40B4-BE49-F238E27FC236}">
                <a16:creationId xmlns:a16="http://schemas.microsoft.com/office/drawing/2014/main" id="{ECC6D9B0-14B5-4DDE-B645-D5F6F703A3F4}"/>
              </a:ext>
            </a:extLst>
          </p:cNvPr>
          <p:cNvSpPr txBox="1"/>
          <p:nvPr/>
        </p:nvSpPr>
        <p:spPr>
          <a:xfrm>
            <a:off x="545283" y="4011336"/>
            <a:ext cx="4647501" cy="1754326"/>
          </a:xfrm>
          <a:prstGeom prst="rect">
            <a:avLst/>
          </a:prstGeom>
          <a:noFill/>
        </p:spPr>
        <p:txBody>
          <a:bodyPr wrap="square" rtlCol="0">
            <a:spAutoFit/>
          </a:bodyPr>
          <a:lstStyle/>
          <a:p>
            <a:r>
              <a:rPr lang="en-US" dirty="0"/>
              <a:t>The bottom half represents an “imperfect” fit (variance &gt; 0). Imperfect in the mathematical sense because the data points are scattered around the line. This happens frequently and the trend line still provides helpful information. Rosner, P. 430.</a:t>
            </a:r>
          </a:p>
        </p:txBody>
      </p:sp>
      <p:sp>
        <p:nvSpPr>
          <p:cNvPr id="3" name="Slide Number Placeholder 2">
            <a:extLst>
              <a:ext uri="{FF2B5EF4-FFF2-40B4-BE49-F238E27FC236}">
                <a16:creationId xmlns:a16="http://schemas.microsoft.com/office/drawing/2014/main" id="{F72A4189-93EC-49F6-9088-260F9C07AB19}"/>
              </a:ext>
            </a:extLst>
          </p:cNvPr>
          <p:cNvSpPr>
            <a:spLocks noGrp="1"/>
          </p:cNvSpPr>
          <p:nvPr>
            <p:ph type="sldNum" sz="quarter" idx="12"/>
          </p:nvPr>
        </p:nvSpPr>
        <p:spPr/>
        <p:txBody>
          <a:bodyPr/>
          <a:lstStyle/>
          <a:p>
            <a:fld id="{35032509-D289-4CC9-8A27-14E47DC64BC2}" type="slidenum">
              <a:rPr lang="en-US" smtClean="0"/>
              <a:t>28</a:t>
            </a:fld>
            <a:endParaRPr lang="en-US" dirty="0"/>
          </a:p>
        </p:txBody>
      </p:sp>
    </p:spTree>
    <p:extLst>
      <p:ext uri="{BB962C8B-B14F-4D97-AF65-F5344CB8AC3E}">
        <p14:creationId xmlns:p14="http://schemas.microsoft.com/office/powerpoint/2010/main" val="263758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43807-7636-416D-B1A9-52698D4ECA57}"/>
              </a:ext>
            </a:extLst>
          </p:cNvPr>
          <p:cNvPicPr>
            <a:picLocks noChangeAspect="1"/>
          </p:cNvPicPr>
          <p:nvPr/>
        </p:nvPicPr>
        <p:blipFill>
          <a:blip r:embed="rId2"/>
          <a:stretch>
            <a:fillRect/>
          </a:stretch>
        </p:blipFill>
        <p:spPr>
          <a:xfrm>
            <a:off x="1295400" y="481012"/>
            <a:ext cx="9601200" cy="5895975"/>
          </a:xfrm>
          <a:prstGeom prst="rect">
            <a:avLst/>
          </a:prstGeom>
        </p:spPr>
      </p:pic>
      <p:sp>
        <p:nvSpPr>
          <p:cNvPr id="5" name="Oval 4">
            <a:extLst>
              <a:ext uri="{FF2B5EF4-FFF2-40B4-BE49-F238E27FC236}">
                <a16:creationId xmlns:a16="http://schemas.microsoft.com/office/drawing/2014/main" id="{5BA6ABFD-7EB5-436E-BDFF-8C70916F3FD7}"/>
              </a:ext>
            </a:extLst>
          </p:cNvPr>
          <p:cNvSpPr/>
          <p:nvPr/>
        </p:nvSpPr>
        <p:spPr>
          <a:xfrm>
            <a:off x="3061983" y="5964572"/>
            <a:ext cx="981512" cy="49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B30DC01-CF9D-4AFB-A97F-78A48B6728AB}"/>
              </a:ext>
            </a:extLst>
          </p:cNvPr>
          <p:cNvSpPr/>
          <p:nvPr/>
        </p:nvSpPr>
        <p:spPr>
          <a:xfrm>
            <a:off x="3902280" y="1872305"/>
            <a:ext cx="1441508" cy="731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30BD581-09EA-4933-8774-BDF1138C4BC7}"/>
              </a:ext>
            </a:extLst>
          </p:cNvPr>
          <p:cNvSpPr txBox="1"/>
          <p:nvPr/>
        </p:nvSpPr>
        <p:spPr>
          <a:xfrm>
            <a:off x="9358649" y="6034426"/>
            <a:ext cx="1837189" cy="369332"/>
          </a:xfrm>
          <a:prstGeom prst="rect">
            <a:avLst/>
          </a:prstGeom>
          <a:noFill/>
        </p:spPr>
        <p:txBody>
          <a:bodyPr wrap="square" rtlCol="0">
            <a:spAutoFit/>
          </a:bodyPr>
          <a:lstStyle/>
          <a:p>
            <a:r>
              <a:rPr lang="en-US" dirty="0"/>
              <a:t>Rosner, p. 435</a:t>
            </a:r>
          </a:p>
        </p:txBody>
      </p:sp>
      <p:sp>
        <p:nvSpPr>
          <p:cNvPr id="8" name="TextBox 7">
            <a:extLst>
              <a:ext uri="{FF2B5EF4-FFF2-40B4-BE49-F238E27FC236}">
                <a16:creationId xmlns:a16="http://schemas.microsoft.com/office/drawing/2014/main" id="{52A12C0F-C2BE-466A-86A8-A6222E405E83}"/>
              </a:ext>
            </a:extLst>
          </p:cNvPr>
          <p:cNvSpPr txBox="1"/>
          <p:nvPr/>
        </p:nvSpPr>
        <p:spPr>
          <a:xfrm>
            <a:off x="196442" y="3103927"/>
            <a:ext cx="2269921" cy="1754326"/>
          </a:xfrm>
          <a:prstGeom prst="rect">
            <a:avLst/>
          </a:prstGeom>
          <a:noFill/>
        </p:spPr>
        <p:txBody>
          <a:bodyPr wrap="square" rtlCol="0">
            <a:spAutoFit/>
          </a:bodyPr>
          <a:lstStyle/>
          <a:p>
            <a:r>
              <a:rPr lang="en-US" dirty="0">
                <a:highlight>
                  <a:srgbClr val="FFFF00"/>
                </a:highlight>
              </a:rPr>
              <a:t>The point that intersects at the mean of X and the mean of Y must always fall on the estimated regression line.</a:t>
            </a:r>
          </a:p>
        </p:txBody>
      </p:sp>
      <p:cxnSp>
        <p:nvCxnSpPr>
          <p:cNvPr id="10" name="Straight Arrow Connector 9">
            <a:extLst>
              <a:ext uri="{FF2B5EF4-FFF2-40B4-BE49-F238E27FC236}">
                <a16:creationId xmlns:a16="http://schemas.microsoft.com/office/drawing/2014/main" id="{26C2C5A7-191B-44BA-9B1C-47991D6D5D83}"/>
              </a:ext>
            </a:extLst>
          </p:cNvPr>
          <p:cNvCxnSpPr/>
          <p:nvPr/>
        </p:nvCxnSpPr>
        <p:spPr>
          <a:xfrm flipV="1">
            <a:off x="2592198" y="3565321"/>
            <a:ext cx="2449585" cy="318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EA5F2B7-CB57-4ADC-96D2-444FC5CD64AF}"/>
              </a:ext>
            </a:extLst>
          </p:cNvPr>
          <p:cNvSpPr>
            <a:spLocks noGrp="1"/>
          </p:cNvSpPr>
          <p:nvPr>
            <p:ph type="sldNum" sz="quarter" idx="12"/>
          </p:nvPr>
        </p:nvSpPr>
        <p:spPr/>
        <p:txBody>
          <a:bodyPr/>
          <a:lstStyle/>
          <a:p>
            <a:fld id="{35032509-D289-4CC9-8A27-14E47DC64BC2}" type="slidenum">
              <a:rPr lang="en-US" smtClean="0"/>
              <a:t>29</a:t>
            </a:fld>
            <a:endParaRPr lang="en-US" dirty="0"/>
          </a:p>
        </p:txBody>
      </p:sp>
    </p:spTree>
    <p:extLst>
      <p:ext uri="{BB962C8B-B14F-4D97-AF65-F5344CB8AC3E}">
        <p14:creationId xmlns:p14="http://schemas.microsoft.com/office/powerpoint/2010/main" val="300828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dirty="0">
                <a:solidFill>
                  <a:schemeClr val="tx1"/>
                </a:solidFill>
                <a:latin typeface="+mj-lt"/>
                <a:ea typeface="+mj-ea"/>
                <a:cs typeface="+mj-cs"/>
              </a:rPr>
              <a:t>Purpose of the course</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578651" y="4723637"/>
            <a:ext cx="11034695" cy="1481396"/>
          </a:xfrm>
        </p:spPr>
        <p:txBody>
          <a:bodyPr vert="horz" lIns="91440" tIns="45720" rIns="91440" bIns="45720" rtlCol="0">
            <a:normAutofit/>
          </a:bodyPr>
          <a:lstStyle/>
          <a:p>
            <a:r>
              <a:rPr lang="en-US" sz="2800" kern="1200" dirty="0">
                <a:solidFill>
                  <a:schemeClr val="tx1"/>
                </a:solidFill>
                <a:latin typeface="+mn-lt"/>
                <a:ea typeface="+mn-ea"/>
                <a:cs typeface="+mn-cs"/>
              </a:rPr>
              <a:t>Provide supplemental analysis methods for your work</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B5895EFA-45AB-4F5E-B8B0-3175414BB2B5}"/>
              </a:ext>
            </a:extLst>
          </p:cNvPr>
          <p:cNvSpPr>
            <a:spLocks noGrp="1"/>
          </p:cNvSpPr>
          <p:nvPr>
            <p:ph type="sldNum" sz="quarter" idx="12"/>
          </p:nvPr>
        </p:nvSpPr>
        <p:spPr/>
        <p:txBody>
          <a:bodyPr/>
          <a:lstStyle/>
          <a:p>
            <a:fld id="{35032509-D289-4CC9-8A27-14E47DC64BC2}" type="slidenum">
              <a:rPr lang="en-US" smtClean="0"/>
              <a:t>3</a:t>
            </a:fld>
            <a:endParaRPr lang="en-US" dirty="0"/>
          </a:p>
        </p:txBody>
      </p:sp>
    </p:spTree>
    <p:extLst>
      <p:ext uri="{BB962C8B-B14F-4D97-AF65-F5344CB8AC3E}">
        <p14:creationId xmlns:p14="http://schemas.microsoft.com/office/powerpoint/2010/main" val="3624401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3F26-1DFC-4E61-914C-018FD5CF794B}"/>
              </a:ext>
            </a:extLst>
          </p:cNvPr>
          <p:cNvSpPr>
            <a:spLocks noGrp="1"/>
          </p:cNvSpPr>
          <p:nvPr>
            <p:ph type="title"/>
          </p:nvPr>
        </p:nvSpPr>
        <p:spPr/>
        <p:txBody>
          <a:bodyPr/>
          <a:lstStyle/>
          <a:p>
            <a:r>
              <a:rPr lang="en-US" dirty="0"/>
              <a:t>Graphic depiction of regression analysis (Pedhazur, p.24)</a:t>
            </a:r>
          </a:p>
        </p:txBody>
      </p:sp>
      <p:pic>
        <p:nvPicPr>
          <p:cNvPr id="5" name="Content Placeholder 4">
            <a:extLst>
              <a:ext uri="{FF2B5EF4-FFF2-40B4-BE49-F238E27FC236}">
                <a16:creationId xmlns:a16="http://schemas.microsoft.com/office/drawing/2014/main" id="{83711F1D-EB90-41C7-9114-86190C62CC13}"/>
              </a:ext>
            </a:extLst>
          </p:cNvPr>
          <p:cNvPicPr>
            <a:picLocks noGrp="1" noChangeAspect="1"/>
          </p:cNvPicPr>
          <p:nvPr>
            <p:ph idx="1"/>
          </p:nvPr>
        </p:nvPicPr>
        <p:blipFill>
          <a:blip r:embed="rId2"/>
          <a:stretch>
            <a:fillRect/>
          </a:stretch>
        </p:blipFill>
        <p:spPr>
          <a:xfrm>
            <a:off x="4345230" y="1690688"/>
            <a:ext cx="4018594" cy="5042199"/>
          </a:xfrm>
        </p:spPr>
      </p:pic>
      <p:cxnSp>
        <p:nvCxnSpPr>
          <p:cNvPr id="7" name="Straight Arrow Connector 6">
            <a:extLst>
              <a:ext uri="{FF2B5EF4-FFF2-40B4-BE49-F238E27FC236}">
                <a16:creationId xmlns:a16="http://schemas.microsoft.com/office/drawing/2014/main" id="{66952476-DE8D-44DE-8791-A5B010B58B0A}"/>
              </a:ext>
            </a:extLst>
          </p:cNvPr>
          <p:cNvCxnSpPr>
            <a:cxnSpLocks/>
            <a:stCxn id="8" idx="1"/>
          </p:cNvCxnSpPr>
          <p:nvPr/>
        </p:nvCxnSpPr>
        <p:spPr>
          <a:xfrm flipH="1">
            <a:off x="7301353" y="2845325"/>
            <a:ext cx="1151285" cy="5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3FD663-5A26-4C6F-A247-DC00E9BDB061}"/>
              </a:ext>
            </a:extLst>
          </p:cNvPr>
          <p:cNvSpPr txBox="1"/>
          <p:nvPr/>
        </p:nvSpPr>
        <p:spPr>
          <a:xfrm>
            <a:off x="8452638" y="2660659"/>
            <a:ext cx="1837189" cy="369332"/>
          </a:xfrm>
          <a:prstGeom prst="rect">
            <a:avLst/>
          </a:prstGeom>
          <a:noFill/>
        </p:spPr>
        <p:txBody>
          <a:bodyPr wrap="square" rtlCol="0">
            <a:spAutoFit/>
          </a:bodyPr>
          <a:lstStyle/>
          <a:p>
            <a:r>
              <a:rPr lang="en-US" dirty="0">
                <a:highlight>
                  <a:srgbClr val="FFFF00"/>
                </a:highlight>
              </a:rPr>
              <a:t>Regression line</a:t>
            </a:r>
          </a:p>
        </p:txBody>
      </p:sp>
      <p:sp>
        <p:nvSpPr>
          <p:cNvPr id="9" name="TextBox 8">
            <a:extLst>
              <a:ext uri="{FF2B5EF4-FFF2-40B4-BE49-F238E27FC236}">
                <a16:creationId xmlns:a16="http://schemas.microsoft.com/office/drawing/2014/main" id="{76D5A1BA-6BCD-481D-BF8E-3AB8BB6BD8A3}"/>
              </a:ext>
            </a:extLst>
          </p:cNvPr>
          <p:cNvSpPr txBox="1"/>
          <p:nvPr/>
        </p:nvSpPr>
        <p:spPr>
          <a:xfrm>
            <a:off x="156089" y="4027121"/>
            <a:ext cx="4625800" cy="646331"/>
          </a:xfrm>
          <a:prstGeom prst="rect">
            <a:avLst/>
          </a:prstGeom>
          <a:noFill/>
        </p:spPr>
        <p:txBody>
          <a:bodyPr wrap="square" rtlCol="0">
            <a:spAutoFit/>
          </a:bodyPr>
          <a:lstStyle/>
          <a:p>
            <a:r>
              <a:rPr lang="en-US" dirty="0"/>
              <a:t>“a” = </a:t>
            </a:r>
            <a:r>
              <a:rPr lang="en-US" dirty="0">
                <a:solidFill>
                  <a:srgbClr val="FF0000"/>
                </a:solidFill>
              </a:rPr>
              <a:t>Intercept </a:t>
            </a:r>
            <a:r>
              <a:rPr lang="en-US" dirty="0"/>
              <a:t>= 7.3 – (0.75*3) = 5.05</a:t>
            </a:r>
          </a:p>
          <a:p>
            <a:r>
              <a:rPr lang="en-US" dirty="0"/>
              <a:t>Where Y=0 is intercepted by the regression line</a:t>
            </a:r>
          </a:p>
        </p:txBody>
      </p:sp>
      <p:cxnSp>
        <p:nvCxnSpPr>
          <p:cNvPr id="11" name="Straight Arrow Connector 10">
            <a:extLst>
              <a:ext uri="{FF2B5EF4-FFF2-40B4-BE49-F238E27FC236}">
                <a16:creationId xmlns:a16="http://schemas.microsoft.com/office/drawing/2014/main" id="{7B75EEB0-1CEA-473B-8896-EC3D2DFE1173}"/>
              </a:ext>
            </a:extLst>
          </p:cNvPr>
          <p:cNvCxnSpPr>
            <a:cxnSpLocks/>
          </p:cNvCxnSpPr>
          <p:nvPr/>
        </p:nvCxnSpPr>
        <p:spPr>
          <a:xfrm>
            <a:off x="4018060" y="4211787"/>
            <a:ext cx="872589" cy="11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F1C5D3-0F68-4EA6-949F-2766D44F8127}"/>
              </a:ext>
            </a:extLst>
          </p:cNvPr>
          <p:cNvSpPr txBox="1"/>
          <p:nvPr/>
        </p:nvSpPr>
        <p:spPr>
          <a:xfrm>
            <a:off x="2130804" y="2902674"/>
            <a:ext cx="2407373" cy="369332"/>
          </a:xfrm>
          <a:prstGeom prst="rect">
            <a:avLst/>
          </a:prstGeom>
          <a:noFill/>
        </p:spPr>
        <p:txBody>
          <a:bodyPr wrap="square" rtlCol="0">
            <a:spAutoFit/>
          </a:bodyPr>
          <a:lstStyle/>
          <a:p>
            <a:r>
              <a:rPr lang="en-US" dirty="0"/>
              <a:t>Y’ =Predicted outcome</a:t>
            </a:r>
          </a:p>
        </p:txBody>
      </p:sp>
      <p:cxnSp>
        <p:nvCxnSpPr>
          <p:cNvPr id="15" name="Straight Arrow Connector 14">
            <a:extLst>
              <a:ext uri="{FF2B5EF4-FFF2-40B4-BE49-F238E27FC236}">
                <a16:creationId xmlns:a16="http://schemas.microsoft.com/office/drawing/2014/main" id="{79597631-4F35-4152-B9B9-7B7C2A852F61}"/>
              </a:ext>
            </a:extLst>
          </p:cNvPr>
          <p:cNvCxnSpPr>
            <a:cxnSpLocks/>
          </p:cNvCxnSpPr>
          <p:nvPr/>
        </p:nvCxnSpPr>
        <p:spPr>
          <a:xfrm>
            <a:off x="4101882" y="3247002"/>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3F3A71-933F-4F11-8EDA-B7F233723430}"/>
              </a:ext>
            </a:extLst>
          </p:cNvPr>
          <p:cNvSpPr txBox="1"/>
          <p:nvPr/>
        </p:nvSpPr>
        <p:spPr>
          <a:xfrm>
            <a:off x="1898975" y="3426332"/>
            <a:ext cx="2354243" cy="369332"/>
          </a:xfrm>
          <a:prstGeom prst="rect">
            <a:avLst/>
          </a:prstGeom>
          <a:noFill/>
        </p:spPr>
        <p:txBody>
          <a:bodyPr wrap="square" rtlCol="0">
            <a:spAutoFit/>
          </a:bodyPr>
          <a:lstStyle/>
          <a:p>
            <a:r>
              <a:rPr lang="en-US" dirty="0"/>
              <a:t>Mean outcome Y = 7.3</a:t>
            </a:r>
          </a:p>
        </p:txBody>
      </p:sp>
      <p:cxnSp>
        <p:nvCxnSpPr>
          <p:cNvPr id="18" name="Straight Arrow Connector 17">
            <a:extLst>
              <a:ext uri="{FF2B5EF4-FFF2-40B4-BE49-F238E27FC236}">
                <a16:creationId xmlns:a16="http://schemas.microsoft.com/office/drawing/2014/main" id="{FFA40D90-D5AA-45C8-A14B-989872CD987B}"/>
              </a:ext>
            </a:extLst>
          </p:cNvPr>
          <p:cNvCxnSpPr>
            <a:cxnSpLocks/>
          </p:cNvCxnSpPr>
          <p:nvPr/>
        </p:nvCxnSpPr>
        <p:spPr>
          <a:xfrm>
            <a:off x="4161736" y="3642683"/>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AA998F-7833-47F4-965B-45C50451C989}"/>
              </a:ext>
            </a:extLst>
          </p:cNvPr>
          <p:cNvSpPr txBox="1"/>
          <p:nvPr/>
        </p:nvSpPr>
        <p:spPr>
          <a:xfrm>
            <a:off x="8363824" y="2096845"/>
            <a:ext cx="3145871" cy="369332"/>
          </a:xfrm>
          <a:prstGeom prst="rect">
            <a:avLst/>
          </a:prstGeom>
          <a:noFill/>
        </p:spPr>
        <p:txBody>
          <a:bodyPr wrap="square" rtlCol="0">
            <a:spAutoFit/>
          </a:bodyPr>
          <a:lstStyle/>
          <a:p>
            <a:r>
              <a:rPr lang="en-US" dirty="0"/>
              <a:t>Y – Y’ = 10 – 8.8= 1.2= Residual</a:t>
            </a:r>
          </a:p>
        </p:txBody>
      </p:sp>
      <p:cxnSp>
        <p:nvCxnSpPr>
          <p:cNvPr id="22" name="Straight Arrow Connector 21">
            <a:extLst>
              <a:ext uri="{FF2B5EF4-FFF2-40B4-BE49-F238E27FC236}">
                <a16:creationId xmlns:a16="http://schemas.microsoft.com/office/drawing/2014/main" id="{9C90B4D2-3F5D-4A53-A986-27DD4D8E83CD}"/>
              </a:ext>
            </a:extLst>
          </p:cNvPr>
          <p:cNvCxnSpPr>
            <a:cxnSpLocks/>
          </p:cNvCxnSpPr>
          <p:nvPr/>
        </p:nvCxnSpPr>
        <p:spPr>
          <a:xfrm flipH="1">
            <a:off x="6996418" y="2323306"/>
            <a:ext cx="1459418" cy="54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3CCC7D0-E81E-4364-9E6F-C9F187805270}"/>
              </a:ext>
            </a:extLst>
          </p:cNvPr>
          <p:cNvSpPr txBox="1"/>
          <p:nvPr/>
        </p:nvSpPr>
        <p:spPr>
          <a:xfrm>
            <a:off x="7634146" y="4049293"/>
            <a:ext cx="3237985" cy="369332"/>
          </a:xfrm>
          <a:prstGeom prst="rect">
            <a:avLst/>
          </a:prstGeom>
          <a:noFill/>
        </p:spPr>
        <p:txBody>
          <a:bodyPr wrap="square" rtlCol="0">
            <a:spAutoFit/>
          </a:bodyPr>
          <a:lstStyle/>
          <a:p>
            <a:r>
              <a:rPr lang="en-US" dirty="0"/>
              <a:t>“b” = </a:t>
            </a:r>
            <a:r>
              <a:rPr lang="en-US" dirty="0">
                <a:solidFill>
                  <a:srgbClr val="FF0000"/>
                </a:solidFill>
              </a:rPr>
              <a:t>Slope </a:t>
            </a:r>
            <a:r>
              <a:rPr lang="en-US" dirty="0"/>
              <a:t>= m/n= 1.5/2 = 0.75</a:t>
            </a:r>
          </a:p>
        </p:txBody>
      </p:sp>
      <p:cxnSp>
        <p:nvCxnSpPr>
          <p:cNvPr id="26" name="Straight Arrow Connector 25">
            <a:extLst>
              <a:ext uri="{FF2B5EF4-FFF2-40B4-BE49-F238E27FC236}">
                <a16:creationId xmlns:a16="http://schemas.microsoft.com/office/drawing/2014/main" id="{508320BB-AFDA-4B09-926A-7AA2A930B6E6}"/>
              </a:ext>
            </a:extLst>
          </p:cNvPr>
          <p:cNvCxnSpPr>
            <a:cxnSpLocks/>
          </p:cNvCxnSpPr>
          <p:nvPr/>
        </p:nvCxnSpPr>
        <p:spPr>
          <a:xfrm flipH="1">
            <a:off x="6168839" y="4211787"/>
            <a:ext cx="1398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00B5CB-45BD-4A38-A671-321438CCA40E}"/>
              </a:ext>
            </a:extLst>
          </p:cNvPr>
          <p:cNvSpPr txBox="1"/>
          <p:nvPr/>
        </p:nvSpPr>
        <p:spPr>
          <a:xfrm>
            <a:off x="27093" y="1927147"/>
            <a:ext cx="4945064" cy="369332"/>
          </a:xfrm>
          <a:prstGeom prst="rect">
            <a:avLst/>
          </a:prstGeom>
          <a:noFill/>
        </p:spPr>
        <p:txBody>
          <a:bodyPr wrap="square" rtlCol="0">
            <a:spAutoFit/>
          </a:bodyPr>
          <a:lstStyle/>
          <a:p>
            <a:r>
              <a:rPr lang="en-US" dirty="0">
                <a:highlight>
                  <a:srgbClr val="00FFFF"/>
                </a:highlight>
              </a:rPr>
              <a:t>How we define the outcome: Y = a + bx + residual</a:t>
            </a:r>
          </a:p>
        </p:txBody>
      </p:sp>
      <p:sp>
        <p:nvSpPr>
          <p:cNvPr id="29" name="TextBox 28">
            <a:extLst>
              <a:ext uri="{FF2B5EF4-FFF2-40B4-BE49-F238E27FC236}">
                <a16:creationId xmlns:a16="http://schemas.microsoft.com/office/drawing/2014/main" id="{4708B9F3-B0F4-4893-9473-E451DDFE24AC}"/>
              </a:ext>
            </a:extLst>
          </p:cNvPr>
          <p:cNvSpPr txBox="1"/>
          <p:nvPr/>
        </p:nvSpPr>
        <p:spPr>
          <a:xfrm>
            <a:off x="7832588" y="6219393"/>
            <a:ext cx="2093053" cy="369332"/>
          </a:xfrm>
          <a:prstGeom prst="rect">
            <a:avLst/>
          </a:prstGeom>
          <a:noFill/>
        </p:spPr>
        <p:txBody>
          <a:bodyPr wrap="square" rtlCol="0">
            <a:spAutoFit/>
          </a:bodyPr>
          <a:lstStyle/>
          <a:p>
            <a:r>
              <a:rPr lang="en-US" dirty="0"/>
              <a:t>Mean predictor X= 3</a:t>
            </a:r>
          </a:p>
        </p:txBody>
      </p:sp>
      <p:cxnSp>
        <p:nvCxnSpPr>
          <p:cNvPr id="30" name="Straight Arrow Connector 29">
            <a:extLst>
              <a:ext uri="{FF2B5EF4-FFF2-40B4-BE49-F238E27FC236}">
                <a16:creationId xmlns:a16="http://schemas.microsoft.com/office/drawing/2014/main" id="{029DB46C-F2DC-4505-BC3A-B8ADD0FC0FE6}"/>
              </a:ext>
            </a:extLst>
          </p:cNvPr>
          <p:cNvCxnSpPr>
            <a:cxnSpLocks/>
          </p:cNvCxnSpPr>
          <p:nvPr/>
        </p:nvCxnSpPr>
        <p:spPr>
          <a:xfrm flipH="1">
            <a:off x="6710860" y="6424096"/>
            <a:ext cx="112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20DD058-0DCD-47CB-B321-EDD861A0B5C6}"/>
              </a:ext>
            </a:extLst>
          </p:cNvPr>
          <p:cNvSpPr/>
          <p:nvPr/>
        </p:nvSpPr>
        <p:spPr>
          <a:xfrm>
            <a:off x="6501500" y="1872305"/>
            <a:ext cx="562030" cy="2884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BD5103E-7E47-439A-B5EF-590EB5EF138E}"/>
              </a:ext>
            </a:extLst>
          </p:cNvPr>
          <p:cNvCxnSpPr>
            <a:cxnSpLocks/>
          </p:cNvCxnSpPr>
          <p:nvPr/>
        </p:nvCxnSpPr>
        <p:spPr>
          <a:xfrm flipH="1">
            <a:off x="7122518" y="1658550"/>
            <a:ext cx="1232650" cy="3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C0E17CE-D388-41FF-87F2-87C41866632D}"/>
              </a:ext>
            </a:extLst>
          </p:cNvPr>
          <p:cNvSpPr txBox="1"/>
          <p:nvPr/>
        </p:nvSpPr>
        <p:spPr>
          <a:xfrm>
            <a:off x="8455836" y="1452999"/>
            <a:ext cx="2483408" cy="369332"/>
          </a:xfrm>
          <a:prstGeom prst="rect">
            <a:avLst/>
          </a:prstGeom>
          <a:noFill/>
        </p:spPr>
        <p:txBody>
          <a:bodyPr wrap="square" rtlCol="0">
            <a:spAutoFit/>
          </a:bodyPr>
          <a:lstStyle/>
          <a:p>
            <a:r>
              <a:rPr lang="en-US" dirty="0"/>
              <a:t>Some of the actual data</a:t>
            </a:r>
          </a:p>
        </p:txBody>
      </p:sp>
      <p:sp>
        <p:nvSpPr>
          <p:cNvPr id="37" name="TextBox 36">
            <a:extLst>
              <a:ext uri="{FF2B5EF4-FFF2-40B4-BE49-F238E27FC236}">
                <a16:creationId xmlns:a16="http://schemas.microsoft.com/office/drawing/2014/main" id="{1AD5B772-9153-4280-9F2C-84FDC0E104E8}"/>
              </a:ext>
            </a:extLst>
          </p:cNvPr>
          <p:cNvSpPr txBox="1"/>
          <p:nvPr/>
        </p:nvSpPr>
        <p:spPr>
          <a:xfrm>
            <a:off x="287449" y="4762336"/>
            <a:ext cx="3874287" cy="923330"/>
          </a:xfrm>
          <a:prstGeom prst="rect">
            <a:avLst/>
          </a:prstGeom>
          <a:noFill/>
        </p:spPr>
        <p:txBody>
          <a:bodyPr wrap="square" rtlCol="0">
            <a:spAutoFit/>
          </a:bodyPr>
          <a:lstStyle/>
          <a:p>
            <a:r>
              <a:rPr lang="en-US" u="sng" dirty="0">
                <a:highlight>
                  <a:srgbClr val="FFFF00"/>
                </a:highlight>
              </a:rPr>
              <a:t>Predicted scores</a:t>
            </a:r>
            <a:r>
              <a:rPr lang="en-US" dirty="0">
                <a:highlight>
                  <a:srgbClr val="FFFF00"/>
                </a:highlight>
              </a:rPr>
              <a:t>. We’ll use the formula we derived from the regression analysis to predict Y scores, Y = a + b*X . </a:t>
            </a:r>
          </a:p>
        </p:txBody>
      </p:sp>
      <p:sp>
        <p:nvSpPr>
          <p:cNvPr id="38" name="TextBox 37">
            <a:extLst>
              <a:ext uri="{FF2B5EF4-FFF2-40B4-BE49-F238E27FC236}">
                <a16:creationId xmlns:a16="http://schemas.microsoft.com/office/drawing/2014/main" id="{0DDDD418-F132-47F0-ACEB-511BF9ACF28B}"/>
              </a:ext>
            </a:extLst>
          </p:cNvPr>
          <p:cNvSpPr txBox="1"/>
          <p:nvPr/>
        </p:nvSpPr>
        <p:spPr>
          <a:xfrm>
            <a:off x="156090" y="5647357"/>
            <a:ext cx="2390698" cy="923330"/>
          </a:xfrm>
          <a:prstGeom prst="rect">
            <a:avLst/>
          </a:prstGeom>
          <a:noFill/>
        </p:spPr>
        <p:txBody>
          <a:bodyPr wrap="square" rtlCol="0">
            <a:spAutoFit/>
          </a:bodyPr>
          <a:lstStyle/>
          <a:p>
            <a:r>
              <a:rPr lang="en-US" dirty="0">
                <a:highlight>
                  <a:srgbClr val="FFFF00"/>
                </a:highlight>
              </a:rPr>
              <a:t>When X = 3:</a:t>
            </a:r>
          </a:p>
          <a:p>
            <a:r>
              <a:rPr lang="en-US" dirty="0">
                <a:highlight>
                  <a:srgbClr val="FFFF00"/>
                </a:highlight>
              </a:rPr>
              <a:t>Y’ = 5.05 + 0.75*3 = 7.3</a:t>
            </a:r>
          </a:p>
          <a:p>
            <a:r>
              <a:rPr lang="en-US" dirty="0">
                <a:highlight>
                  <a:srgbClr val="FFFF00"/>
                </a:highlight>
              </a:rPr>
              <a:t>Y’ = 5.05 + 2.25 = 7.3 </a:t>
            </a:r>
          </a:p>
        </p:txBody>
      </p:sp>
      <p:sp>
        <p:nvSpPr>
          <p:cNvPr id="40" name="TextBox 39">
            <a:extLst>
              <a:ext uri="{FF2B5EF4-FFF2-40B4-BE49-F238E27FC236}">
                <a16:creationId xmlns:a16="http://schemas.microsoft.com/office/drawing/2014/main" id="{2AE62928-4CCC-4299-BA67-4084CB4E1330}"/>
              </a:ext>
            </a:extLst>
          </p:cNvPr>
          <p:cNvSpPr txBox="1"/>
          <p:nvPr/>
        </p:nvSpPr>
        <p:spPr>
          <a:xfrm>
            <a:off x="2581459" y="5647357"/>
            <a:ext cx="2390698" cy="923330"/>
          </a:xfrm>
          <a:prstGeom prst="rect">
            <a:avLst/>
          </a:prstGeom>
          <a:noFill/>
        </p:spPr>
        <p:txBody>
          <a:bodyPr wrap="square" rtlCol="0">
            <a:spAutoFit/>
          </a:bodyPr>
          <a:lstStyle/>
          <a:p>
            <a:r>
              <a:rPr lang="en-US" dirty="0">
                <a:highlight>
                  <a:srgbClr val="FFFF00"/>
                </a:highlight>
              </a:rPr>
              <a:t>When X = 5:</a:t>
            </a:r>
          </a:p>
          <a:p>
            <a:r>
              <a:rPr lang="en-US" dirty="0">
                <a:highlight>
                  <a:srgbClr val="FFFF00"/>
                </a:highlight>
              </a:rPr>
              <a:t>Y’ = 5.05 + 0.75*5 = 8.8</a:t>
            </a:r>
          </a:p>
          <a:p>
            <a:r>
              <a:rPr lang="en-US" dirty="0">
                <a:highlight>
                  <a:srgbClr val="FFFF00"/>
                </a:highlight>
              </a:rPr>
              <a:t>Y’ = 5.05 + 3.75 = 8.8 </a:t>
            </a:r>
          </a:p>
        </p:txBody>
      </p:sp>
      <p:sp>
        <p:nvSpPr>
          <p:cNvPr id="42" name="TextBox 41">
            <a:extLst>
              <a:ext uri="{FF2B5EF4-FFF2-40B4-BE49-F238E27FC236}">
                <a16:creationId xmlns:a16="http://schemas.microsoft.com/office/drawing/2014/main" id="{B5791165-FA0B-4C59-BC63-1106950F327B}"/>
              </a:ext>
            </a:extLst>
          </p:cNvPr>
          <p:cNvSpPr txBox="1"/>
          <p:nvPr/>
        </p:nvSpPr>
        <p:spPr>
          <a:xfrm>
            <a:off x="7663425" y="4554639"/>
            <a:ext cx="3552656" cy="1200329"/>
          </a:xfrm>
          <a:prstGeom prst="rect">
            <a:avLst/>
          </a:prstGeom>
          <a:noFill/>
        </p:spPr>
        <p:txBody>
          <a:bodyPr wrap="square" rtlCol="0">
            <a:spAutoFit/>
          </a:bodyPr>
          <a:lstStyle/>
          <a:p>
            <a:r>
              <a:rPr lang="en-US" dirty="0">
                <a:highlight>
                  <a:srgbClr val="00FFFF"/>
                </a:highlight>
              </a:rPr>
              <a:t>The slope is the change in Y we expect from each increase of 1 in X. Slopes can increase Y’ as above or decrease it in other data.</a:t>
            </a:r>
          </a:p>
        </p:txBody>
      </p:sp>
      <p:sp>
        <p:nvSpPr>
          <p:cNvPr id="44" name="TextBox 43">
            <a:extLst>
              <a:ext uri="{FF2B5EF4-FFF2-40B4-BE49-F238E27FC236}">
                <a16:creationId xmlns:a16="http://schemas.microsoft.com/office/drawing/2014/main" id="{A267B9DD-BA1D-4661-9048-FF5A6F05D685}"/>
              </a:ext>
            </a:extLst>
          </p:cNvPr>
          <p:cNvSpPr txBox="1"/>
          <p:nvPr/>
        </p:nvSpPr>
        <p:spPr>
          <a:xfrm>
            <a:off x="7594322" y="3253587"/>
            <a:ext cx="3237985" cy="646331"/>
          </a:xfrm>
          <a:prstGeom prst="rect">
            <a:avLst/>
          </a:prstGeom>
          <a:noFill/>
        </p:spPr>
        <p:txBody>
          <a:bodyPr wrap="square" rtlCol="0">
            <a:spAutoFit/>
          </a:bodyPr>
          <a:lstStyle/>
          <a:p>
            <a:r>
              <a:rPr lang="en-US" dirty="0"/>
              <a:t>Y’-Y mean = Deviation due to regression = 8.8 - 7.3= 1.5 </a:t>
            </a:r>
          </a:p>
        </p:txBody>
      </p:sp>
      <p:cxnSp>
        <p:nvCxnSpPr>
          <p:cNvPr id="45" name="Straight Arrow Connector 44">
            <a:extLst>
              <a:ext uri="{FF2B5EF4-FFF2-40B4-BE49-F238E27FC236}">
                <a16:creationId xmlns:a16="http://schemas.microsoft.com/office/drawing/2014/main" id="{2B368FF4-6BE4-40DA-8B37-240336368D66}"/>
              </a:ext>
            </a:extLst>
          </p:cNvPr>
          <p:cNvCxnSpPr>
            <a:cxnSpLocks/>
          </p:cNvCxnSpPr>
          <p:nvPr/>
        </p:nvCxnSpPr>
        <p:spPr>
          <a:xfrm flipH="1">
            <a:off x="7315974" y="3431166"/>
            <a:ext cx="278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05F0788-B451-40A2-AFA1-F7F92619642F}"/>
              </a:ext>
            </a:extLst>
          </p:cNvPr>
          <p:cNvSpPr>
            <a:spLocks noGrp="1"/>
          </p:cNvSpPr>
          <p:nvPr>
            <p:ph type="sldNum" sz="quarter" idx="12"/>
          </p:nvPr>
        </p:nvSpPr>
        <p:spPr/>
        <p:txBody>
          <a:bodyPr/>
          <a:lstStyle/>
          <a:p>
            <a:fld id="{35032509-D289-4CC9-8A27-14E47DC64BC2}" type="slidenum">
              <a:rPr lang="en-US" smtClean="0"/>
              <a:t>30</a:t>
            </a:fld>
            <a:endParaRPr lang="en-US" dirty="0"/>
          </a:p>
        </p:txBody>
      </p:sp>
    </p:spTree>
    <p:extLst>
      <p:ext uri="{BB962C8B-B14F-4D97-AF65-F5344CB8AC3E}">
        <p14:creationId xmlns:p14="http://schemas.microsoft.com/office/powerpoint/2010/main" val="75627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4">
            <a:extLst>
              <a:ext uri="{FF2B5EF4-FFF2-40B4-BE49-F238E27FC236}">
                <a16:creationId xmlns:a16="http://schemas.microsoft.com/office/drawing/2014/main" id="{E774A895-E113-4CE5-AF44-F490F968D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0"/>
            <a:ext cx="93440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9E64419-4853-41FA-9123-06D5E3B9CF66}"/>
              </a:ext>
            </a:extLst>
          </p:cNvPr>
          <p:cNvSpPr txBox="1"/>
          <p:nvPr/>
        </p:nvSpPr>
        <p:spPr>
          <a:xfrm>
            <a:off x="159389" y="1395910"/>
            <a:ext cx="3986483" cy="5355312"/>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Some typical situations are shown in Figure 11.6.</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best-fitting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11.6a, with large regression components and small residual components. </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worst-fitting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11.6d, which has small regression components and large residual components. </a:t>
            </a:r>
          </a:p>
          <a:p>
            <a:pPr marL="285750" indent="-285750">
              <a:buFont typeface="Arial" panose="020B0604020202020204" pitchFamily="34" charset="0"/>
              <a:buChar char="•"/>
            </a:pPr>
            <a:r>
              <a:rPr lang="en-US" sz="1800" u="sng" dirty="0">
                <a:solidFill>
                  <a:srgbClr val="00B0F0"/>
                </a:solidFill>
                <a:effectLst/>
                <a:latin typeface="Times New Roman" panose="02020603050405020304" pitchFamily="18" charset="0"/>
                <a:ea typeface="Calibri" panose="020F0502020204030204" pitchFamily="34" charset="0"/>
              </a:rPr>
              <a:t>Intermediate</a:t>
            </a:r>
            <a:r>
              <a:rPr lang="en-US" sz="1800" dirty="0">
                <a:solidFill>
                  <a:srgbClr val="000000"/>
                </a:solidFill>
                <a:effectLst/>
                <a:latin typeface="Times New Roman" panose="02020603050405020304" pitchFamily="18" charset="0"/>
                <a:ea typeface="Calibri" panose="020F0502020204030204" pitchFamily="34" charset="0"/>
              </a:rPr>
              <a:t> situations for goodness of fit are shown in Figures 11.6b and 11.6c.</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How can the plots in Figure 11.6 be quantified? One strategy is to square the deviations about the mean, sum them up over all points, and decompose this sum of squares into regression and residual components</a:t>
            </a:r>
            <a:endParaRPr lang="en-US" dirty="0"/>
          </a:p>
        </p:txBody>
      </p:sp>
      <p:sp>
        <p:nvSpPr>
          <p:cNvPr id="4" name="TextBox 3">
            <a:extLst>
              <a:ext uri="{FF2B5EF4-FFF2-40B4-BE49-F238E27FC236}">
                <a16:creationId xmlns:a16="http://schemas.microsoft.com/office/drawing/2014/main" id="{6B09322F-2189-4EA2-BB1D-0A7DE3E39AC1}"/>
              </a:ext>
            </a:extLst>
          </p:cNvPr>
          <p:cNvSpPr txBox="1"/>
          <p:nvPr/>
        </p:nvSpPr>
        <p:spPr>
          <a:xfrm>
            <a:off x="9794878" y="6324600"/>
            <a:ext cx="1135978" cy="369332"/>
          </a:xfrm>
          <a:prstGeom prst="rect">
            <a:avLst/>
          </a:prstGeom>
          <a:noFill/>
        </p:spPr>
        <p:txBody>
          <a:bodyPr wrap="square" rtlCol="0">
            <a:spAutoFit/>
          </a:bodyPr>
          <a:lstStyle/>
          <a:p>
            <a:r>
              <a:rPr lang="en-US" dirty="0"/>
              <a:t>Rosner</a:t>
            </a:r>
          </a:p>
        </p:txBody>
      </p:sp>
      <p:sp>
        <p:nvSpPr>
          <p:cNvPr id="2" name="Slide Number Placeholder 1">
            <a:extLst>
              <a:ext uri="{FF2B5EF4-FFF2-40B4-BE49-F238E27FC236}">
                <a16:creationId xmlns:a16="http://schemas.microsoft.com/office/drawing/2014/main" id="{E2734643-EB38-42B5-9075-FD7866E7F22D}"/>
              </a:ext>
            </a:extLst>
          </p:cNvPr>
          <p:cNvSpPr>
            <a:spLocks noGrp="1"/>
          </p:cNvSpPr>
          <p:nvPr>
            <p:ph type="sldNum" sz="quarter" idx="12"/>
          </p:nvPr>
        </p:nvSpPr>
        <p:spPr/>
        <p:txBody>
          <a:bodyPr/>
          <a:lstStyle/>
          <a:p>
            <a:fld id="{35032509-D289-4CC9-8A27-14E47DC64BC2}" type="slidenum">
              <a:rPr lang="en-US" smtClean="0"/>
              <a:t>31</a:t>
            </a:fld>
            <a:endParaRPr lang="en-US" dirty="0"/>
          </a:p>
        </p:txBody>
      </p:sp>
    </p:spTree>
    <p:extLst>
      <p:ext uri="{BB962C8B-B14F-4D97-AF65-F5344CB8AC3E}">
        <p14:creationId xmlns:p14="http://schemas.microsoft.com/office/powerpoint/2010/main" val="32368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a:extLst>
              <a:ext uri="{FF2B5EF4-FFF2-40B4-BE49-F238E27FC236}">
                <a16:creationId xmlns:a16="http://schemas.microsoft.com/office/drawing/2014/main" id="{8C0EBD6C-1171-4D7B-AA95-4A4A29C04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11" y="78526"/>
            <a:ext cx="5803641" cy="677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4A24D5BD-0980-49A3-9E65-6D1261205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2746"/>
            <a:ext cx="6405368" cy="182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E019E39-ED12-445D-8AB4-5D04D0C58F5F}"/>
              </a:ext>
            </a:extLst>
          </p:cNvPr>
          <p:cNvSpPr txBox="1"/>
          <p:nvPr/>
        </p:nvSpPr>
        <p:spPr>
          <a:xfrm>
            <a:off x="755780" y="438539"/>
            <a:ext cx="4152122" cy="1754326"/>
          </a:xfrm>
          <a:prstGeom prst="rect">
            <a:avLst/>
          </a:prstGeom>
          <a:noFill/>
        </p:spPr>
        <p:txBody>
          <a:bodyPr wrap="square" rtlCol="0">
            <a:spAutoFit/>
          </a:bodyPr>
          <a:lstStyle/>
          <a:p>
            <a:r>
              <a:rPr lang="en-US" dirty="0"/>
              <a:t>To the right are 4 identical regression coefficients (b= 0.75) that have 4 different performance values. The best performing model is “a” because the points are scattered closer to the line along the values of X.</a:t>
            </a:r>
          </a:p>
        </p:txBody>
      </p:sp>
      <p:sp>
        <p:nvSpPr>
          <p:cNvPr id="5" name="TextBox 4">
            <a:extLst>
              <a:ext uri="{FF2B5EF4-FFF2-40B4-BE49-F238E27FC236}">
                <a16:creationId xmlns:a16="http://schemas.microsoft.com/office/drawing/2014/main" id="{6C15F744-D54C-4FF2-B898-D3AC8A9E877C}"/>
              </a:ext>
            </a:extLst>
          </p:cNvPr>
          <p:cNvSpPr txBox="1"/>
          <p:nvPr/>
        </p:nvSpPr>
        <p:spPr>
          <a:xfrm>
            <a:off x="562555" y="6427527"/>
            <a:ext cx="2172256" cy="369332"/>
          </a:xfrm>
          <a:prstGeom prst="rect">
            <a:avLst/>
          </a:prstGeom>
          <a:noFill/>
        </p:spPr>
        <p:txBody>
          <a:bodyPr wrap="square" rtlCol="0">
            <a:spAutoFit/>
          </a:bodyPr>
          <a:lstStyle/>
          <a:p>
            <a:r>
              <a:rPr lang="en-US" dirty="0"/>
              <a:t>Pedhazur, Figure 2.2</a:t>
            </a:r>
          </a:p>
        </p:txBody>
      </p:sp>
      <p:sp>
        <p:nvSpPr>
          <p:cNvPr id="6" name="TextBox 5">
            <a:extLst>
              <a:ext uri="{FF2B5EF4-FFF2-40B4-BE49-F238E27FC236}">
                <a16:creationId xmlns:a16="http://schemas.microsoft.com/office/drawing/2014/main" id="{CCEF3143-75F3-488C-A48A-200A0EFDF651}"/>
              </a:ext>
            </a:extLst>
          </p:cNvPr>
          <p:cNvSpPr txBox="1"/>
          <p:nvPr/>
        </p:nvSpPr>
        <p:spPr>
          <a:xfrm>
            <a:off x="136848" y="4433828"/>
            <a:ext cx="6006687" cy="1754326"/>
          </a:xfrm>
          <a:prstGeom prst="rect">
            <a:avLst/>
          </a:prstGeom>
          <a:noFill/>
        </p:spPr>
        <p:txBody>
          <a:bodyPr wrap="square" rtlCol="0">
            <a:spAutoFit/>
          </a:bodyPr>
          <a:lstStyle/>
          <a:p>
            <a:r>
              <a:rPr lang="en-US" dirty="0">
                <a:highlight>
                  <a:srgbClr val="FFFF00"/>
                </a:highlight>
              </a:rPr>
              <a:t>Model C has a higher R2 than Model D because the extreme values (X=1,5) produce larger regression components and smaller residuals than Model D’s middle values (X=2,3,4). And gives a smaller standard error of the regression coefficient that gives a lower p-value (more significance). </a:t>
            </a:r>
            <a:r>
              <a:rPr lang="en-US" u="sng" dirty="0">
                <a:highlight>
                  <a:srgbClr val="FFFF00"/>
                </a:highlight>
              </a:rPr>
              <a:t>Beware of the effect of outliers that inflates the importance of results</a:t>
            </a:r>
            <a:r>
              <a:rPr lang="en-US" dirty="0">
                <a:highlight>
                  <a:srgbClr val="FFFF00"/>
                </a:highlight>
              </a:rPr>
              <a:t>.</a:t>
            </a:r>
          </a:p>
        </p:txBody>
      </p:sp>
      <p:sp>
        <p:nvSpPr>
          <p:cNvPr id="3" name="Slide Number Placeholder 2">
            <a:extLst>
              <a:ext uri="{FF2B5EF4-FFF2-40B4-BE49-F238E27FC236}">
                <a16:creationId xmlns:a16="http://schemas.microsoft.com/office/drawing/2014/main" id="{5E7A1635-9FCD-4F90-8D2B-44C966E74FA9}"/>
              </a:ext>
            </a:extLst>
          </p:cNvPr>
          <p:cNvSpPr>
            <a:spLocks noGrp="1"/>
          </p:cNvSpPr>
          <p:nvPr>
            <p:ph type="sldNum" sz="quarter" idx="12"/>
          </p:nvPr>
        </p:nvSpPr>
        <p:spPr/>
        <p:txBody>
          <a:bodyPr/>
          <a:lstStyle/>
          <a:p>
            <a:fld id="{35032509-D289-4CC9-8A27-14E47DC64BC2}" type="slidenum">
              <a:rPr lang="en-US" smtClean="0"/>
              <a:t>32</a:t>
            </a:fld>
            <a:endParaRPr lang="en-US" dirty="0"/>
          </a:p>
        </p:txBody>
      </p:sp>
    </p:spTree>
    <p:extLst>
      <p:ext uri="{BB962C8B-B14F-4D97-AF65-F5344CB8AC3E}">
        <p14:creationId xmlns:p14="http://schemas.microsoft.com/office/powerpoint/2010/main" val="95605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01BB-8772-42C8-ABAD-B52C26FE196B}"/>
              </a:ext>
            </a:extLst>
          </p:cNvPr>
          <p:cNvSpPr>
            <a:spLocks noGrp="1"/>
          </p:cNvSpPr>
          <p:nvPr>
            <p:ph type="title"/>
          </p:nvPr>
        </p:nvSpPr>
        <p:spPr/>
        <p:txBody>
          <a:bodyPr>
            <a:normAutofit fontScale="90000"/>
          </a:bodyPr>
          <a:lstStyle/>
          <a:p>
            <a:r>
              <a:rPr lang="en-US" dirty="0"/>
              <a:t>Example of the relationship between regression coefficients, R2, sum of squares of regression</a:t>
            </a:r>
          </a:p>
        </p:txBody>
      </p:sp>
      <p:sp>
        <p:nvSpPr>
          <p:cNvPr id="3" name="Content Placeholder 2">
            <a:extLst>
              <a:ext uri="{FF2B5EF4-FFF2-40B4-BE49-F238E27FC236}">
                <a16:creationId xmlns:a16="http://schemas.microsoft.com/office/drawing/2014/main" id="{D164A382-4455-4AC8-9385-5A6EA07BE18B}"/>
              </a:ext>
            </a:extLst>
          </p:cNvPr>
          <p:cNvSpPr>
            <a:spLocks noGrp="1"/>
          </p:cNvSpPr>
          <p:nvPr>
            <p:ph idx="1"/>
          </p:nvPr>
        </p:nvSpPr>
        <p:spPr>
          <a:xfrm>
            <a:off x="838200" y="1825624"/>
            <a:ext cx="10515600" cy="4826845"/>
          </a:xfrm>
        </p:spPr>
        <p:txBody>
          <a:bodyPr>
            <a:normAutofit lnSpcReduction="10000"/>
          </a:bodyPr>
          <a:lstStyle/>
          <a:p>
            <a:r>
              <a:rPr lang="en-US" dirty="0"/>
              <a:t>This is the “sum of squares of the regression” in the R2 formula:</a:t>
            </a:r>
          </a:p>
          <a:p>
            <a:r>
              <a:rPr lang="en-US" dirty="0"/>
              <a:t>(</a:t>
            </a:r>
            <a:r>
              <a:rPr lang="en-US" dirty="0">
                <a:solidFill>
                  <a:srgbClr val="FF0000"/>
                </a:solidFill>
              </a:rPr>
              <a:t>0.70 </a:t>
            </a:r>
            <a:r>
              <a:rPr lang="en-US" dirty="0"/>
              <a:t>* Sum of cross product X1) + (</a:t>
            </a:r>
            <a:r>
              <a:rPr lang="en-US" dirty="0">
                <a:solidFill>
                  <a:srgbClr val="FF0000"/>
                </a:solidFill>
              </a:rPr>
              <a:t>0.59 </a:t>
            </a:r>
            <a:r>
              <a:rPr lang="en-US" dirty="0"/>
              <a:t>* SCP X2) = </a:t>
            </a:r>
            <a:r>
              <a:rPr lang="en-US" dirty="0">
                <a:solidFill>
                  <a:srgbClr val="00B0F0"/>
                </a:solidFill>
              </a:rPr>
              <a:t>101.05</a:t>
            </a:r>
          </a:p>
          <a:p>
            <a:r>
              <a:rPr lang="en-US" dirty="0"/>
              <a:t>Bigger coefficients indicate a steeper slope. If we reduce the strength of the coefficients, the SS regression gets smaller.</a:t>
            </a:r>
          </a:p>
          <a:p>
            <a:r>
              <a:rPr lang="en-US" dirty="0"/>
              <a:t>(</a:t>
            </a:r>
            <a:r>
              <a:rPr lang="en-US" dirty="0">
                <a:solidFill>
                  <a:srgbClr val="FF0000"/>
                </a:solidFill>
              </a:rPr>
              <a:t>0.20</a:t>
            </a:r>
            <a:r>
              <a:rPr lang="en-US" dirty="0"/>
              <a:t> * SCP X1) + (</a:t>
            </a:r>
            <a:r>
              <a:rPr lang="en-US" dirty="0">
                <a:solidFill>
                  <a:srgbClr val="FF0000"/>
                </a:solidFill>
              </a:rPr>
              <a:t>0.20</a:t>
            </a:r>
            <a:r>
              <a:rPr lang="en-US" dirty="0"/>
              <a:t> * SCP X2) = </a:t>
            </a:r>
            <a:r>
              <a:rPr lang="en-US" dirty="0">
                <a:solidFill>
                  <a:srgbClr val="00B0F0"/>
                </a:solidFill>
              </a:rPr>
              <a:t>30.71</a:t>
            </a:r>
          </a:p>
          <a:p>
            <a:r>
              <a:rPr lang="en-US" dirty="0"/>
              <a:t>SCP X1 and SCP X2 make sense, the biggest product of Y*X happens when Y and X have the highest values. We see this when X and Y are highly correlated. This is then multiplied by the regression coefficient. If it is a strong effect, it makes the SS Reg even bigger.</a:t>
            </a:r>
          </a:p>
          <a:p>
            <a:r>
              <a:rPr lang="en-US" dirty="0"/>
              <a:t>So if we see X and Y values change together and our coefficient gets bigger, </a:t>
            </a:r>
            <a:r>
              <a:rPr lang="en-US" i="1" u="sng" dirty="0"/>
              <a:t>this leads to a higher R2</a:t>
            </a:r>
          </a:p>
        </p:txBody>
      </p:sp>
      <p:sp>
        <p:nvSpPr>
          <p:cNvPr id="4" name="Slide Number Placeholder 3">
            <a:extLst>
              <a:ext uri="{FF2B5EF4-FFF2-40B4-BE49-F238E27FC236}">
                <a16:creationId xmlns:a16="http://schemas.microsoft.com/office/drawing/2014/main" id="{19850D9D-9CAA-4A68-8336-90B8C58A3D68}"/>
              </a:ext>
            </a:extLst>
          </p:cNvPr>
          <p:cNvSpPr>
            <a:spLocks noGrp="1"/>
          </p:cNvSpPr>
          <p:nvPr>
            <p:ph type="sldNum" sz="quarter" idx="12"/>
          </p:nvPr>
        </p:nvSpPr>
        <p:spPr/>
        <p:txBody>
          <a:bodyPr/>
          <a:lstStyle/>
          <a:p>
            <a:fld id="{35032509-D289-4CC9-8A27-14E47DC64BC2}" type="slidenum">
              <a:rPr lang="en-US" smtClean="0"/>
              <a:t>33</a:t>
            </a:fld>
            <a:endParaRPr lang="en-US" dirty="0"/>
          </a:p>
        </p:txBody>
      </p:sp>
    </p:spTree>
    <p:extLst>
      <p:ext uri="{BB962C8B-B14F-4D97-AF65-F5344CB8AC3E}">
        <p14:creationId xmlns:p14="http://schemas.microsoft.com/office/powerpoint/2010/main" val="278979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E234-7653-4594-8FDA-DFD031CF18E5}"/>
              </a:ext>
            </a:extLst>
          </p:cNvPr>
          <p:cNvSpPr>
            <a:spLocks noGrp="1"/>
          </p:cNvSpPr>
          <p:nvPr>
            <p:ph type="title"/>
          </p:nvPr>
        </p:nvSpPr>
        <p:spPr/>
        <p:txBody>
          <a:bodyPr>
            <a:normAutofit/>
          </a:bodyPr>
          <a:lstStyle/>
          <a:p>
            <a:r>
              <a:rPr lang="en-US" dirty="0"/>
              <a:t>Example (continued)</a:t>
            </a:r>
          </a:p>
        </p:txBody>
      </p:sp>
      <p:sp>
        <p:nvSpPr>
          <p:cNvPr id="3" name="Content Placeholder 2">
            <a:extLst>
              <a:ext uri="{FF2B5EF4-FFF2-40B4-BE49-F238E27FC236}">
                <a16:creationId xmlns:a16="http://schemas.microsoft.com/office/drawing/2014/main" id="{0233A0AE-7344-4904-8188-CAEF31DA0056}"/>
              </a:ext>
            </a:extLst>
          </p:cNvPr>
          <p:cNvSpPr>
            <a:spLocks noGrp="1"/>
          </p:cNvSpPr>
          <p:nvPr>
            <p:ph idx="1"/>
          </p:nvPr>
        </p:nvSpPr>
        <p:spPr>
          <a:xfrm>
            <a:off x="838200" y="1825625"/>
            <a:ext cx="10515600" cy="4921404"/>
          </a:xfrm>
        </p:spPr>
        <p:txBody>
          <a:bodyPr>
            <a:normAutofit/>
          </a:bodyPr>
          <a:lstStyle/>
          <a:p>
            <a:r>
              <a:rPr lang="en-US" b="0" i="0" dirty="0">
                <a:solidFill>
                  <a:srgbClr val="00B0F0"/>
                </a:solidFill>
                <a:effectLst/>
                <a:latin typeface="Times New Roman" panose="02020603050405020304" pitchFamily="18" charset="0"/>
              </a:rPr>
              <a:t>Because of the formula, the point where the mean of predictor X and the mean of outcome Y meet must always be on the regression line</a:t>
            </a:r>
            <a:r>
              <a:rPr lang="en-US" b="0" i="0" dirty="0">
                <a:effectLst/>
                <a:latin typeface="Times New Roman" panose="02020603050405020304" pitchFamily="18" charset="0"/>
              </a:rPr>
              <a:t>. Or if you substitute the mean of X into the formula, this gives you the same intersection point (</a:t>
            </a:r>
            <a:r>
              <a:rPr lang="en-US" dirty="0">
                <a:latin typeface="Times New Roman" panose="02020603050405020304" pitchFamily="18" charset="0"/>
              </a:rPr>
              <a:t>X, </a:t>
            </a:r>
            <a:r>
              <a:rPr lang="en-US" b="0" i="0" dirty="0">
                <a:effectLst/>
                <a:latin typeface="Times New Roman" panose="02020603050405020304" pitchFamily="18" charset="0"/>
              </a:rPr>
              <a:t>a + BX). </a:t>
            </a:r>
          </a:p>
          <a:p>
            <a:r>
              <a:rPr lang="en-US" b="0" i="0" dirty="0">
                <a:effectLst/>
                <a:latin typeface="Times New Roman" panose="02020603050405020304" pitchFamily="18" charset="0"/>
              </a:rPr>
              <a:t>For predictions, we can ask how accurate is this estimate? The answer to this question depends on whether we are making predictions for one specific person or for the mean value of all persons in a group.  Predictions for groups are generally more accurate than for specific persons.</a:t>
            </a:r>
          </a:p>
        </p:txBody>
      </p:sp>
      <p:sp>
        <p:nvSpPr>
          <p:cNvPr id="4" name="Slide Number Placeholder 3">
            <a:extLst>
              <a:ext uri="{FF2B5EF4-FFF2-40B4-BE49-F238E27FC236}">
                <a16:creationId xmlns:a16="http://schemas.microsoft.com/office/drawing/2014/main" id="{8A6DA4BE-C05A-43EE-930F-40F32A744029}"/>
              </a:ext>
            </a:extLst>
          </p:cNvPr>
          <p:cNvSpPr>
            <a:spLocks noGrp="1"/>
          </p:cNvSpPr>
          <p:nvPr>
            <p:ph type="sldNum" sz="quarter" idx="12"/>
          </p:nvPr>
        </p:nvSpPr>
        <p:spPr/>
        <p:txBody>
          <a:bodyPr/>
          <a:lstStyle/>
          <a:p>
            <a:fld id="{35032509-D289-4CC9-8A27-14E47DC64BC2}" type="slidenum">
              <a:rPr lang="en-US" smtClean="0"/>
              <a:t>34</a:t>
            </a:fld>
            <a:endParaRPr lang="en-US" dirty="0"/>
          </a:p>
        </p:txBody>
      </p:sp>
    </p:spTree>
    <p:extLst>
      <p:ext uri="{BB962C8B-B14F-4D97-AF65-F5344CB8AC3E}">
        <p14:creationId xmlns:p14="http://schemas.microsoft.com/office/powerpoint/2010/main" val="3022957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9A80858A-7C00-46EC-AEB1-413859EC3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 y="1447246"/>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0886B2-17C7-4F81-83BA-03F6ABF4B54A}"/>
              </a:ext>
            </a:extLst>
          </p:cNvPr>
          <p:cNvSpPr txBox="1"/>
          <p:nvPr/>
        </p:nvSpPr>
        <p:spPr>
          <a:xfrm>
            <a:off x="1056443" y="79899"/>
            <a:ext cx="10511161" cy="1569660"/>
          </a:xfrm>
          <a:prstGeom prst="rect">
            <a:avLst/>
          </a:prstGeom>
          <a:noFill/>
        </p:spPr>
        <p:txBody>
          <a:bodyPr wrap="square" rtlCol="0">
            <a:spAutoFit/>
          </a:bodyPr>
          <a:lstStyle/>
          <a:p>
            <a:r>
              <a:rPr lang="en-US" sz="3200" dirty="0"/>
              <a:t>Trend lines always include the point where the means of the outcome and the continuous predictor variable intersect (red square below) in multiple linear regression.</a:t>
            </a:r>
          </a:p>
        </p:txBody>
      </p:sp>
      <p:sp>
        <p:nvSpPr>
          <p:cNvPr id="5" name="TextBox 4">
            <a:extLst>
              <a:ext uri="{FF2B5EF4-FFF2-40B4-BE49-F238E27FC236}">
                <a16:creationId xmlns:a16="http://schemas.microsoft.com/office/drawing/2014/main" id="{B0B30041-3F4D-4BB3-BC57-020679778275}"/>
              </a:ext>
            </a:extLst>
          </p:cNvPr>
          <p:cNvSpPr txBox="1"/>
          <p:nvPr/>
        </p:nvSpPr>
        <p:spPr>
          <a:xfrm>
            <a:off x="5193437" y="2214410"/>
            <a:ext cx="6294455" cy="646331"/>
          </a:xfrm>
          <a:prstGeom prst="rect">
            <a:avLst/>
          </a:prstGeom>
          <a:noFill/>
        </p:spPr>
        <p:txBody>
          <a:bodyPr wrap="square" rtlCol="0">
            <a:spAutoFit/>
          </a:bodyPr>
          <a:lstStyle/>
          <a:p>
            <a:r>
              <a:rPr lang="en-US" dirty="0">
                <a:highlight>
                  <a:srgbClr val="FFFF00"/>
                </a:highlight>
              </a:rPr>
              <a:t>We can often hand draw regression lines in small samples knowing the mean of the predictor and outcome are on the line.</a:t>
            </a:r>
          </a:p>
        </p:txBody>
      </p:sp>
      <p:sp>
        <p:nvSpPr>
          <p:cNvPr id="2" name="Slide Number Placeholder 1">
            <a:extLst>
              <a:ext uri="{FF2B5EF4-FFF2-40B4-BE49-F238E27FC236}">
                <a16:creationId xmlns:a16="http://schemas.microsoft.com/office/drawing/2014/main" id="{9F8AD9EB-1ADF-4638-BAE9-2DBE7F9917C8}"/>
              </a:ext>
            </a:extLst>
          </p:cNvPr>
          <p:cNvSpPr>
            <a:spLocks noGrp="1"/>
          </p:cNvSpPr>
          <p:nvPr>
            <p:ph type="sldNum" sz="quarter" idx="12"/>
          </p:nvPr>
        </p:nvSpPr>
        <p:spPr/>
        <p:txBody>
          <a:bodyPr/>
          <a:lstStyle/>
          <a:p>
            <a:fld id="{35032509-D289-4CC9-8A27-14E47DC64BC2}" type="slidenum">
              <a:rPr lang="en-US" smtClean="0"/>
              <a:t>35</a:t>
            </a:fld>
            <a:endParaRPr lang="en-US" dirty="0"/>
          </a:p>
        </p:txBody>
      </p:sp>
    </p:spTree>
    <p:extLst>
      <p:ext uri="{BB962C8B-B14F-4D97-AF65-F5344CB8AC3E}">
        <p14:creationId xmlns:p14="http://schemas.microsoft.com/office/powerpoint/2010/main" val="35626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B0BAB2-23B2-4F82-B2B0-482725B94A8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Assumptions</a:t>
            </a:r>
          </a:p>
        </p:txBody>
      </p:sp>
      <p:sp>
        <p:nvSpPr>
          <p:cNvPr id="3" name="Text Placeholder 2">
            <a:extLst>
              <a:ext uri="{FF2B5EF4-FFF2-40B4-BE49-F238E27FC236}">
                <a16:creationId xmlns:a16="http://schemas.microsoft.com/office/drawing/2014/main" id="{20A6CB3C-F4D0-46FE-AF06-BC95486B2B6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We consider our conclusions are valid when the regression assumptions are generally met. And we cover how we deal with violation of assumptions. See Pedhazur (Chapter 3), Rosner (Chapter 11) to read more.</a:t>
            </a:r>
          </a:p>
        </p:txBody>
      </p:sp>
      <p:sp>
        <p:nvSpPr>
          <p:cNvPr id="4" name="Slide Number Placeholder 3">
            <a:extLst>
              <a:ext uri="{FF2B5EF4-FFF2-40B4-BE49-F238E27FC236}">
                <a16:creationId xmlns:a16="http://schemas.microsoft.com/office/drawing/2014/main" id="{CFBAA148-2F8D-4810-9F2D-5DAA4F1C7C7D}"/>
              </a:ext>
            </a:extLst>
          </p:cNvPr>
          <p:cNvSpPr>
            <a:spLocks noGrp="1"/>
          </p:cNvSpPr>
          <p:nvPr>
            <p:ph type="sldNum" sz="quarter" idx="12"/>
          </p:nvPr>
        </p:nvSpPr>
        <p:spPr/>
        <p:txBody>
          <a:bodyPr/>
          <a:lstStyle/>
          <a:p>
            <a:fld id="{35032509-D289-4CC9-8A27-14E47DC64BC2}" type="slidenum">
              <a:rPr lang="en-US" smtClean="0"/>
              <a:t>36</a:t>
            </a:fld>
            <a:endParaRPr lang="en-US" dirty="0"/>
          </a:p>
        </p:txBody>
      </p:sp>
    </p:spTree>
    <p:extLst>
      <p:ext uri="{BB962C8B-B14F-4D97-AF65-F5344CB8AC3E}">
        <p14:creationId xmlns:p14="http://schemas.microsoft.com/office/powerpoint/2010/main" val="209163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92DB-7899-4727-9451-59C2312FBBD5}"/>
              </a:ext>
            </a:extLst>
          </p:cNvPr>
          <p:cNvSpPr>
            <a:spLocks noGrp="1"/>
          </p:cNvSpPr>
          <p:nvPr>
            <p:ph type="title"/>
          </p:nvPr>
        </p:nvSpPr>
        <p:spPr/>
        <p:txBody>
          <a:bodyPr/>
          <a:lstStyle/>
          <a:p>
            <a:r>
              <a:rPr lang="en-US" dirty="0"/>
              <a:t>Ordinary Least Squares Assumptions</a:t>
            </a:r>
          </a:p>
        </p:txBody>
      </p:sp>
      <p:sp>
        <p:nvSpPr>
          <p:cNvPr id="3" name="Content Placeholder 2">
            <a:extLst>
              <a:ext uri="{FF2B5EF4-FFF2-40B4-BE49-F238E27FC236}">
                <a16:creationId xmlns:a16="http://schemas.microsoft.com/office/drawing/2014/main" id="{F1F5D7C0-D284-4D75-AF2B-ACFF79385300}"/>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FF0000"/>
                </a:solidFill>
              </a:rPr>
              <a:t>Linearity</a:t>
            </a:r>
            <a:r>
              <a:rPr lang="en-US" dirty="0"/>
              <a:t>: The relationships between the predictors and the outcome variable is linear. This assumption can be relaxed with the use of nonlinear regression terms, Y = A + B + B^2. </a:t>
            </a:r>
          </a:p>
          <a:p>
            <a:pPr marL="514350" indent="-514350">
              <a:buFont typeface="+mj-lt"/>
              <a:buAutoNum type="arabicPeriod"/>
            </a:pPr>
            <a:r>
              <a:rPr lang="en-US" dirty="0">
                <a:solidFill>
                  <a:srgbClr val="FF0000"/>
                </a:solidFill>
              </a:rPr>
              <a:t>Additivity</a:t>
            </a:r>
            <a:r>
              <a:rPr lang="en-US" dirty="0"/>
              <a:t>: The impact of different covariates is additive, Y = A + B1 + B2. This assumption can be relaxed by using interactions, Y = A + B1 * B2. </a:t>
            </a:r>
          </a:p>
          <a:p>
            <a:pPr marL="514350" indent="-514350">
              <a:buFont typeface="+mj-lt"/>
              <a:buAutoNum type="arabicPeriod"/>
            </a:pPr>
            <a:r>
              <a:rPr lang="en-US" dirty="0">
                <a:solidFill>
                  <a:srgbClr val="FF0000"/>
                </a:solidFill>
              </a:rPr>
              <a:t>Independence</a:t>
            </a:r>
            <a:r>
              <a:rPr lang="en-US" dirty="0"/>
              <a:t>: The errors associated with one observation are not correlated with the errors of any other observation. </a:t>
            </a:r>
          </a:p>
          <a:p>
            <a:pPr marL="514350" indent="-514350">
              <a:buFont typeface="+mj-lt"/>
              <a:buAutoNum type="arabicPeriod"/>
            </a:pPr>
            <a:r>
              <a:rPr lang="en-US" dirty="0">
                <a:solidFill>
                  <a:srgbClr val="FF0000"/>
                </a:solidFill>
              </a:rPr>
              <a:t>Normality</a:t>
            </a:r>
            <a:r>
              <a:rPr lang="en-US" dirty="0"/>
              <a:t>: Errors are normally distributed. We can observe with histograms.</a:t>
            </a:r>
          </a:p>
          <a:p>
            <a:pPr marL="514350" indent="-514350">
              <a:buFont typeface="+mj-lt"/>
              <a:buAutoNum type="arabicPeriod"/>
            </a:pPr>
            <a:r>
              <a:rPr lang="en-US" dirty="0">
                <a:solidFill>
                  <a:srgbClr val="FF0000"/>
                </a:solidFill>
              </a:rPr>
              <a:t>Homogeneity of variance (homoscedasticity)</a:t>
            </a:r>
            <a:r>
              <a:rPr lang="en-US" dirty="0"/>
              <a:t>: The error variance should be constant across levels of X. If not, you have heteroscedasticity.</a:t>
            </a:r>
          </a:p>
          <a:p>
            <a:pPr marL="514350" indent="-514350">
              <a:buFont typeface="+mj-lt"/>
              <a:buAutoNum type="arabicPeriod"/>
            </a:pPr>
            <a:r>
              <a:rPr lang="en-US" dirty="0">
                <a:solidFill>
                  <a:srgbClr val="FF0000"/>
                </a:solidFill>
              </a:rPr>
              <a:t>Model specification</a:t>
            </a:r>
            <a:r>
              <a:rPr lang="en-US" dirty="0"/>
              <a:t>: The model is specified correctly. This is based on your judgement.</a:t>
            </a:r>
          </a:p>
        </p:txBody>
      </p:sp>
      <p:sp>
        <p:nvSpPr>
          <p:cNvPr id="4" name="Slide Number Placeholder 3">
            <a:extLst>
              <a:ext uri="{FF2B5EF4-FFF2-40B4-BE49-F238E27FC236}">
                <a16:creationId xmlns:a16="http://schemas.microsoft.com/office/drawing/2014/main" id="{B6501339-8726-4AD9-BD5E-795142840D16}"/>
              </a:ext>
            </a:extLst>
          </p:cNvPr>
          <p:cNvSpPr>
            <a:spLocks noGrp="1"/>
          </p:cNvSpPr>
          <p:nvPr>
            <p:ph type="sldNum" sz="quarter" idx="12"/>
          </p:nvPr>
        </p:nvSpPr>
        <p:spPr/>
        <p:txBody>
          <a:bodyPr/>
          <a:lstStyle/>
          <a:p>
            <a:fld id="{35032509-D289-4CC9-8A27-14E47DC64BC2}" type="slidenum">
              <a:rPr lang="en-US" smtClean="0"/>
              <a:t>37</a:t>
            </a:fld>
            <a:endParaRPr lang="en-US" dirty="0"/>
          </a:p>
        </p:txBody>
      </p:sp>
    </p:spTree>
    <p:extLst>
      <p:ext uri="{BB962C8B-B14F-4D97-AF65-F5344CB8AC3E}">
        <p14:creationId xmlns:p14="http://schemas.microsoft.com/office/powerpoint/2010/main" val="315470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E85A-01AE-4599-8757-FAE1D54F4A9E}"/>
              </a:ext>
            </a:extLst>
          </p:cNvPr>
          <p:cNvSpPr>
            <a:spLocks noGrp="1"/>
          </p:cNvSpPr>
          <p:nvPr>
            <p:ph type="title"/>
          </p:nvPr>
        </p:nvSpPr>
        <p:spPr/>
        <p:txBody>
          <a:bodyPr/>
          <a:lstStyle/>
          <a:p>
            <a:r>
              <a:rPr lang="en-US" dirty="0"/>
              <a:t>Rosner’s notes on normality and independence assumptions	</a:t>
            </a:r>
          </a:p>
        </p:txBody>
      </p:sp>
      <p:sp>
        <p:nvSpPr>
          <p:cNvPr id="3" name="Content Placeholder 2">
            <a:extLst>
              <a:ext uri="{FF2B5EF4-FFF2-40B4-BE49-F238E27FC236}">
                <a16:creationId xmlns:a16="http://schemas.microsoft.com/office/drawing/2014/main" id="{760FF3E9-8C1C-481A-80B6-373263FCB0B6}"/>
              </a:ext>
            </a:extLst>
          </p:cNvPr>
          <p:cNvSpPr>
            <a:spLocks noGrp="1"/>
          </p:cNvSpPr>
          <p:nvPr>
            <p:ph idx="1"/>
          </p:nvPr>
        </p:nvSpPr>
        <p:spPr/>
        <p:txBody>
          <a:bodyPr>
            <a:normAutofit fontScale="92500" lnSpcReduction="10000"/>
          </a:bodyPr>
          <a:lstStyle/>
          <a:p>
            <a:r>
              <a:rPr lang="en-US" b="0" i="0" dirty="0">
                <a:solidFill>
                  <a:srgbClr val="00B0F0"/>
                </a:solidFill>
                <a:effectLst/>
                <a:latin typeface="Times New Roman" panose="02020603050405020304" pitchFamily="18" charset="0"/>
              </a:rPr>
              <a:t>The normality assumption is most important in small samples. In large samples, an analog to the central-limit theorem can be used to establish the unbiasedness of b as an estimator of β and the appropriateness of test of significance concerning β </a:t>
            </a:r>
            <a:r>
              <a:rPr lang="en-US" b="0" i="0" dirty="0">
                <a:effectLst/>
                <a:latin typeface="Times New Roman" panose="02020603050405020304" pitchFamily="18" charset="0"/>
              </a:rPr>
              <a:t>(F and t tests for simple linear regression), or formulas for confidence-interval width of β, even if the error terms are not normally distributed (Rosner, p. 451). </a:t>
            </a:r>
            <a:r>
              <a:rPr lang="en-US" b="0" i="0" dirty="0">
                <a:solidFill>
                  <a:srgbClr val="00B0F0"/>
                </a:solidFill>
                <a:effectLst/>
                <a:latin typeface="Times New Roman" panose="02020603050405020304" pitchFamily="18" charset="0"/>
              </a:rPr>
              <a:t>In other words, the coefficient estimates are more accurate as the sample gets larger.</a:t>
            </a:r>
          </a:p>
          <a:p>
            <a:r>
              <a:rPr lang="en-US" b="0" i="0" dirty="0">
                <a:effectLst/>
                <a:latin typeface="Times New Roman" panose="02020603050405020304" pitchFamily="18" charset="0"/>
              </a:rPr>
              <a:t>The independence assumption (assumption 3) is important to establish the validity of p-values and confidence-interval width from simple linear regression. Specifically, if multiple data points from the </a:t>
            </a:r>
            <a:r>
              <a:rPr lang="en-US" b="0" i="0" u="sng" dirty="0">
                <a:effectLst/>
                <a:latin typeface="Times New Roman" panose="02020603050405020304" pitchFamily="18" charset="0"/>
              </a:rPr>
              <a:t>same individual</a:t>
            </a:r>
            <a:r>
              <a:rPr lang="en-US" b="0" i="0" dirty="0">
                <a:effectLst/>
                <a:latin typeface="Times New Roman" panose="02020603050405020304" pitchFamily="18" charset="0"/>
              </a:rPr>
              <a:t> are used in fitting a regression line, then p-values will generally be too low, and confidence-interval width will generally be too narrow using standard methods of regression analysis (which assume independence).</a:t>
            </a:r>
            <a:endParaRPr lang="en-US" dirty="0"/>
          </a:p>
        </p:txBody>
      </p:sp>
      <p:sp>
        <p:nvSpPr>
          <p:cNvPr id="4" name="Slide Number Placeholder 3">
            <a:extLst>
              <a:ext uri="{FF2B5EF4-FFF2-40B4-BE49-F238E27FC236}">
                <a16:creationId xmlns:a16="http://schemas.microsoft.com/office/drawing/2014/main" id="{8B85888F-E7B2-4578-AEAC-8AE4B55B030A}"/>
              </a:ext>
            </a:extLst>
          </p:cNvPr>
          <p:cNvSpPr>
            <a:spLocks noGrp="1"/>
          </p:cNvSpPr>
          <p:nvPr>
            <p:ph type="sldNum" sz="quarter" idx="12"/>
          </p:nvPr>
        </p:nvSpPr>
        <p:spPr/>
        <p:txBody>
          <a:bodyPr/>
          <a:lstStyle/>
          <a:p>
            <a:fld id="{35032509-D289-4CC9-8A27-14E47DC64BC2}" type="slidenum">
              <a:rPr lang="en-US" smtClean="0"/>
              <a:t>38</a:t>
            </a:fld>
            <a:endParaRPr lang="en-US" dirty="0"/>
          </a:p>
        </p:txBody>
      </p:sp>
    </p:spTree>
    <p:extLst>
      <p:ext uri="{BB962C8B-B14F-4D97-AF65-F5344CB8AC3E}">
        <p14:creationId xmlns:p14="http://schemas.microsoft.com/office/powerpoint/2010/main" val="3823643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1: Linearity (linear trend between outcome and predictor). Model: mpg ~ hp</a:t>
            </a:r>
          </a:p>
        </p:txBody>
      </p:sp>
      <p:pic>
        <p:nvPicPr>
          <p:cNvPr id="10" name="Content Placeholder 9">
            <a:extLst>
              <a:ext uri="{FF2B5EF4-FFF2-40B4-BE49-F238E27FC236}">
                <a16:creationId xmlns:a16="http://schemas.microsoft.com/office/drawing/2014/main" id="{3294D5FF-1B5B-4F6C-976A-31AB3BCE949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11" name="TextBox 10">
            <a:extLst>
              <a:ext uri="{FF2B5EF4-FFF2-40B4-BE49-F238E27FC236}">
                <a16:creationId xmlns:a16="http://schemas.microsoft.com/office/drawing/2014/main" id="{44E63914-DEDB-4E46-90E6-878960E66368}"/>
              </a:ext>
            </a:extLst>
          </p:cNvPr>
          <p:cNvSpPr txBox="1"/>
          <p:nvPr/>
        </p:nvSpPr>
        <p:spPr>
          <a:xfrm>
            <a:off x="67112" y="2166394"/>
            <a:ext cx="3112909" cy="923330"/>
          </a:xfrm>
          <a:prstGeom prst="rect">
            <a:avLst/>
          </a:prstGeom>
          <a:noFill/>
        </p:spPr>
        <p:txBody>
          <a:bodyPr wrap="square" rtlCol="0">
            <a:spAutoFit/>
          </a:bodyPr>
          <a:lstStyle/>
          <a:p>
            <a:r>
              <a:rPr lang="en-US" dirty="0"/>
              <a:t>The scatterplot with the regression line looks mostly linear. </a:t>
            </a:r>
            <a:endParaRPr lang="en-US" dirty="0">
              <a:highlight>
                <a:srgbClr val="FFFF00"/>
              </a:highlight>
            </a:endParaRPr>
          </a:p>
        </p:txBody>
      </p:sp>
      <p:sp>
        <p:nvSpPr>
          <p:cNvPr id="12" name="TextBox 11">
            <a:extLst>
              <a:ext uri="{FF2B5EF4-FFF2-40B4-BE49-F238E27FC236}">
                <a16:creationId xmlns:a16="http://schemas.microsoft.com/office/drawing/2014/main" id="{0F4EFFBC-8C1F-487C-8319-02BA1C5F5891}"/>
              </a:ext>
            </a:extLst>
          </p:cNvPr>
          <p:cNvSpPr txBox="1"/>
          <p:nvPr/>
        </p:nvSpPr>
        <p:spPr>
          <a:xfrm>
            <a:off x="9079091" y="2166394"/>
            <a:ext cx="3112909" cy="2585323"/>
          </a:xfrm>
          <a:prstGeom prst="rect">
            <a:avLst/>
          </a:prstGeom>
          <a:noFill/>
        </p:spPr>
        <p:txBody>
          <a:bodyPr wrap="square" rtlCol="0">
            <a:spAutoFit/>
          </a:bodyPr>
          <a:lstStyle/>
          <a:p>
            <a:r>
              <a:rPr lang="en-US" dirty="0"/>
              <a:t>Regression is a robust method which means it tends to give very accurate estimates when outliers are present. </a:t>
            </a:r>
            <a:r>
              <a:rPr lang="en-US" dirty="0">
                <a:solidFill>
                  <a:srgbClr val="00B0F0"/>
                </a:solidFill>
              </a:rPr>
              <a:t>These values may suggest a nonlinear fit may be more reasonable. If so, we can “relax the linearity assumption” and include a nonlinear fit.</a:t>
            </a:r>
            <a:endParaRPr lang="en-US" dirty="0">
              <a:solidFill>
                <a:srgbClr val="00B0F0"/>
              </a:solidFill>
              <a:highlight>
                <a:srgbClr val="FFFF00"/>
              </a:highlight>
            </a:endParaRPr>
          </a:p>
        </p:txBody>
      </p:sp>
      <p:sp>
        <p:nvSpPr>
          <p:cNvPr id="3" name="Slide Number Placeholder 2">
            <a:extLst>
              <a:ext uri="{FF2B5EF4-FFF2-40B4-BE49-F238E27FC236}">
                <a16:creationId xmlns:a16="http://schemas.microsoft.com/office/drawing/2014/main" id="{892CBE66-4A7A-45A8-881D-EDDCFAC7144B}"/>
              </a:ext>
            </a:extLst>
          </p:cNvPr>
          <p:cNvSpPr>
            <a:spLocks noGrp="1"/>
          </p:cNvSpPr>
          <p:nvPr>
            <p:ph type="sldNum" sz="quarter" idx="12"/>
          </p:nvPr>
        </p:nvSpPr>
        <p:spPr/>
        <p:txBody>
          <a:bodyPr/>
          <a:lstStyle/>
          <a:p>
            <a:fld id="{35032509-D289-4CC9-8A27-14E47DC64BC2}" type="slidenum">
              <a:rPr lang="en-US" smtClean="0"/>
              <a:t>39</a:t>
            </a:fld>
            <a:endParaRPr lang="en-US" dirty="0"/>
          </a:p>
        </p:txBody>
      </p:sp>
    </p:spTree>
    <p:extLst>
      <p:ext uri="{BB962C8B-B14F-4D97-AF65-F5344CB8AC3E}">
        <p14:creationId xmlns:p14="http://schemas.microsoft.com/office/powerpoint/2010/main" val="223208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3BCF59-F331-470A-B721-2811D0DC2A97}"/>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Purposes in learning regression</a:t>
            </a:r>
          </a:p>
        </p:txBody>
      </p:sp>
      <p:sp>
        <p:nvSpPr>
          <p:cNvPr id="3" name="Content Placeholder 2">
            <a:extLst>
              <a:ext uri="{FF2B5EF4-FFF2-40B4-BE49-F238E27FC236}">
                <a16:creationId xmlns:a16="http://schemas.microsoft.com/office/drawing/2014/main" id="{CDA343E7-6616-45A4-A71B-D621E080F782}"/>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US" sz="2000" dirty="0"/>
              <a:t>Help make better decisions, faster, with an all-in-one approach.</a:t>
            </a:r>
          </a:p>
          <a:p>
            <a:pPr marL="514350" indent="-514350">
              <a:buFont typeface="+mj-lt"/>
              <a:buAutoNum type="arabicPeriod"/>
            </a:pPr>
            <a:r>
              <a:rPr lang="en-US" sz="2000" dirty="0"/>
              <a:t>Increase accuracy by controlling for other competing causes.</a:t>
            </a:r>
          </a:p>
          <a:p>
            <a:pPr marL="514350" indent="-514350">
              <a:buFont typeface="+mj-lt"/>
              <a:buAutoNum type="arabicPeriod"/>
            </a:pPr>
            <a:r>
              <a:rPr lang="en-US" sz="2000" u="sng" dirty="0"/>
              <a:t>Save resources</a:t>
            </a:r>
            <a:r>
              <a:rPr lang="en-US" sz="2000" dirty="0"/>
              <a:t>: Make better use of the data we already have. Advanced methods work well on small samples like aggregated data.</a:t>
            </a:r>
          </a:p>
          <a:p>
            <a:pPr marL="514350" indent="-514350">
              <a:buFont typeface="+mj-lt"/>
              <a:buAutoNum type="arabicPeriod"/>
            </a:pPr>
            <a:r>
              <a:rPr lang="en-US" sz="2000" u="sng" dirty="0"/>
              <a:t>Develop an expertise in identifying trends</a:t>
            </a:r>
            <a:r>
              <a:rPr lang="en-US" sz="2000" dirty="0"/>
              <a:t>: Knowing a regression trend line allows us to better interpret a standard report’s results.</a:t>
            </a:r>
          </a:p>
          <a:p>
            <a:pPr marL="514350" indent="-514350">
              <a:buFont typeface="+mj-lt"/>
              <a:buAutoNum type="arabicPeriod"/>
            </a:pPr>
            <a:r>
              <a:rPr lang="en-US" sz="2000" dirty="0"/>
              <a:t>Learn how to risk adjust and do predictive modeling.</a:t>
            </a:r>
          </a:p>
          <a:p>
            <a:pPr marL="514350" indent="-514350">
              <a:buFont typeface="+mj-lt"/>
              <a:buAutoNum type="arabicPeriod"/>
            </a:pPr>
            <a:r>
              <a:rPr lang="en-US" sz="2000" dirty="0"/>
              <a:t>Learn concepts that are the foundation of all other regression types.</a:t>
            </a:r>
          </a:p>
          <a:p>
            <a:pPr marL="514350" indent="-514350">
              <a:buFont typeface="+mj-lt"/>
              <a:buAutoNum type="arabicPeriod"/>
            </a:pPr>
            <a:r>
              <a:rPr lang="en-US" sz="2000" dirty="0"/>
              <a:t>Identify group trends useful in telling us if medical centers are improving, getting worse, and all on the path to reaching our goals.</a:t>
            </a:r>
          </a:p>
        </p:txBody>
      </p:sp>
      <p:sp>
        <p:nvSpPr>
          <p:cNvPr id="4" name="Slide Number Placeholder 3">
            <a:extLst>
              <a:ext uri="{FF2B5EF4-FFF2-40B4-BE49-F238E27FC236}">
                <a16:creationId xmlns:a16="http://schemas.microsoft.com/office/drawing/2014/main" id="{1BA3218D-777F-454C-B730-367CC130B279}"/>
              </a:ext>
            </a:extLst>
          </p:cNvPr>
          <p:cNvSpPr>
            <a:spLocks noGrp="1"/>
          </p:cNvSpPr>
          <p:nvPr>
            <p:ph type="sldNum" sz="quarter" idx="12"/>
          </p:nvPr>
        </p:nvSpPr>
        <p:spPr/>
        <p:txBody>
          <a:bodyPr/>
          <a:lstStyle/>
          <a:p>
            <a:fld id="{35032509-D289-4CC9-8A27-14E47DC64BC2}" type="slidenum">
              <a:rPr lang="en-US" smtClean="0"/>
              <a:t>4</a:t>
            </a:fld>
            <a:endParaRPr lang="en-US" dirty="0"/>
          </a:p>
        </p:txBody>
      </p:sp>
    </p:spTree>
    <p:extLst>
      <p:ext uri="{BB962C8B-B14F-4D97-AF65-F5344CB8AC3E}">
        <p14:creationId xmlns:p14="http://schemas.microsoft.com/office/powerpoint/2010/main" val="3914667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38A7-9EDA-45D4-8134-378990575E08}"/>
              </a:ext>
            </a:extLst>
          </p:cNvPr>
          <p:cNvSpPr>
            <a:spLocks noGrp="1"/>
          </p:cNvSpPr>
          <p:nvPr>
            <p:ph type="title"/>
          </p:nvPr>
        </p:nvSpPr>
        <p:spPr/>
        <p:txBody>
          <a:bodyPr/>
          <a:lstStyle/>
          <a:p>
            <a:r>
              <a:rPr lang="en-US" dirty="0"/>
              <a:t>Assumption 2: Additivity (the regression equation follow the form Y= a + bx)</a:t>
            </a:r>
          </a:p>
        </p:txBody>
      </p:sp>
      <p:sp>
        <p:nvSpPr>
          <p:cNvPr id="3" name="Content Placeholder 2">
            <a:extLst>
              <a:ext uri="{FF2B5EF4-FFF2-40B4-BE49-F238E27FC236}">
                <a16:creationId xmlns:a16="http://schemas.microsoft.com/office/drawing/2014/main" id="{71B647DB-EF51-423C-B940-A9498299F4B4}"/>
              </a:ext>
            </a:extLst>
          </p:cNvPr>
          <p:cNvSpPr>
            <a:spLocks noGrp="1"/>
          </p:cNvSpPr>
          <p:nvPr>
            <p:ph idx="1"/>
          </p:nvPr>
        </p:nvSpPr>
        <p:spPr/>
        <p:txBody>
          <a:bodyPr/>
          <a:lstStyle/>
          <a:p>
            <a:r>
              <a:rPr lang="en-US" dirty="0"/>
              <a:t>The model meets the assumption if it is specified as Y = a + bx.</a:t>
            </a:r>
          </a:p>
          <a:p>
            <a:r>
              <a:rPr lang="en-US" dirty="0"/>
              <a:t>There are times when it is better to </a:t>
            </a:r>
            <a:r>
              <a:rPr lang="en-US" u="sng" dirty="0"/>
              <a:t>relax the additivity assumption</a:t>
            </a:r>
            <a:r>
              <a:rPr lang="en-US" dirty="0"/>
              <a:t>. For example, you may want to fit an interaction between age (X1) and gender (X2), the interaction (nonadditive) model is Y= a + b1x * b2x.</a:t>
            </a:r>
          </a:p>
        </p:txBody>
      </p:sp>
      <p:sp>
        <p:nvSpPr>
          <p:cNvPr id="4" name="Slide Number Placeholder 3">
            <a:extLst>
              <a:ext uri="{FF2B5EF4-FFF2-40B4-BE49-F238E27FC236}">
                <a16:creationId xmlns:a16="http://schemas.microsoft.com/office/drawing/2014/main" id="{9D2BA901-0039-475F-8BB6-514245E2D779}"/>
              </a:ext>
            </a:extLst>
          </p:cNvPr>
          <p:cNvSpPr>
            <a:spLocks noGrp="1"/>
          </p:cNvSpPr>
          <p:nvPr>
            <p:ph type="sldNum" sz="quarter" idx="12"/>
          </p:nvPr>
        </p:nvSpPr>
        <p:spPr/>
        <p:txBody>
          <a:bodyPr/>
          <a:lstStyle/>
          <a:p>
            <a:fld id="{35032509-D289-4CC9-8A27-14E47DC64BC2}" type="slidenum">
              <a:rPr lang="en-US" smtClean="0"/>
              <a:t>40</a:t>
            </a:fld>
            <a:endParaRPr lang="en-US" dirty="0"/>
          </a:p>
        </p:txBody>
      </p:sp>
    </p:spTree>
    <p:extLst>
      <p:ext uri="{BB962C8B-B14F-4D97-AF65-F5344CB8AC3E}">
        <p14:creationId xmlns:p14="http://schemas.microsoft.com/office/powerpoint/2010/main" val="410611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EB48-BBBB-47F7-8668-1C3273CEAD09}"/>
              </a:ext>
            </a:extLst>
          </p:cNvPr>
          <p:cNvSpPr>
            <a:spLocks noGrp="1"/>
          </p:cNvSpPr>
          <p:nvPr>
            <p:ph type="title"/>
          </p:nvPr>
        </p:nvSpPr>
        <p:spPr/>
        <p:txBody>
          <a:bodyPr>
            <a:normAutofit/>
          </a:bodyPr>
          <a:lstStyle/>
          <a:p>
            <a:r>
              <a:rPr lang="en-US" dirty="0"/>
              <a:t>Assumption 3: Independence (the observations are independent of each other). </a:t>
            </a:r>
          </a:p>
        </p:txBody>
      </p:sp>
      <p:sp>
        <p:nvSpPr>
          <p:cNvPr id="3" name="Content Placeholder 2">
            <a:extLst>
              <a:ext uri="{FF2B5EF4-FFF2-40B4-BE49-F238E27FC236}">
                <a16:creationId xmlns:a16="http://schemas.microsoft.com/office/drawing/2014/main" id="{946E4FAE-4710-4EEB-844E-8D6B615F6E5B}"/>
              </a:ext>
            </a:extLst>
          </p:cNvPr>
          <p:cNvSpPr>
            <a:spLocks noGrp="1"/>
          </p:cNvSpPr>
          <p:nvPr>
            <p:ph idx="1"/>
          </p:nvPr>
        </p:nvSpPr>
        <p:spPr>
          <a:xfrm>
            <a:off x="838200" y="1825624"/>
            <a:ext cx="10515600" cy="5032375"/>
          </a:xfrm>
        </p:spPr>
        <p:txBody>
          <a:bodyPr/>
          <a:lstStyle/>
          <a:p>
            <a:r>
              <a:rPr lang="en-US" dirty="0"/>
              <a:t>Independence is met if observations are not correlated with each other due to sampling.</a:t>
            </a:r>
          </a:p>
          <a:p>
            <a:r>
              <a:rPr lang="en-US" dirty="0"/>
              <a:t>For example, if a respondent has 5 rows of data or if groups of cases have many rows of data, estimates will be inaccurate because the data is dominated by their responses.</a:t>
            </a:r>
          </a:p>
          <a:p>
            <a:r>
              <a:rPr lang="en-US" dirty="0"/>
              <a:t>The correlation between rows of data is called autocorrelation.</a:t>
            </a:r>
          </a:p>
          <a:p>
            <a:r>
              <a:rPr lang="en-US" dirty="0"/>
              <a:t>If there is random sampling, you can assume the independence assumption is met. If not, a common option is to use “robust standard errors”, double standard errors of coefficients like “time”, set a lower alpha level (p&lt;0.01) to indicate significance, or use a “design effect” (Rosner, p. 675)  to get more accurate results.</a:t>
            </a:r>
          </a:p>
        </p:txBody>
      </p:sp>
      <p:sp>
        <p:nvSpPr>
          <p:cNvPr id="4" name="Slide Number Placeholder 3">
            <a:extLst>
              <a:ext uri="{FF2B5EF4-FFF2-40B4-BE49-F238E27FC236}">
                <a16:creationId xmlns:a16="http://schemas.microsoft.com/office/drawing/2014/main" id="{CA1B60F4-5D94-4A2F-9302-1D80203BAA31}"/>
              </a:ext>
            </a:extLst>
          </p:cNvPr>
          <p:cNvSpPr>
            <a:spLocks noGrp="1"/>
          </p:cNvSpPr>
          <p:nvPr>
            <p:ph type="sldNum" sz="quarter" idx="12"/>
          </p:nvPr>
        </p:nvSpPr>
        <p:spPr/>
        <p:txBody>
          <a:bodyPr/>
          <a:lstStyle/>
          <a:p>
            <a:fld id="{35032509-D289-4CC9-8A27-14E47DC64BC2}" type="slidenum">
              <a:rPr lang="en-US" smtClean="0"/>
              <a:t>41</a:t>
            </a:fld>
            <a:endParaRPr lang="en-US" dirty="0"/>
          </a:p>
        </p:txBody>
      </p:sp>
    </p:spTree>
    <p:extLst>
      <p:ext uri="{BB962C8B-B14F-4D97-AF65-F5344CB8AC3E}">
        <p14:creationId xmlns:p14="http://schemas.microsoft.com/office/powerpoint/2010/main" val="344646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5" name="Content Placeholder 4">
            <a:extLst>
              <a:ext uri="{FF2B5EF4-FFF2-40B4-BE49-F238E27FC236}">
                <a16:creationId xmlns:a16="http://schemas.microsoft.com/office/drawing/2014/main" id="{05963DB1-10BE-4A91-B9DA-C748595B9FD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6" name="TextBox 5">
            <a:extLst>
              <a:ext uri="{FF2B5EF4-FFF2-40B4-BE49-F238E27FC236}">
                <a16:creationId xmlns:a16="http://schemas.microsoft.com/office/drawing/2014/main" id="{A33390C0-193A-45A1-9DE7-1E8785789AFF}"/>
              </a:ext>
            </a:extLst>
          </p:cNvPr>
          <p:cNvSpPr txBox="1"/>
          <p:nvPr/>
        </p:nvSpPr>
        <p:spPr>
          <a:xfrm>
            <a:off x="67112" y="2166394"/>
            <a:ext cx="3112909" cy="1477328"/>
          </a:xfrm>
          <a:prstGeom prst="rect">
            <a:avLst/>
          </a:prstGeom>
          <a:noFill/>
        </p:spPr>
        <p:txBody>
          <a:bodyPr wrap="square" rtlCol="0">
            <a:spAutoFit/>
          </a:bodyPr>
          <a:lstStyle/>
          <a:p>
            <a:r>
              <a:rPr lang="en-US" dirty="0"/>
              <a:t>This SAS histogram lets us visually see the distribution of residuals. This looks mostly normal so we will consider the assumption of normality met.</a:t>
            </a:r>
            <a:endParaRPr lang="en-US" dirty="0">
              <a:highlight>
                <a:srgbClr val="FFFF00"/>
              </a:highlight>
            </a:endParaRPr>
          </a:p>
        </p:txBody>
      </p:sp>
      <p:sp>
        <p:nvSpPr>
          <p:cNvPr id="3" name="TextBox 2">
            <a:extLst>
              <a:ext uri="{FF2B5EF4-FFF2-40B4-BE49-F238E27FC236}">
                <a16:creationId xmlns:a16="http://schemas.microsoft.com/office/drawing/2014/main" id="{987789B8-2226-4422-B90B-309725D5CD33}"/>
              </a:ext>
            </a:extLst>
          </p:cNvPr>
          <p:cNvSpPr txBox="1"/>
          <p:nvPr/>
        </p:nvSpPr>
        <p:spPr>
          <a:xfrm>
            <a:off x="9355015" y="2347546"/>
            <a:ext cx="2083777" cy="1200329"/>
          </a:xfrm>
          <a:prstGeom prst="rect">
            <a:avLst/>
          </a:prstGeom>
          <a:noFill/>
        </p:spPr>
        <p:txBody>
          <a:bodyPr wrap="square" rtlCol="0">
            <a:spAutoFit/>
          </a:bodyPr>
          <a:lstStyle/>
          <a:p>
            <a:endParaRPr lang="en-US" dirty="0"/>
          </a:p>
          <a:p>
            <a:r>
              <a:rPr lang="en-US" dirty="0"/>
              <a:t>Normality is less of a concern is large samples.</a:t>
            </a:r>
          </a:p>
        </p:txBody>
      </p:sp>
      <p:sp>
        <p:nvSpPr>
          <p:cNvPr id="4" name="Slide Number Placeholder 3">
            <a:extLst>
              <a:ext uri="{FF2B5EF4-FFF2-40B4-BE49-F238E27FC236}">
                <a16:creationId xmlns:a16="http://schemas.microsoft.com/office/drawing/2014/main" id="{D7BA36DF-9B96-484A-98D6-5EAE6F020C33}"/>
              </a:ext>
            </a:extLst>
          </p:cNvPr>
          <p:cNvSpPr>
            <a:spLocks noGrp="1"/>
          </p:cNvSpPr>
          <p:nvPr>
            <p:ph type="sldNum" sz="quarter" idx="12"/>
          </p:nvPr>
        </p:nvSpPr>
        <p:spPr/>
        <p:txBody>
          <a:bodyPr/>
          <a:lstStyle/>
          <a:p>
            <a:fld id="{35032509-D289-4CC9-8A27-14E47DC64BC2}" type="slidenum">
              <a:rPr lang="en-US" smtClean="0"/>
              <a:t>42</a:t>
            </a:fld>
            <a:endParaRPr lang="en-US" dirty="0"/>
          </a:p>
        </p:txBody>
      </p:sp>
    </p:spTree>
    <p:extLst>
      <p:ext uri="{BB962C8B-B14F-4D97-AF65-F5344CB8AC3E}">
        <p14:creationId xmlns:p14="http://schemas.microsoft.com/office/powerpoint/2010/main" val="192478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7" name="Content Placeholder 6">
            <a:extLst>
              <a:ext uri="{FF2B5EF4-FFF2-40B4-BE49-F238E27FC236}">
                <a16:creationId xmlns:a16="http://schemas.microsoft.com/office/drawing/2014/main" id="{D8D37F9A-4D90-4A59-90D1-8B018D8F6691}"/>
              </a:ext>
            </a:extLst>
          </p:cNvPr>
          <p:cNvPicPr>
            <a:picLocks noGrp="1" noChangeAspect="1"/>
          </p:cNvPicPr>
          <p:nvPr>
            <p:ph idx="1"/>
          </p:nvPr>
        </p:nvPicPr>
        <p:blipFill>
          <a:blip r:embed="rId2"/>
          <a:stretch>
            <a:fillRect/>
          </a:stretch>
        </p:blipFill>
        <p:spPr>
          <a:xfrm>
            <a:off x="3413108" y="1838960"/>
            <a:ext cx="5365783" cy="4736198"/>
          </a:xfrm>
        </p:spPr>
      </p:pic>
      <p:sp>
        <p:nvSpPr>
          <p:cNvPr id="8" name="TextBox 7">
            <a:extLst>
              <a:ext uri="{FF2B5EF4-FFF2-40B4-BE49-F238E27FC236}">
                <a16:creationId xmlns:a16="http://schemas.microsoft.com/office/drawing/2014/main" id="{6A85DAD0-CEF8-4D65-AC0B-B32550B24B1F}"/>
              </a:ext>
            </a:extLst>
          </p:cNvPr>
          <p:cNvSpPr txBox="1"/>
          <p:nvPr/>
        </p:nvSpPr>
        <p:spPr>
          <a:xfrm>
            <a:off x="67112" y="2166394"/>
            <a:ext cx="3112909" cy="2585323"/>
          </a:xfrm>
          <a:prstGeom prst="rect">
            <a:avLst/>
          </a:prstGeom>
          <a:noFill/>
        </p:spPr>
        <p:txBody>
          <a:bodyPr wrap="square" rtlCol="0">
            <a:spAutoFit/>
          </a:bodyPr>
          <a:lstStyle/>
          <a:p>
            <a:r>
              <a:rPr lang="en-US" dirty="0"/>
              <a:t>The qq plot shows the quantiles of a variable against the quantiles of a normal distribution. We see some non-normality in both tails, the highest and lowest ends of the residuals. However, the differences look small and the histogram appears normal too.</a:t>
            </a:r>
            <a:endParaRPr lang="en-US" dirty="0">
              <a:highlight>
                <a:srgbClr val="FFFF00"/>
              </a:highlight>
            </a:endParaRPr>
          </a:p>
        </p:txBody>
      </p:sp>
      <p:sp>
        <p:nvSpPr>
          <p:cNvPr id="3" name="Slide Number Placeholder 2">
            <a:extLst>
              <a:ext uri="{FF2B5EF4-FFF2-40B4-BE49-F238E27FC236}">
                <a16:creationId xmlns:a16="http://schemas.microsoft.com/office/drawing/2014/main" id="{AE3883EC-1672-4238-A659-EE1519DE9062}"/>
              </a:ext>
            </a:extLst>
          </p:cNvPr>
          <p:cNvSpPr>
            <a:spLocks noGrp="1"/>
          </p:cNvSpPr>
          <p:nvPr>
            <p:ph type="sldNum" sz="quarter" idx="12"/>
          </p:nvPr>
        </p:nvSpPr>
        <p:spPr/>
        <p:txBody>
          <a:bodyPr/>
          <a:lstStyle/>
          <a:p>
            <a:fld id="{35032509-D289-4CC9-8A27-14E47DC64BC2}" type="slidenum">
              <a:rPr lang="en-US" smtClean="0"/>
              <a:t>43</a:t>
            </a:fld>
            <a:endParaRPr lang="en-US" dirty="0"/>
          </a:p>
        </p:txBody>
      </p:sp>
    </p:spTree>
    <p:extLst>
      <p:ext uri="{BB962C8B-B14F-4D97-AF65-F5344CB8AC3E}">
        <p14:creationId xmlns:p14="http://schemas.microsoft.com/office/powerpoint/2010/main" val="61522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a:bodyPr>
          <a:lstStyle/>
          <a:p>
            <a:r>
              <a:rPr lang="en-US" dirty="0"/>
              <a:t>Assumption 5: Homoscedasticity </a:t>
            </a:r>
            <a:br>
              <a:rPr lang="en-US" dirty="0"/>
            </a:br>
            <a:r>
              <a:rPr lang="en-US" dirty="0"/>
              <a:t>Model: mpg ~ hp</a:t>
            </a:r>
          </a:p>
        </p:txBody>
      </p:sp>
      <p:sp>
        <p:nvSpPr>
          <p:cNvPr id="7" name="Content Placeholder 6">
            <a:extLst>
              <a:ext uri="{FF2B5EF4-FFF2-40B4-BE49-F238E27FC236}">
                <a16:creationId xmlns:a16="http://schemas.microsoft.com/office/drawing/2014/main" id="{1F74B883-784B-42BC-BB4F-C416BAA22EDF}"/>
              </a:ext>
            </a:extLst>
          </p:cNvPr>
          <p:cNvSpPr>
            <a:spLocks noGrp="1"/>
          </p:cNvSpPr>
          <p:nvPr>
            <p:ph idx="1"/>
          </p:nvPr>
        </p:nvSpPr>
        <p:spPr/>
        <p:txBody>
          <a:bodyPr/>
          <a:lstStyle/>
          <a:p>
            <a:r>
              <a:rPr lang="en-US" dirty="0"/>
              <a:t>The graph patterns suggest heteroscedasticity.</a:t>
            </a:r>
          </a:p>
          <a:p>
            <a:r>
              <a:rPr lang="en-US" dirty="0"/>
              <a:t>We can use weighted least squares regression </a:t>
            </a:r>
          </a:p>
          <a:p>
            <a:pPr marL="0" indent="0">
              <a:buNone/>
            </a:pPr>
            <a:r>
              <a:rPr lang="en-US" dirty="0"/>
              <a:t>when the assumption is violated.</a:t>
            </a:r>
          </a:p>
        </p:txBody>
      </p:sp>
      <p:pic>
        <p:nvPicPr>
          <p:cNvPr id="2050" name="Picture 7">
            <a:extLst>
              <a:ext uri="{FF2B5EF4-FFF2-40B4-BE49-F238E27FC236}">
                <a16:creationId xmlns:a16="http://schemas.microsoft.com/office/drawing/2014/main" id="{1963CDD5-46CB-4D6F-9440-3513E4DFE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9954" y="82550"/>
            <a:ext cx="2990850"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8">
            <a:extLst>
              <a:ext uri="{FF2B5EF4-FFF2-40B4-BE49-F238E27FC236}">
                <a16:creationId xmlns:a16="http://schemas.microsoft.com/office/drawing/2014/main" id="{45F553AA-DE23-49FE-8598-54F1F44D8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6" y="3608547"/>
            <a:ext cx="8996766" cy="216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BB4760-4BDF-4FE0-856A-76F4021CACDB}"/>
              </a:ext>
            </a:extLst>
          </p:cNvPr>
          <p:cNvSpPr txBox="1"/>
          <p:nvPr/>
        </p:nvSpPr>
        <p:spPr>
          <a:xfrm>
            <a:off x="6623537" y="6291540"/>
            <a:ext cx="2194249" cy="369332"/>
          </a:xfrm>
          <a:prstGeom prst="rect">
            <a:avLst/>
          </a:prstGeom>
          <a:noFill/>
        </p:spPr>
        <p:txBody>
          <a:bodyPr wrap="square" rtlCol="0">
            <a:spAutoFit/>
          </a:bodyPr>
          <a:lstStyle/>
          <a:p>
            <a:r>
              <a:rPr lang="en-US" dirty="0"/>
              <a:t>Pedhazur, Figure 2.6</a:t>
            </a:r>
          </a:p>
        </p:txBody>
      </p:sp>
      <p:sp>
        <p:nvSpPr>
          <p:cNvPr id="3" name="Slide Number Placeholder 2">
            <a:extLst>
              <a:ext uri="{FF2B5EF4-FFF2-40B4-BE49-F238E27FC236}">
                <a16:creationId xmlns:a16="http://schemas.microsoft.com/office/drawing/2014/main" id="{569E64EF-CC65-4CBD-87C9-C4D3A473030A}"/>
              </a:ext>
            </a:extLst>
          </p:cNvPr>
          <p:cNvSpPr>
            <a:spLocks noGrp="1"/>
          </p:cNvSpPr>
          <p:nvPr>
            <p:ph type="sldNum" sz="quarter" idx="12"/>
          </p:nvPr>
        </p:nvSpPr>
        <p:spPr/>
        <p:txBody>
          <a:bodyPr/>
          <a:lstStyle/>
          <a:p>
            <a:fld id="{35032509-D289-4CC9-8A27-14E47DC64BC2}" type="slidenum">
              <a:rPr lang="en-US" smtClean="0"/>
              <a:t>44</a:t>
            </a:fld>
            <a:endParaRPr lang="en-US" dirty="0"/>
          </a:p>
        </p:txBody>
      </p:sp>
    </p:spTree>
    <p:extLst>
      <p:ext uri="{BB962C8B-B14F-4D97-AF65-F5344CB8AC3E}">
        <p14:creationId xmlns:p14="http://schemas.microsoft.com/office/powerpoint/2010/main" val="93066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fontScale="90000"/>
          </a:bodyPr>
          <a:lstStyle/>
          <a:p>
            <a:r>
              <a:rPr lang="en-US" dirty="0"/>
              <a:t>Assumption 5: Homoscedasticity (equal residual variance across X levels). Model: mpg ~ hp</a:t>
            </a:r>
          </a:p>
        </p:txBody>
      </p:sp>
      <p:pic>
        <p:nvPicPr>
          <p:cNvPr id="5" name="Content Placeholder 4">
            <a:extLst>
              <a:ext uri="{FF2B5EF4-FFF2-40B4-BE49-F238E27FC236}">
                <a16:creationId xmlns:a16="http://schemas.microsoft.com/office/drawing/2014/main" id="{96CA8F51-665D-487D-AE53-75E465152D3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4" name="TextBox 3">
            <a:extLst>
              <a:ext uri="{FF2B5EF4-FFF2-40B4-BE49-F238E27FC236}">
                <a16:creationId xmlns:a16="http://schemas.microsoft.com/office/drawing/2014/main" id="{FE7A84D2-896E-493F-B492-43334D5FD6B2}"/>
              </a:ext>
            </a:extLst>
          </p:cNvPr>
          <p:cNvSpPr txBox="1"/>
          <p:nvPr/>
        </p:nvSpPr>
        <p:spPr>
          <a:xfrm>
            <a:off x="67112" y="2166394"/>
            <a:ext cx="3112909" cy="1754326"/>
          </a:xfrm>
          <a:prstGeom prst="rect">
            <a:avLst/>
          </a:prstGeom>
          <a:noFill/>
        </p:spPr>
        <p:txBody>
          <a:bodyPr wrap="square" rtlCol="0">
            <a:spAutoFit/>
          </a:bodyPr>
          <a:lstStyle/>
          <a:p>
            <a:r>
              <a:rPr lang="en-US" dirty="0"/>
              <a:t>By plotting the studentized residual by the predicted values, we can check if there are trends in the residuals that would suggest we have heteroscedasticity.</a:t>
            </a:r>
            <a:endParaRPr lang="en-US" dirty="0">
              <a:highlight>
                <a:srgbClr val="FFFF00"/>
              </a:highlight>
            </a:endParaRPr>
          </a:p>
        </p:txBody>
      </p:sp>
      <p:sp>
        <p:nvSpPr>
          <p:cNvPr id="3" name="TextBox 2">
            <a:extLst>
              <a:ext uri="{FF2B5EF4-FFF2-40B4-BE49-F238E27FC236}">
                <a16:creationId xmlns:a16="http://schemas.microsoft.com/office/drawing/2014/main" id="{89AF9275-A9E5-4F9F-9658-6084A0BBA3AB}"/>
              </a:ext>
            </a:extLst>
          </p:cNvPr>
          <p:cNvSpPr txBox="1"/>
          <p:nvPr/>
        </p:nvSpPr>
        <p:spPr>
          <a:xfrm>
            <a:off x="9261446" y="2399251"/>
            <a:ext cx="2306972" cy="1477328"/>
          </a:xfrm>
          <a:prstGeom prst="rect">
            <a:avLst/>
          </a:prstGeom>
          <a:noFill/>
        </p:spPr>
        <p:txBody>
          <a:bodyPr wrap="square" rtlCol="0">
            <a:spAutoFit/>
          </a:bodyPr>
          <a:lstStyle/>
          <a:p>
            <a:r>
              <a:rPr lang="en-US" dirty="0"/>
              <a:t>We see a random pattern that suggests we have met the homoscedasticity assumption.</a:t>
            </a:r>
          </a:p>
        </p:txBody>
      </p:sp>
      <p:sp>
        <p:nvSpPr>
          <p:cNvPr id="6" name="Slide Number Placeholder 5">
            <a:extLst>
              <a:ext uri="{FF2B5EF4-FFF2-40B4-BE49-F238E27FC236}">
                <a16:creationId xmlns:a16="http://schemas.microsoft.com/office/drawing/2014/main" id="{8AD68F9E-C020-4F5C-89F0-4F12D8250504}"/>
              </a:ext>
            </a:extLst>
          </p:cNvPr>
          <p:cNvSpPr>
            <a:spLocks noGrp="1"/>
          </p:cNvSpPr>
          <p:nvPr>
            <p:ph type="sldNum" sz="quarter" idx="12"/>
          </p:nvPr>
        </p:nvSpPr>
        <p:spPr/>
        <p:txBody>
          <a:bodyPr/>
          <a:lstStyle/>
          <a:p>
            <a:fld id="{35032509-D289-4CC9-8A27-14E47DC64BC2}" type="slidenum">
              <a:rPr lang="en-US" smtClean="0"/>
              <a:t>45</a:t>
            </a:fld>
            <a:endParaRPr lang="en-US" dirty="0"/>
          </a:p>
        </p:txBody>
      </p:sp>
    </p:spTree>
    <p:extLst>
      <p:ext uri="{BB962C8B-B14F-4D97-AF65-F5344CB8AC3E}">
        <p14:creationId xmlns:p14="http://schemas.microsoft.com/office/powerpoint/2010/main" val="36513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852E-09BD-4E77-BCB8-579F8218EA57}"/>
              </a:ext>
            </a:extLst>
          </p:cNvPr>
          <p:cNvSpPr>
            <a:spLocks noGrp="1"/>
          </p:cNvSpPr>
          <p:nvPr>
            <p:ph type="title"/>
          </p:nvPr>
        </p:nvSpPr>
        <p:spPr/>
        <p:txBody>
          <a:bodyPr/>
          <a:lstStyle/>
          <a:p>
            <a:r>
              <a:rPr lang="en-US" dirty="0"/>
              <a:t>Assumption 6: Model specification (Use the correct predictors). Model: mpg = hp + wt</a:t>
            </a:r>
          </a:p>
        </p:txBody>
      </p:sp>
      <p:sp>
        <p:nvSpPr>
          <p:cNvPr id="3" name="Content Placeholder 2">
            <a:extLst>
              <a:ext uri="{FF2B5EF4-FFF2-40B4-BE49-F238E27FC236}">
                <a16:creationId xmlns:a16="http://schemas.microsoft.com/office/drawing/2014/main" id="{905E3B8C-936B-4132-BF13-258567123100}"/>
              </a:ext>
            </a:extLst>
          </p:cNvPr>
          <p:cNvSpPr>
            <a:spLocks noGrp="1"/>
          </p:cNvSpPr>
          <p:nvPr>
            <p:ph idx="1"/>
          </p:nvPr>
        </p:nvSpPr>
        <p:spPr/>
        <p:txBody>
          <a:bodyPr/>
          <a:lstStyle/>
          <a:p>
            <a:r>
              <a:rPr lang="en-US" dirty="0"/>
              <a:t>Are the correct predictors in the model?</a:t>
            </a:r>
          </a:p>
          <a:p>
            <a:r>
              <a:rPr lang="en-US" dirty="0"/>
              <a:t>Use theory, research, and clinical expertise to determine what predictors should be used in the model.</a:t>
            </a:r>
          </a:p>
          <a:p>
            <a:r>
              <a:rPr lang="en-US" dirty="0"/>
              <a:t>“Omitted variable bias” happens when we don’t include all important predictors in a model.</a:t>
            </a:r>
          </a:p>
          <a:p>
            <a:r>
              <a:rPr lang="en-US" dirty="0"/>
              <a:t>Consider if interactions and/or non-linear terms should be included.</a:t>
            </a:r>
          </a:p>
          <a:p>
            <a:endParaRPr lang="en-US" dirty="0"/>
          </a:p>
        </p:txBody>
      </p:sp>
      <p:sp>
        <p:nvSpPr>
          <p:cNvPr id="4" name="Slide Number Placeholder 3">
            <a:extLst>
              <a:ext uri="{FF2B5EF4-FFF2-40B4-BE49-F238E27FC236}">
                <a16:creationId xmlns:a16="http://schemas.microsoft.com/office/drawing/2014/main" id="{A4CCF30F-5A27-4FE3-8A51-92A9FC578F27}"/>
              </a:ext>
            </a:extLst>
          </p:cNvPr>
          <p:cNvSpPr>
            <a:spLocks noGrp="1"/>
          </p:cNvSpPr>
          <p:nvPr>
            <p:ph type="sldNum" sz="quarter" idx="12"/>
          </p:nvPr>
        </p:nvSpPr>
        <p:spPr/>
        <p:txBody>
          <a:bodyPr/>
          <a:lstStyle/>
          <a:p>
            <a:fld id="{35032509-D289-4CC9-8A27-14E47DC64BC2}" type="slidenum">
              <a:rPr lang="en-US" smtClean="0"/>
              <a:t>46</a:t>
            </a:fld>
            <a:endParaRPr lang="en-US" dirty="0"/>
          </a:p>
        </p:txBody>
      </p:sp>
    </p:spTree>
    <p:extLst>
      <p:ext uri="{BB962C8B-B14F-4D97-AF65-F5344CB8AC3E}">
        <p14:creationId xmlns:p14="http://schemas.microsoft.com/office/powerpoint/2010/main" val="4246849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7F77DD-214E-4D0D-B1FD-349C79F51FF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Diagnostics</a:t>
            </a:r>
          </a:p>
        </p:txBody>
      </p:sp>
      <p:sp>
        <p:nvSpPr>
          <p:cNvPr id="3" name="Text Placeholder 2">
            <a:extLst>
              <a:ext uri="{FF2B5EF4-FFF2-40B4-BE49-F238E27FC236}">
                <a16:creationId xmlns:a16="http://schemas.microsoft.com/office/drawing/2014/main" id="{C446CA50-0EA8-454D-9226-F2F285D1008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Checking model assumptions and making model revisions. See Pedhazur, Chapter 3 to read more.</a:t>
            </a:r>
          </a:p>
        </p:txBody>
      </p:sp>
      <p:sp>
        <p:nvSpPr>
          <p:cNvPr id="4" name="Slide Number Placeholder 3">
            <a:extLst>
              <a:ext uri="{FF2B5EF4-FFF2-40B4-BE49-F238E27FC236}">
                <a16:creationId xmlns:a16="http://schemas.microsoft.com/office/drawing/2014/main" id="{F9C1517D-2690-4227-AC3F-6F646E56C2F8}"/>
              </a:ext>
            </a:extLst>
          </p:cNvPr>
          <p:cNvSpPr>
            <a:spLocks noGrp="1"/>
          </p:cNvSpPr>
          <p:nvPr>
            <p:ph type="sldNum" sz="quarter" idx="12"/>
          </p:nvPr>
        </p:nvSpPr>
        <p:spPr/>
        <p:txBody>
          <a:bodyPr/>
          <a:lstStyle/>
          <a:p>
            <a:fld id="{35032509-D289-4CC9-8A27-14E47DC64BC2}" type="slidenum">
              <a:rPr lang="en-US" smtClean="0"/>
              <a:t>47</a:t>
            </a:fld>
            <a:endParaRPr lang="en-US" dirty="0"/>
          </a:p>
        </p:txBody>
      </p:sp>
    </p:spTree>
    <p:extLst>
      <p:ext uri="{BB962C8B-B14F-4D97-AF65-F5344CB8AC3E}">
        <p14:creationId xmlns:p14="http://schemas.microsoft.com/office/powerpoint/2010/main" val="335253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6126-5CE5-4CA0-87C4-F775C3DF9C6E}"/>
              </a:ext>
            </a:extLst>
          </p:cNvPr>
          <p:cNvSpPr>
            <a:spLocks noGrp="1"/>
          </p:cNvSpPr>
          <p:nvPr>
            <p:ph type="title"/>
          </p:nvPr>
        </p:nvSpPr>
        <p:spPr/>
        <p:txBody>
          <a:bodyPr/>
          <a:lstStyle/>
          <a:p>
            <a:r>
              <a:rPr lang="en-US" dirty="0"/>
              <a:t>Identify outliers and influential observations</a:t>
            </a:r>
          </a:p>
        </p:txBody>
      </p:sp>
      <p:sp>
        <p:nvSpPr>
          <p:cNvPr id="3" name="Content Placeholder 2">
            <a:extLst>
              <a:ext uri="{FF2B5EF4-FFF2-40B4-BE49-F238E27FC236}">
                <a16:creationId xmlns:a16="http://schemas.microsoft.com/office/drawing/2014/main" id="{C093780A-180A-4F74-9877-C868F98525DE}"/>
              </a:ext>
            </a:extLst>
          </p:cNvPr>
          <p:cNvSpPr>
            <a:spLocks noGrp="1"/>
          </p:cNvSpPr>
          <p:nvPr>
            <p:ph idx="1"/>
          </p:nvPr>
        </p:nvSpPr>
        <p:spPr/>
        <p:txBody>
          <a:bodyPr/>
          <a:lstStyle/>
          <a:p>
            <a:r>
              <a:rPr lang="en-US" dirty="0"/>
              <a:t>Some observations, especially in small samples, may unequally influence regression coefficients because of their extreme values in Y and/or X.</a:t>
            </a:r>
          </a:p>
          <a:p>
            <a:r>
              <a:rPr lang="en-US" dirty="0"/>
              <a:t>Outliers may have impact on linearity and normality assumptions.</a:t>
            </a:r>
          </a:p>
          <a:p>
            <a:r>
              <a:rPr lang="en-US" dirty="0"/>
              <a:t>There are various approaches to identifying outliers such as examining residuals and studentized residuals</a:t>
            </a:r>
          </a:p>
        </p:txBody>
      </p:sp>
      <p:sp>
        <p:nvSpPr>
          <p:cNvPr id="4" name="Slide Number Placeholder 3">
            <a:extLst>
              <a:ext uri="{FF2B5EF4-FFF2-40B4-BE49-F238E27FC236}">
                <a16:creationId xmlns:a16="http://schemas.microsoft.com/office/drawing/2014/main" id="{412A059D-EAD9-4AEA-AA9E-1C05A3525F94}"/>
              </a:ext>
            </a:extLst>
          </p:cNvPr>
          <p:cNvSpPr>
            <a:spLocks noGrp="1"/>
          </p:cNvSpPr>
          <p:nvPr>
            <p:ph type="sldNum" sz="quarter" idx="12"/>
          </p:nvPr>
        </p:nvSpPr>
        <p:spPr/>
        <p:txBody>
          <a:bodyPr/>
          <a:lstStyle/>
          <a:p>
            <a:fld id="{35032509-D289-4CC9-8A27-14E47DC64BC2}" type="slidenum">
              <a:rPr lang="en-US" smtClean="0"/>
              <a:t>48</a:t>
            </a:fld>
            <a:endParaRPr lang="en-US" dirty="0"/>
          </a:p>
        </p:txBody>
      </p:sp>
    </p:spTree>
    <p:extLst>
      <p:ext uri="{BB962C8B-B14F-4D97-AF65-F5344CB8AC3E}">
        <p14:creationId xmlns:p14="http://schemas.microsoft.com/office/powerpoint/2010/main" val="3549148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Examine outliers using studentized residuals</a:t>
            </a:r>
          </a:p>
        </p:txBody>
      </p:sp>
      <p:pic>
        <p:nvPicPr>
          <p:cNvPr id="6" name="Content Placeholder 5">
            <a:extLst>
              <a:ext uri="{FF2B5EF4-FFF2-40B4-BE49-F238E27FC236}">
                <a16:creationId xmlns:a16="http://schemas.microsoft.com/office/drawing/2014/main" id="{234C3217-FA1A-47F3-8D27-773E5FF9761A}"/>
              </a:ext>
            </a:extLst>
          </p:cNvPr>
          <p:cNvPicPr>
            <a:picLocks noGrp="1" noChangeAspect="1"/>
          </p:cNvPicPr>
          <p:nvPr>
            <p:ph idx="1"/>
          </p:nvPr>
        </p:nvPicPr>
        <p:blipFill>
          <a:blip r:embed="rId2"/>
          <a:stretch>
            <a:fillRect/>
          </a:stretch>
        </p:blipFill>
        <p:spPr>
          <a:xfrm>
            <a:off x="3447136" y="2785195"/>
            <a:ext cx="5297728" cy="2648865"/>
          </a:xfrm>
        </p:spPr>
      </p:pic>
      <p:sp>
        <p:nvSpPr>
          <p:cNvPr id="9" name="TextBox 8">
            <a:extLst>
              <a:ext uri="{FF2B5EF4-FFF2-40B4-BE49-F238E27FC236}">
                <a16:creationId xmlns:a16="http://schemas.microsoft.com/office/drawing/2014/main" id="{0ECAB2FD-D66C-40BC-902C-A2EA39D84A8E}"/>
              </a:ext>
            </a:extLst>
          </p:cNvPr>
          <p:cNvSpPr txBox="1"/>
          <p:nvPr/>
        </p:nvSpPr>
        <p:spPr>
          <a:xfrm>
            <a:off x="67112" y="2166394"/>
            <a:ext cx="3112909" cy="2862322"/>
          </a:xfrm>
          <a:prstGeom prst="rect">
            <a:avLst/>
          </a:prstGeom>
          <a:noFill/>
        </p:spPr>
        <p:txBody>
          <a:bodyPr wrap="square" rtlCol="0">
            <a:spAutoFit/>
          </a:bodyPr>
          <a:lstStyle/>
          <a:p>
            <a:r>
              <a:rPr lang="en-US" dirty="0">
                <a:highlight>
                  <a:srgbClr val="FFFF00"/>
                </a:highlight>
              </a:rPr>
              <a:t>We can identify outliers from the studentized residuals. We’ll use a cutoff of &gt;2 and &lt; -2. We examine this data to see if these cases should be kept in the data as well our judgement </a:t>
            </a:r>
            <a:r>
              <a:rPr lang="en-US" dirty="0"/>
              <a:t>if these cases are representative of the sample we are trying to make inferences from.</a:t>
            </a:r>
            <a:endParaRPr lang="en-US" dirty="0">
              <a:highlight>
                <a:srgbClr val="FFFF00"/>
              </a:highlight>
            </a:endParaRPr>
          </a:p>
        </p:txBody>
      </p:sp>
      <p:sp>
        <p:nvSpPr>
          <p:cNvPr id="10" name="TextBox 9">
            <a:extLst>
              <a:ext uri="{FF2B5EF4-FFF2-40B4-BE49-F238E27FC236}">
                <a16:creationId xmlns:a16="http://schemas.microsoft.com/office/drawing/2014/main" id="{C0A1EF17-7EA9-4C63-BD17-7AC3CB2164B0}"/>
              </a:ext>
            </a:extLst>
          </p:cNvPr>
          <p:cNvSpPr txBox="1"/>
          <p:nvPr/>
        </p:nvSpPr>
        <p:spPr>
          <a:xfrm>
            <a:off x="8918895" y="2092292"/>
            <a:ext cx="3112909" cy="2031325"/>
          </a:xfrm>
          <a:prstGeom prst="rect">
            <a:avLst/>
          </a:prstGeom>
          <a:noFill/>
        </p:spPr>
        <p:txBody>
          <a:bodyPr wrap="square" rtlCol="0">
            <a:spAutoFit/>
          </a:bodyPr>
          <a:lstStyle/>
          <a:p>
            <a:r>
              <a:rPr lang="en-US" dirty="0"/>
              <a:t>The residuals don’t seem extreme and because of our low sample size, we will keep the cases in. Plus, their unique values may provide us more information on what we are studying</a:t>
            </a:r>
            <a:endParaRPr lang="en-US" dirty="0">
              <a:highlight>
                <a:srgbClr val="FFFF00"/>
              </a:highlight>
            </a:endParaRPr>
          </a:p>
        </p:txBody>
      </p:sp>
      <p:sp>
        <p:nvSpPr>
          <p:cNvPr id="11" name="TextBox 10">
            <a:extLst>
              <a:ext uri="{FF2B5EF4-FFF2-40B4-BE49-F238E27FC236}">
                <a16:creationId xmlns:a16="http://schemas.microsoft.com/office/drawing/2014/main" id="{C0B59F86-8424-4A7C-9FF3-E7A2BF14C6F8}"/>
              </a:ext>
            </a:extLst>
          </p:cNvPr>
          <p:cNvSpPr txBox="1"/>
          <p:nvPr/>
        </p:nvSpPr>
        <p:spPr>
          <a:xfrm>
            <a:off x="8918894" y="4333550"/>
            <a:ext cx="3112909" cy="2031325"/>
          </a:xfrm>
          <a:prstGeom prst="rect">
            <a:avLst/>
          </a:prstGeom>
          <a:noFill/>
        </p:spPr>
        <p:txBody>
          <a:bodyPr wrap="square" rtlCol="0">
            <a:spAutoFit/>
          </a:bodyPr>
          <a:lstStyle/>
          <a:p>
            <a:r>
              <a:rPr lang="en-US" dirty="0"/>
              <a:t>Another way to identify outliers is to calculate the Inter-Quartile Range (IQR), multiply it by 1.5. We can then set a cutoff of 1.5*IQR above and below our 3</a:t>
            </a:r>
            <a:r>
              <a:rPr lang="en-US" baseline="30000" dirty="0"/>
              <a:t>rd</a:t>
            </a:r>
            <a:r>
              <a:rPr lang="en-US" dirty="0"/>
              <a:t> and 1</a:t>
            </a:r>
            <a:r>
              <a:rPr lang="en-US" baseline="30000" dirty="0"/>
              <a:t>st</a:t>
            </a:r>
            <a:r>
              <a:rPr lang="en-US" dirty="0"/>
              <a:t> quartiles.</a:t>
            </a:r>
            <a:endParaRPr lang="en-US" dirty="0">
              <a:highlight>
                <a:srgbClr val="FFFF00"/>
              </a:highlight>
            </a:endParaRPr>
          </a:p>
        </p:txBody>
      </p:sp>
      <p:sp>
        <p:nvSpPr>
          <p:cNvPr id="12" name="TextBox 11">
            <a:extLst>
              <a:ext uri="{FF2B5EF4-FFF2-40B4-BE49-F238E27FC236}">
                <a16:creationId xmlns:a16="http://schemas.microsoft.com/office/drawing/2014/main" id="{0D9409DC-E2CB-4267-92A1-4B49F400663A}"/>
              </a:ext>
            </a:extLst>
          </p:cNvPr>
          <p:cNvSpPr txBox="1"/>
          <p:nvPr/>
        </p:nvSpPr>
        <p:spPr>
          <a:xfrm>
            <a:off x="6994689" y="2127882"/>
            <a:ext cx="1837189" cy="369332"/>
          </a:xfrm>
          <a:prstGeom prst="rect">
            <a:avLst/>
          </a:prstGeom>
          <a:noFill/>
        </p:spPr>
        <p:txBody>
          <a:bodyPr wrap="square" rtlCol="0">
            <a:spAutoFit/>
          </a:bodyPr>
          <a:lstStyle/>
          <a:p>
            <a:r>
              <a:rPr lang="en-US" dirty="0">
                <a:highlight>
                  <a:srgbClr val="FFFF00"/>
                </a:highlight>
              </a:rPr>
              <a:t>Overperforming</a:t>
            </a:r>
          </a:p>
        </p:txBody>
      </p:sp>
      <p:sp>
        <p:nvSpPr>
          <p:cNvPr id="13" name="TextBox 12">
            <a:extLst>
              <a:ext uri="{FF2B5EF4-FFF2-40B4-BE49-F238E27FC236}">
                <a16:creationId xmlns:a16="http://schemas.microsoft.com/office/drawing/2014/main" id="{C5F94D28-DE83-42BB-BC2D-33927CC9EDB3}"/>
              </a:ext>
            </a:extLst>
          </p:cNvPr>
          <p:cNvSpPr txBox="1"/>
          <p:nvPr/>
        </p:nvSpPr>
        <p:spPr>
          <a:xfrm>
            <a:off x="6994690" y="5971760"/>
            <a:ext cx="1837189" cy="369332"/>
          </a:xfrm>
          <a:prstGeom prst="rect">
            <a:avLst/>
          </a:prstGeom>
          <a:noFill/>
        </p:spPr>
        <p:txBody>
          <a:bodyPr wrap="square" rtlCol="0">
            <a:spAutoFit/>
          </a:bodyPr>
          <a:lstStyle/>
          <a:p>
            <a:r>
              <a:rPr lang="en-US" dirty="0">
                <a:highlight>
                  <a:srgbClr val="FFFF00"/>
                </a:highlight>
              </a:rPr>
              <a:t>Underperforming</a:t>
            </a:r>
          </a:p>
        </p:txBody>
      </p:sp>
      <p:cxnSp>
        <p:nvCxnSpPr>
          <p:cNvPr id="15" name="Straight Arrow Connector 14">
            <a:extLst>
              <a:ext uri="{FF2B5EF4-FFF2-40B4-BE49-F238E27FC236}">
                <a16:creationId xmlns:a16="http://schemas.microsoft.com/office/drawing/2014/main" id="{31C337C4-2026-4788-9C6B-2C1198891D0C}"/>
              </a:ext>
            </a:extLst>
          </p:cNvPr>
          <p:cNvCxnSpPr/>
          <p:nvPr/>
        </p:nvCxnSpPr>
        <p:spPr>
          <a:xfrm flipH="1">
            <a:off x="8145710" y="2583809"/>
            <a:ext cx="402672" cy="14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58B6D-1769-42AB-A295-1035196637C5}"/>
              </a:ext>
            </a:extLst>
          </p:cNvPr>
          <p:cNvCxnSpPr>
            <a:cxnSpLocks/>
          </p:cNvCxnSpPr>
          <p:nvPr/>
        </p:nvCxnSpPr>
        <p:spPr>
          <a:xfrm flipH="1" flipV="1">
            <a:off x="7734650" y="5129612"/>
            <a:ext cx="269844" cy="79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B8937D-EBB4-4831-A025-567259DDE5B5}"/>
              </a:ext>
            </a:extLst>
          </p:cNvPr>
          <p:cNvCxnSpPr>
            <a:cxnSpLocks/>
          </p:cNvCxnSpPr>
          <p:nvPr/>
        </p:nvCxnSpPr>
        <p:spPr>
          <a:xfrm>
            <a:off x="2512076" y="2785195"/>
            <a:ext cx="2562861" cy="920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8B825E-ACAC-4B26-9858-E1F8B003C606}"/>
              </a:ext>
            </a:extLst>
          </p:cNvPr>
          <p:cNvSpPr>
            <a:spLocks noGrp="1"/>
          </p:cNvSpPr>
          <p:nvPr>
            <p:ph type="sldNum" sz="quarter" idx="12"/>
          </p:nvPr>
        </p:nvSpPr>
        <p:spPr/>
        <p:txBody>
          <a:bodyPr/>
          <a:lstStyle/>
          <a:p>
            <a:fld id="{35032509-D289-4CC9-8A27-14E47DC64BC2}" type="slidenum">
              <a:rPr lang="en-US" smtClean="0"/>
              <a:t>49</a:t>
            </a:fld>
            <a:endParaRPr lang="en-US" dirty="0"/>
          </a:p>
        </p:txBody>
      </p:sp>
    </p:spTree>
    <p:extLst>
      <p:ext uri="{BB962C8B-B14F-4D97-AF65-F5344CB8AC3E}">
        <p14:creationId xmlns:p14="http://schemas.microsoft.com/office/powerpoint/2010/main" val="306620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FE71-71D5-4844-86CA-D9C59C5E3928}"/>
              </a:ext>
            </a:extLst>
          </p:cNvPr>
          <p:cNvSpPr>
            <a:spLocks noGrp="1"/>
          </p:cNvSpPr>
          <p:nvPr>
            <p:ph type="title"/>
          </p:nvPr>
        </p:nvSpPr>
        <p:spPr/>
        <p:txBody>
          <a:bodyPr/>
          <a:lstStyle/>
          <a:p>
            <a:r>
              <a:rPr lang="en-US" dirty="0"/>
              <a:t>Motivation for multiple linear regression</a:t>
            </a:r>
          </a:p>
        </p:txBody>
      </p:sp>
      <p:sp>
        <p:nvSpPr>
          <p:cNvPr id="3" name="Content Placeholder 2">
            <a:extLst>
              <a:ext uri="{FF2B5EF4-FFF2-40B4-BE49-F238E27FC236}">
                <a16:creationId xmlns:a16="http://schemas.microsoft.com/office/drawing/2014/main" id="{32C6F30C-03D9-447C-820C-CB67551D6048}"/>
              </a:ext>
            </a:extLst>
          </p:cNvPr>
          <p:cNvSpPr>
            <a:spLocks noGrp="1"/>
          </p:cNvSpPr>
          <p:nvPr>
            <p:ph idx="1"/>
          </p:nvPr>
        </p:nvSpPr>
        <p:spPr>
          <a:xfrm>
            <a:off x="514351" y="1825624"/>
            <a:ext cx="11153774" cy="4841875"/>
          </a:xfrm>
        </p:spPr>
        <p:txBody>
          <a:bodyPr>
            <a:normAutofit lnSpcReduction="10000"/>
          </a:bodyPr>
          <a:lstStyle/>
          <a:p>
            <a:r>
              <a:rPr lang="en-US" dirty="0"/>
              <a:t>There are 2 approaches in testing hypotheses : 1) Balance our sample on all important things and then test or 2) gather data on all important things, then balance mathematically when we test.</a:t>
            </a:r>
          </a:p>
          <a:p>
            <a:r>
              <a:rPr lang="en-US" dirty="0"/>
              <a:t>#1 is called an “experiment” and the 2</a:t>
            </a:r>
            <a:r>
              <a:rPr lang="en-US" baseline="30000" dirty="0"/>
              <a:t>nd</a:t>
            </a:r>
            <a:r>
              <a:rPr lang="en-US" dirty="0"/>
              <a:t> approach is an “observational study”. Observational studies always work in health care. Experiments with randomization can be impractical or even unethical in health care.</a:t>
            </a:r>
          </a:p>
          <a:p>
            <a:r>
              <a:rPr lang="en-US" dirty="0"/>
              <a:t>Regression allows us to simultaneously test relationships. Otherwise, we would need to do separate tests. </a:t>
            </a:r>
          </a:p>
          <a:p>
            <a:r>
              <a:rPr lang="en-US" dirty="0">
                <a:solidFill>
                  <a:srgbClr val="000000"/>
                </a:solidFill>
                <a:effectLst/>
                <a:ea typeface="Calibri" panose="020F0502020204030204" pitchFamily="34" charset="0"/>
              </a:rPr>
              <a:t>It is important to note regression is a </a:t>
            </a:r>
            <a:r>
              <a:rPr lang="en-US" dirty="0">
                <a:solidFill>
                  <a:srgbClr val="00B0F0"/>
                </a:solidFill>
                <a:effectLst/>
                <a:ea typeface="Calibri" panose="020F0502020204030204" pitchFamily="34" charset="0"/>
              </a:rPr>
              <a:t>robust method</a:t>
            </a:r>
            <a:r>
              <a:rPr lang="en-US" dirty="0">
                <a:solidFill>
                  <a:srgbClr val="000000"/>
                </a:solidFill>
                <a:effectLst/>
                <a:ea typeface="Calibri" panose="020F0502020204030204" pitchFamily="34" charset="0"/>
              </a:rPr>
              <a:t> that is not sensitive to small or moderate outliers and violations of assumptions. If you have the correct model, your regression estimates will likely be correct given adequate review, </a:t>
            </a:r>
            <a:r>
              <a:rPr lang="en-US" i="1" u="sng" dirty="0">
                <a:solidFill>
                  <a:srgbClr val="000000"/>
                </a:solidFill>
                <a:effectLst/>
                <a:ea typeface="Calibri" panose="020F0502020204030204" pitchFamily="34" charset="0"/>
              </a:rPr>
              <a:t>especially as your sample increases</a:t>
            </a:r>
            <a:r>
              <a:rPr lang="en-US" dirty="0">
                <a:solidFill>
                  <a:srgbClr val="000000"/>
                </a:solidFill>
                <a:effectLst/>
                <a:ea typeface="Calibri" panose="020F0502020204030204" pitchFamily="34" charset="0"/>
              </a:rPr>
              <a:t>.</a:t>
            </a:r>
            <a:endParaRPr lang="en-US" dirty="0">
              <a:effectLst/>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A352083-B748-4FCD-8520-3743C66EEE0F}"/>
              </a:ext>
            </a:extLst>
          </p:cNvPr>
          <p:cNvSpPr>
            <a:spLocks noGrp="1"/>
          </p:cNvSpPr>
          <p:nvPr>
            <p:ph type="sldNum" sz="quarter" idx="12"/>
          </p:nvPr>
        </p:nvSpPr>
        <p:spPr/>
        <p:txBody>
          <a:bodyPr/>
          <a:lstStyle/>
          <a:p>
            <a:fld id="{35032509-D289-4CC9-8A27-14E47DC64BC2}" type="slidenum">
              <a:rPr lang="en-US" smtClean="0"/>
              <a:t>5</a:t>
            </a:fld>
            <a:endParaRPr lang="en-US" dirty="0"/>
          </a:p>
        </p:txBody>
      </p:sp>
    </p:spTree>
    <p:extLst>
      <p:ext uri="{BB962C8B-B14F-4D97-AF65-F5344CB8AC3E}">
        <p14:creationId xmlns:p14="http://schemas.microsoft.com/office/powerpoint/2010/main" val="2781626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E24D-EF13-4FE1-9B58-6A884A6E57FB}"/>
              </a:ext>
            </a:extLst>
          </p:cNvPr>
          <p:cNvSpPr>
            <a:spLocks noGrp="1"/>
          </p:cNvSpPr>
          <p:nvPr>
            <p:ph type="title"/>
          </p:nvPr>
        </p:nvSpPr>
        <p:spPr>
          <a:xfrm>
            <a:off x="838200" y="365125"/>
            <a:ext cx="10858500" cy="1325563"/>
          </a:xfrm>
        </p:spPr>
        <p:txBody>
          <a:bodyPr/>
          <a:lstStyle/>
          <a:p>
            <a:r>
              <a:rPr lang="en-US" dirty="0"/>
              <a:t>Examine “leverage” for influential observations</a:t>
            </a:r>
          </a:p>
        </p:txBody>
      </p:sp>
      <p:sp>
        <p:nvSpPr>
          <p:cNvPr id="3" name="Content Placeholder 2">
            <a:extLst>
              <a:ext uri="{FF2B5EF4-FFF2-40B4-BE49-F238E27FC236}">
                <a16:creationId xmlns:a16="http://schemas.microsoft.com/office/drawing/2014/main" id="{2B29FA14-6F5A-4E93-8D47-2BF04AE585AA}"/>
              </a:ext>
            </a:extLst>
          </p:cNvPr>
          <p:cNvSpPr>
            <a:spLocks noGrp="1"/>
          </p:cNvSpPr>
          <p:nvPr>
            <p:ph idx="1"/>
          </p:nvPr>
        </p:nvSpPr>
        <p:spPr>
          <a:xfrm>
            <a:off x="838200" y="1825624"/>
            <a:ext cx="10515600" cy="5032375"/>
          </a:xfrm>
        </p:spPr>
        <p:txBody>
          <a:bodyPr/>
          <a:lstStyle/>
          <a:p>
            <a:r>
              <a:rPr lang="en-US" dirty="0"/>
              <a:t>Look at leverage to identify observations that will have potential great influence on coefficients.</a:t>
            </a:r>
          </a:p>
          <a:p>
            <a:r>
              <a:rPr lang="en-US" dirty="0"/>
              <a:t>A regression line can be over-influenced by a single data point, especially in small samples. This could lead to the wrong regression line, especially if the X and Y values are outliers (low or high end).</a:t>
            </a:r>
          </a:p>
          <a:p>
            <a:r>
              <a:rPr lang="en-US" dirty="0"/>
              <a:t>Leverage greater than (2k+2)/n is considered high. k= number of predictors, n= number of observations.</a:t>
            </a:r>
          </a:p>
          <a:p>
            <a:r>
              <a:rPr lang="en-US" dirty="0"/>
              <a:t>Here, with 1 predictor and n=32, (2*1+2)/32= .125.</a:t>
            </a:r>
          </a:p>
        </p:txBody>
      </p:sp>
      <p:pic>
        <p:nvPicPr>
          <p:cNvPr id="7" name="Picture 6">
            <a:extLst>
              <a:ext uri="{FF2B5EF4-FFF2-40B4-BE49-F238E27FC236}">
                <a16:creationId xmlns:a16="http://schemas.microsoft.com/office/drawing/2014/main" id="{835B8BA0-8707-4019-A7C8-A4CF5F676EF4}"/>
              </a:ext>
            </a:extLst>
          </p:cNvPr>
          <p:cNvPicPr>
            <a:picLocks noChangeAspect="1"/>
          </p:cNvPicPr>
          <p:nvPr/>
        </p:nvPicPr>
        <p:blipFill>
          <a:blip r:embed="rId2"/>
          <a:stretch>
            <a:fillRect/>
          </a:stretch>
        </p:blipFill>
        <p:spPr>
          <a:xfrm>
            <a:off x="4148572" y="5315954"/>
            <a:ext cx="3894856" cy="1542045"/>
          </a:xfrm>
          <a:prstGeom prst="rect">
            <a:avLst/>
          </a:prstGeom>
        </p:spPr>
      </p:pic>
      <p:sp>
        <p:nvSpPr>
          <p:cNvPr id="8" name="Oval 7">
            <a:extLst>
              <a:ext uri="{FF2B5EF4-FFF2-40B4-BE49-F238E27FC236}">
                <a16:creationId xmlns:a16="http://schemas.microsoft.com/office/drawing/2014/main" id="{446C362A-9B40-443A-8F44-B4D1E301209D}"/>
              </a:ext>
            </a:extLst>
          </p:cNvPr>
          <p:cNvSpPr/>
          <p:nvPr/>
        </p:nvSpPr>
        <p:spPr>
          <a:xfrm>
            <a:off x="4723003" y="5721292"/>
            <a:ext cx="981512" cy="11367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FE012BE5-2605-4FA6-A8E2-BC4071541AB4}"/>
              </a:ext>
            </a:extLst>
          </p:cNvPr>
          <p:cNvSpPr>
            <a:spLocks noGrp="1"/>
          </p:cNvSpPr>
          <p:nvPr>
            <p:ph type="sldNum" sz="quarter" idx="12"/>
          </p:nvPr>
        </p:nvSpPr>
        <p:spPr/>
        <p:txBody>
          <a:bodyPr/>
          <a:lstStyle/>
          <a:p>
            <a:fld id="{35032509-D289-4CC9-8A27-14E47DC64BC2}" type="slidenum">
              <a:rPr lang="en-US" smtClean="0"/>
              <a:t>50</a:t>
            </a:fld>
            <a:endParaRPr lang="en-US" dirty="0"/>
          </a:p>
        </p:txBody>
      </p:sp>
    </p:spTree>
    <p:extLst>
      <p:ext uri="{BB962C8B-B14F-4D97-AF65-F5344CB8AC3E}">
        <p14:creationId xmlns:p14="http://schemas.microsoft.com/office/powerpoint/2010/main" val="1782246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9054A-1E42-4AFC-87B6-F1213CF350E3}"/>
              </a:ext>
            </a:extLst>
          </p:cNvPr>
          <p:cNvSpPr>
            <a:spLocks noGrp="1"/>
          </p:cNvSpPr>
          <p:nvPr>
            <p:ph type="title"/>
          </p:nvPr>
        </p:nvSpPr>
        <p:spPr/>
        <p:txBody>
          <a:bodyPr/>
          <a:lstStyle/>
          <a:p>
            <a:r>
              <a:rPr lang="en-US" dirty="0"/>
              <a:t>Examine Cook’s D for influential observations</a:t>
            </a:r>
          </a:p>
        </p:txBody>
      </p:sp>
      <p:sp>
        <p:nvSpPr>
          <p:cNvPr id="3" name="Content Placeholder 2">
            <a:extLst>
              <a:ext uri="{FF2B5EF4-FFF2-40B4-BE49-F238E27FC236}">
                <a16:creationId xmlns:a16="http://schemas.microsoft.com/office/drawing/2014/main" id="{BC1E59E9-C741-48BE-BE26-D3A27478AD47}"/>
              </a:ext>
            </a:extLst>
          </p:cNvPr>
          <p:cNvSpPr>
            <a:spLocks noGrp="1"/>
          </p:cNvSpPr>
          <p:nvPr>
            <p:ph idx="1"/>
          </p:nvPr>
        </p:nvSpPr>
        <p:spPr/>
        <p:txBody>
          <a:bodyPr/>
          <a:lstStyle/>
          <a:p>
            <a:r>
              <a:rPr lang="en-US" dirty="0"/>
              <a:t>We'll look at Cook’s D, an overall measures of influence.</a:t>
            </a:r>
          </a:p>
          <a:p>
            <a:r>
              <a:rPr lang="en-US" dirty="0"/>
              <a:t>The general cut-off point is &gt; 4/n, here 4/32 = 0.125.</a:t>
            </a:r>
          </a:p>
          <a:p>
            <a:endParaRPr lang="en-US" dirty="0"/>
          </a:p>
          <a:p>
            <a:endParaRPr lang="en-US" dirty="0"/>
          </a:p>
        </p:txBody>
      </p:sp>
      <p:pic>
        <p:nvPicPr>
          <p:cNvPr id="5" name="Picture 4">
            <a:extLst>
              <a:ext uri="{FF2B5EF4-FFF2-40B4-BE49-F238E27FC236}">
                <a16:creationId xmlns:a16="http://schemas.microsoft.com/office/drawing/2014/main" id="{5CF0C007-9B5F-421C-8C68-072D3C65CAA1}"/>
              </a:ext>
            </a:extLst>
          </p:cNvPr>
          <p:cNvPicPr>
            <a:picLocks noChangeAspect="1"/>
          </p:cNvPicPr>
          <p:nvPr/>
        </p:nvPicPr>
        <p:blipFill>
          <a:blip r:embed="rId2"/>
          <a:stretch>
            <a:fillRect/>
          </a:stretch>
        </p:blipFill>
        <p:spPr>
          <a:xfrm>
            <a:off x="4022086" y="3429000"/>
            <a:ext cx="4147827" cy="1990288"/>
          </a:xfrm>
          <a:prstGeom prst="rect">
            <a:avLst/>
          </a:prstGeom>
        </p:spPr>
      </p:pic>
      <p:sp>
        <p:nvSpPr>
          <p:cNvPr id="6" name="Oval 5">
            <a:extLst>
              <a:ext uri="{FF2B5EF4-FFF2-40B4-BE49-F238E27FC236}">
                <a16:creationId xmlns:a16="http://schemas.microsoft.com/office/drawing/2014/main" id="{45C4CE55-C158-4DD0-9519-D781631A54AC}"/>
              </a:ext>
            </a:extLst>
          </p:cNvPr>
          <p:cNvSpPr/>
          <p:nvPr/>
        </p:nvSpPr>
        <p:spPr>
          <a:xfrm>
            <a:off x="4723003" y="3884103"/>
            <a:ext cx="939566" cy="153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D9D3461-EF57-4ABE-ACF7-59919205CA2F}"/>
              </a:ext>
            </a:extLst>
          </p:cNvPr>
          <p:cNvSpPr>
            <a:spLocks noGrp="1"/>
          </p:cNvSpPr>
          <p:nvPr>
            <p:ph type="sldNum" sz="quarter" idx="12"/>
          </p:nvPr>
        </p:nvSpPr>
        <p:spPr/>
        <p:txBody>
          <a:bodyPr/>
          <a:lstStyle/>
          <a:p>
            <a:fld id="{35032509-D289-4CC9-8A27-14E47DC64BC2}" type="slidenum">
              <a:rPr lang="en-US" smtClean="0"/>
              <a:t>51</a:t>
            </a:fld>
            <a:endParaRPr lang="en-US" dirty="0"/>
          </a:p>
        </p:txBody>
      </p:sp>
    </p:spTree>
    <p:extLst>
      <p:ext uri="{BB962C8B-B14F-4D97-AF65-F5344CB8AC3E}">
        <p14:creationId xmlns:p14="http://schemas.microsoft.com/office/powerpoint/2010/main" val="417477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D842-C008-499F-B543-EE015A2B4D68}"/>
              </a:ext>
            </a:extLst>
          </p:cNvPr>
          <p:cNvSpPr>
            <a:spLocks noGrp="1"/>
          </p:cNvSpPr>
          <p:nvPr>
            <p:ph type="title"/>
          </p:nvPr>
        </p:nvSpPr>
        <p:spPr/>
        <p:txBody>
          <a:bodyPr/>
          <a:lstStyle/>
          <a:p>
            <a:r>
              <a:rPr lang="en-US" dirty="0"/>
              <a:t>Collinearity: High correlation between predictors that can negatively effect results</a:t>
            </a:r>
          </a:p>
        </p:txBody>
      </p:sp>
      <p:pic>
        <p:nvPicPr>
          <p:cNvPr id="5" name="Content Placeholder 4">
            <a:extLst>
              <a:ext uri="{FF2B5EF4-FFF2-40B4-BE49-F238E27FC236}">
                <a16:creationId xmlns:a16="http://schemas.microsoft.com/office/drawing/2014/main" id="{A787DD0B-53C4-4850-8C63-8D10CD451DA9}"/>
              </a:ext>
            </a:extLst>
          </p:cNvPr>
          <p:cNvPicPr>
            <a:picLocks noGrp="1" noChangeAspect="1"/>
          </p:cNvPicPr>
          <p:nvPr>
            <p:ph idx="1"/>
          </p:nvPr>
        </p:nvPicPr>
        <p:blipFill>
          <a:blip r:embed="rId2"/>
          <a:stretch>
            <a:fillRect/>
          </a:stretch>
        </p:blipFill>
        <p:spPr>
          <a:xfrm>
            <a:off x="4418400" y="3511447"/>
            <a:ext cx="3818304" cy="891381"/>
          </a:xfrm>
        </p:spPr>
      </p:pic>
      <p:pic>
        <p:nvPicPr>
          <p:cNvPr id="7" name="Picture 6">
            <a:extLst>
              <a:ext uri="{FF2B5EF4-FFF2-40B4-BE49-F238E27FC236}">
                <a16:creationId xmlns:a16="http://schemas.microsoft.com/office/drawing/2014/main" id="{7984D846-CC59-48F1-B254-16082F6E2D51}"/>
              </a:ext>
            </a:extLst>
          </p:cNvPr>
          <p:cNvPicPr>
            <a:picLocks noChangeAspect="1"/>
          </p:cNvPicPr>
          <p:nvPr/>
        </p:nvPicPr>
        <p:blipFill>
          <a:blip r:embed="rId3"/>
          <a:stretch>
            <a:fillRect/>
          </a:stretch>
        </p:blipFill>
        <p:spPr>
          <a:xfrm>
            <a:off x="4418400" y="4416564"/>
            <a:ext cx="3818304" cy="835254"/>
          </a:xfrm>
          <a:prstGeom prst="rect">
            <a:avLst/>
          </a:prstGeom>
        </p:spPr>
      </p:pic>
      <p:pic>
        <p:nvPicPr>
          <p:cNvPr id="9" name="Picture 8">
            <a:extLst>
              <a:ext uri="{FF2B5EF4-FFF2-40B4-BE49-F238E27FC236}">
                <a16:creationId xmlns:a16="http://schemas.microsoft.com/office/drawing/2014/main" id="{329FE375-3A46-4366-9BA2-EA6E42FACF06}"/>
              </a:ext>
            </a:extLst>
          </p:cNvPr>
          <p:cNvPicPr>
            <a:picLocks noChangeAspect="1"/>
          </p:cNvPicPr>
          <p:nvPr/>
        </p:nvPicPr>
        <p:blipFill>
          <a:blip r:embed="rId4"/>
          <a:stretch>
            <a:fillRect/>
          </a:stretch>
        </p:blipFill>
        <p:spPr>
          <a:xfrm>
            <a:off x="4360765" y="5269958"/>
            <a:ext cx="3866413" cy="835253"/>
          </a:xfrm>
          <a:prstGeom prst="rect">
            <a:avLst/>
          </a:prstGeom>
        </p:spPr>
      </p:pic>
      <p:pic>
        <p:nvPicPr>
          <p:cNvPr id="11" name="Picture 10">
            <a:extLst>
              <a:ext uri="{FF2B5EF4-FFF2-40B4-BE49-F238E27FC236}">
                <a16:creationId xmlns:a16="http://schemas.microsoft.com/office/drawing/2014/main" id="{F2050434-1964-4581-8602-1F71147921CC}"/>
              </a:ext>
            </a:extLst>
          </p:cNvPr>
          <p:cNvPicPr>
            <a:picLocks noChangeAspect="1"/>
          </p:cNvPicPr>
          <p:nvPr/>
        </p:nvPicPr>
        <p:blipFill>
          <a:blip r:embed="rId5"/>
          <a:stretch>
            <a:fillRect/>
          </a:stretch>
        </p:blipFill>
        <p:spPr>
          <a:xfrm>
            <a:off x="4437751" y="1840267"/>
            <a:ext cx="3837275" cy="1292278"/>
          </a:xfrm>
          <a:prstGeom prst="rect">
            <a:avLst/>
          </a:prstGeom>
        </p:spPr>
      </p:pic>
      <p:sp>
        <p:nvSpPr>
          <p:cNvPr id="13" name="TextBox 12">
            <a:extLst>
              <a:ext uri="{FF2B5EF4-FFF2-40B4-BE49-F238E27FC236}">
                <a16:creationId xmlns:a16="http://schemas.microsoft.com/office/drawing/2014/main" id="{1F76BE93-5F73-4888-8949-283223026365}"/>
              </a:ext>
            </a:extLst>
          </p:cNvPr>
          <p:cNvSpPr txBox="1"/>
          <p:nvPr/>
        </p:nvSpPr>
        <p:spPr>
          <a:xfrm>
            <a:off x="8984609" y="1696610"/>
            <a:ext cx="3112909" cy="1477328"/>
          </a:xfrm>
          <a:prstGeom prst="rect">
            <a:avLst/>
          </a:prstGeom>
          <a:noFill/>
        </p:spPr>
        <p:txBody>
          <a:bodyPr wrap="square" rtlCol="0">
            <a:spAutoFit/>
          </a:bodyPr>
          <a:lstStyle/>
          <a:p>
            <a:r>
              <a:rPr lang="en-US" dirty="0">
                <a:highlight>
                  <a:srgbClr val="FFFF00"/>
                </a:highlight>
              </a:rPr>
              <a:t>The coefficients are reasonable but all S.E.s have increased thereby making all predictors non-significant even though we know they are significant.</a:t>
            </a:r>
          </a:p>
        </p:txBody>
      </p:sp>
      <p:sp>
        <p:nvSpPr>
          <p:cNvPr id="14" name="TextBox 13">
            <a:extLst>
              <a:ext uri="{FF2B5EF4-FFF2-40B4-BE49-F238E27FC236}">
                <a16:creationId xmlns:a16="http://schemas.microsoft.com/office/drawing/2014/main" id="{2317EFF4-4D38-4647-9230-CC9FC6A8CE25}"/>
              </a:ext>
            </a:extLst>
          </p:cNvPr>
          <p:cNvSpPr txBox="1"/>
          <p:nvPr/>
        </p:nvSpPr>
        <p:spPr>
          <a:xfrm>
            <a:off x="152372" y="4719838"/>
            <a:ext cx="3866413" cy="1477328"/>
          </a:xfrm>
          <a:prstGeom prst="rect">
            <a:avLst/>
          </a:prstGeom>
          <a:noFill/>
        </p:spPr>
        <p:txBody>
          <a:bodyPr wrap="square" rtlCol="0">
            <a:spAutoFit/>
          </a:bodyPr>
          <a:lstStyle/>
          <a:p>
            <a:r>
              <a:rPr lang="en-US" dirty="0">
                <a:highlight>
                  <a:srgbClr val="FFFF00"/>
                </a:highlight>
              </a:rPr>
              <a:t>Using the model for hypothesis testing and effect size estimation is problematic for audiences when there is collinearity but it is less of a concern for predictive modeling.</a:t>
            </a:r>
          </a:p>
        </p:txBody>
      </p:sp>
      <p:sp>
        <p:nvSpPr>
          <p:cNvPr id="15" name="TextBox 14">
            <a:extLst>
              <a:ext uri="{FF2B5EF4-FFF2-40B4-BE49-F238E27FC236}">
                <a16:creationId xmlns:a16="http://schemas.microsoft.com/office/drawing/2014/main" id="{C393444A-D6EE-4713-86E4-582EAF315B30}"/>
              </a:ext>
            </a:extLst>
          </p:cNvPr>
          <p:cNvSpPr txBox="1"/>
          <p:nvPr/>
        </p:nvSpPr>
        <p:spPr>
          <a:xfrm>
            <a:off x="9236700" y="4172429"/>
            <a:ext cx="2806856" cy="1754326"/>
          </a:xfrm>
          <a:prstGeom prst="rect">
            <a:avLst/>
          </a:prstGeom>
          <a:noFill/>
        </p:spPr>
        <p:txBody>
          <a:bodyPr wrap="square" rtlCol="0">
            <a:spAutoFit/>
          </a:bodyPr>
          <a:lstStyle/>
          <a:p>
            <a:r>
              <a:rPr lang="en-US" dirty="0">
                <a:highlight>
                  <a:srgbClr val="00FFFF"/>
                </a:highlight>
              </a:rPr>
              <a:t>We can compare how coefficients and test statistics differ in the full model compared to each single predictor separately in the “crude model”.</a:t>
            </a:r>
          </a:p>
        </p:txBody>
      </p:sp>
      <p:cxnSp>
        <p:nvCxnSpPr>
          <p:cNvPr id="17" name="Straight Arrow Connector 16">
            <a:extLst>
              <a:ext uri="{FF2B5EF4-FFF2-40B4-BE49-F238E27FC236}">
                <a16:creationId xmlns:a16="http://schemas.microsoft.com/office/drawing/2014/main" id="{9D9065AD-64B9-4797-86BD-C03AEEF87E64}"/>
              </a:ext>
            </a:extLst>
          </p:cNvPr>
          <p:cNvCxnSpPr>
            <a:cxnSpLocks/>
          </p:cNvCxnSpPr>
          <p:nvPr/>
        </p:nvCxnSpPr>
        <p:spPr>
          <a:xfrm flipH="1">
            <a:off x="8342697" y="2789358"/>
            <a:ext cx="423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402156C8-A232-44F5-9820-0C659F35C70A}"/>
              </a:ext>
            </a:extLst>
          </p:cNvPr>
          <p:cNvSpPr/>
          <p:nvPr/>
        </p:nvSpPr>
        <p:spPr>
          <a:xfrm rot="5400000">
            <a:off x="7710485" y="4497429"/>
            <a:ext cx="1566424" cy="738231"/>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2">
            <a:extLst>
              <a:ext uri="{FF2B5EF4-FFF2-40B4-BE49-F238E27FC236}">
                <a16:creationId xmlns:a16="http://schemas.microsoft.com/office/drawing/2014/main" id="{4ABC0A1E-C42B-48B6-B673-A09A61BEDBB0}"/>
              </a:ext>
            </a:extLst>
          </p:cNvPr>
          <p:cNvPicPr>
            <a:picLocks noChangeAspect="1"/>
          </p:cNvPicPr>
          <p:nvPr/>
        </p:nvPicPr>
        <p:blipFill>
          <a:blip r:embed="rId6"/>
          <a:stretch>
            <a:fillRect/>
          </a:stretch>
        </p:blipFill>
        <p:spPr>
          <a:xfrm>
            <a:off x="122247" y="2837712"/>
            <a:ext cx="4160357" cy="1200327"/>
          </a:xfrm>
          <a:prstGeom prst="rect">
            <a:avLst/>
          </a:prstGeom>
        </p:spPr>
      </p:pic>
      <p:sp>
        <p:nvSpPr>
          <p:cNvPr id="26" name="TextBox 25">
            <a:extLst>
              <a:ext uri="{FF2B5EF4-FFF2-40B4-BE49-F238E27FC236}">
                <a16:creationId xmlns:a16="http://schemas.microsoft.com/office/drawing/2014/main" id="{AB969566-C353-4832-B254-0EBFA072530F}"/>
              </a:ext>
            </a:extLst>
          </p:cNvPr>
          <p:cNvSpPr txBox="1"/>
          <p:nvPr/>
        </p:nvSpPr>
        <p:spPr>
          <a:xfrm>
            <a:off x="161021" y="1802534"/>
            <a:ext cx="4199744" cy="646331"/>
          </a:xfrm>
          <a:prstGeom prst="rect">
            <a:avLst/>
          </a:prstGeom>
          <a:noFill/>
        </p:spPr>
        <p:txBody>
          <a:bodyPr wrap="square" rtlCol="0">
            <a:spAutoFit/>
          </a:bodyPr>
          <a:lstStyle/>
          <a:p>
            <a:r>
              <a:rPr lang="en-US" u="sng" dirty="0">
                <a:highlight>
                  <a:srgbClr val="FFFF00"/>
                </a:highlight>
              </a:rPr>
              <a:t>Correlations</a:t>
            </a:r>
            <a:r>
              <a:rPr lang="en-US" dirty="0">
                <a:highlight>
                  <a:srgbClr val="FFFF00"/>
                </a:highlight>
              </a:rPr>
              <a:t>. The 3 predictors and MPG outcome have high correlations.</a:t>
            </a:r>
          </a:p>
        </p:txBody>
      </p:sp>
      <p:cxnSp>
        <p:nvCxnSpPr>
          <p:cNvPr id="28" name="Straight Arrow Connector 27">
            <a:extLst>
              <a:ext uri="{FF2B5EF4-FFF2-40B4-BE49-F238E27FC236}">
                <a16:creationId xmlns:a16="http://schemas.microsoft.com/office/drawing/2014/main" id="{8B45D40D-4019-43F6-9625-105AF99AF834}"/>
              </a:ext>
            </a:extLst>
          </p:cNvPr>
          <p:cNvCxnSpPr/>
          <p:nvPr/>
        </p:nvCxnSpPr>
        <p:spPr>
          <a:xfrm>
            <a:off x="1988191" y="2516697"/>
            <a:ext cx="0" cy="25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153352D-0E77-4F65-9771-0A3D73B75B34}"/>
              </a:ext>
            </a:extLst>
          </p:cNvPr>
          <p:cNvSpPr/>
          <p:nvPr/>
        </p:nvSpPr>
        <p:spPr>
          <a:xfrm>
            <a:off x="5974689" y="177314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ACF2D5C-6B71-48D0-B8D2-DEBD73B2F227}"/>
              </a:ext>
            </a:extLst>
          </p:cNvPr>
          <p:cNvSpPr/>
          <p:nvPr/>
        </p:nvSpPr>
        <p:spPr>
          <a:xfrm>
            <a:off x="3410592" y="34900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FDA8687-91D7-4BA9-AC9D-D469F8A59349}"/>
              </a:ext>
            </a:extLst>
          </p:cNvPr>
          <p:cNvSpPr>
            <a:spLocks noGrp="1"/>
          </p:cNvSpPr>
          <p:nvPr>
            <p:ph type="sldNum" sz="quarter" idx="12"/>
          </p:nvPr>
        </p:nvSpPr>
        <p:spPr/>
        <p:txBody>
          <a:bodyPr/>
          <a:lstStyle/>
          <a:p>
            <a:fld id="{35032509-D289-4CC9-8A27-14E47DC64BC2}" type="slidenum">
              <a:rPr lang="en-US" smtClean="0"/>
              <a:t>52</a:t>
            </a:fld>
            <a:endParaRPr lang="en-US" dirty="0"/>
          </a:p>
        </p:txBody>
      </p:sp>
    </p:spTree>
    <p:extLst>
      <p:ext uri="{BB962C8B-B14F-4D97-AF65-F5344CB8AC3E}">
        <p14:creationId xmlns:p14="http://schemas.microsoft.com/office/powerpoint/2010/main" val="4101934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9951-04DA-45E6-9C5C-134C3E47823F}"/>
              </a:ext>
            </a:extLst>
          </p:cNvPr>
          <p:cNvSpPr>
            <a:spLocks noGrp="1"/>
          </p:cNvSpPr>
          <p:nvPr>
            <p:ph type="title"/>
          </p:nvPr>
        </p:nvSpPr>
        <p:spPr/>
        <p:txBody>
          <a:bodyPr/>
          <a:lstStyle/>
          <a:p>
            <a:r>
              <a:rPr lang="en-US" dirty="0"/>
              <a:t>Test for Collinearity:</a:t>
            </a:r>
            <a:br>
              <a:rPr lang="en-US" dirty="0"/>
            </a:br>
            <a:r>
              <a:rPr lang="en-US" dirty="0"/>
              <a:t>Variance Inflation Factor and Tolerance</a:t>
            </a:r>
          </a:p>
        </p:txBody>
      </p:sp>
      <p:pic>
        <p:nvPicPr>
          <p:cNvPr id="5" name="Content Placeholder 4">
            <a:extLst>
              <a:ext uri="{FF2B5EF4-FFF2-40B4-BE49-F238E27FC236}">
                <a16:creationId xmlns:a16="http://schemas.microsoft.com/office/drawing/2014/main" id="{D542787B-41E3-431C-BAA1-C68FDDED679C}"/>
              </a:ext>
            </a:extLst>
          </p:cNvPr>
          <p:cNvPicPr>
            <a:picLocks noGrp="1" noChangeAspect="1"/>
          </p:cNvPicPr>
          <p:nvPr>
            <p:ph idx="1"/>
          </p:nvPr>
        </p:nvPicPr>
        <p:blipFill>
          <a:blip r:embed="rId2"/>
          <a:stretch>
            <a:fillRect/>
          </a:stretch>
        </p:blipFill>
        <p:spPr>
          <a:xfrm>
            <a:off x="2205486" y="2907141"/>
            <a:ext cx="7971250" cy="2965151"/>
          </a:xfrm>
        </p:spPr>
      </p:pic>
      <p:sp>
        <p:nvSpPr>
          <p:cNvPr id="6" name="Oval 5">
            <a:extLst>
              <a:ext uri="{FF2B5EF4-FFF2-40B4-BE49-F238E27FC236}">
                <a16:creationId xmlns:a16="http://schemas.microsoft.com/office/drawing/2014/main" id="{526B9D75-2210-4FF2-9969-F5DFA81FCDBF}"/>
              </a:ext>
            </a:extLst>
          </p:cNvPr>
          <p:cNvSpPr/>
          <p:nvPr/>
        </p:nvSpPr>
        <p:spPr>
          <a:xfrm>
            <a:off x="9057953" y="5044851"/>
            <a:ext cx="1164343" cy="8274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526ABFA-A486-4EC9-AFD6-7246F5E16514}"/>
              </a:ext>
            </a:extLst>
          </p:cNvPr>
          <p:cNvSpPr txBox="1"/>
          <p:nvPr/>
        </p:nvSpPr>
        <p:spPr>
          <a:xfrm>
            <a:off x="2407639" y="5872292"/>
            <a:ext cx="7675963" cy="923330"/>
          </a:xfrm>
          <a:prstGeom prst="rect">
            <a:avLst/>
          </a:prstGeom>
          <a:noFill/>
        </p:spPr>
        <p:txBody>
          <a:bodyPr wrap="square" rtlCol="0">
            <a:spAutoFit/>
          </a:bodyPr>
          <a:lstStyle/>
          <a:p>
            <a:r>
              <a:rPr lang="en-US" u="sng" dirty="0">
                <a:highlight>
                  <a:srgbClr val="FFFF00"/>
                </a:highlight>
              </a:rPr>
              <a:t>A problem that we have is too many variables measuring the same thing, engine size</a:t>
            </a:r>
            <a:r>
              <a:rPr lang="en-US" dirty="0">
                <a:highlight>
                  <a:srgbClr val="FFFF00"/>
                </a:highlight>
              </a:rPr>
              <a:t>. The number of cylinders and displacement tells us how much fuel flows through a car. They have the highest VIF. Removing either disp or cyl will help.</a:t>
            </a:r>
          </a:p>
        </p:txBody>
      </p:sp>
      <p:sp>
        <p:nvSpPr>
          <p:cNvPr id="8" name="TextBox 7">
            <a:extLst>
              <a:ext uri="{FF2B5EF4-FFF2-40B4-BE49-F238E27FC236}">
                <a16:creationId xmlns:a16="http://schemas.microsoft.com/office/drawing/2014/main" id="{091AFCA2-A9E8-4BB1-A268-9D4C945656B4}"/>
              </a:ext>
            </a:extLst>
          </p:cNvPr>
          <p:cNvSpPr txBox="1"/>
          <p:nvPr/>
        </p:nvSpPr>
        <p:spPr>
          <a:xfrm>
            <a:off x="1670789" y="1791083"/>
            <a:ext cx="8850421" cy="1015663"/>
          </a:xfrm>
          <a:prstGeom prst="rect">
            <a:avLst/>
          </a:prstGeom>
          <a:noFill/>
        </p:spPr>
        <p:txBody>
          <a:bodyPr wrap="square" rtlCol="0">
            <a:spAutoFit/>
          </a:bodyPr>
          <a:lstStyle/>
          <a:p>
            <a:r>
              <a:rPr lang="en-US" sz="2000" dirty="0"/>
              <a:t>A multiple regression was performed on 4 predictors. That are correlated. Common cutoffs were used for VIF (&gt; 10) and tolerance (&lt; 0.10). Engine displacement and engine cylinders show some signs of collinearity. Data reduction should help. </a:t>
            </a:r>
          </a:p>
        </p:txBody>
      </p:sp>
      <p:sp>
        <p:nvSpPr>
          <p:cNvPr id="3" name="Slide Number Placeholder 2">
            <a:extLst>
              <a:ext uri="{FF2B5EF4-FFF2-40B4-BE49-F238E27FC236}">
                <a16:creationId xmlns:a16="http://schemas.microsoft.com/office/drawing/2014/main" id="{63398963-3FEF-484A-AED1-CA60C85E1815}"/>
              </a:ext>
            </a:extLst>
          </p:cNvPr>
          <p:cNvSpPr>
            <a:spLocks noGrp="1"/>
          </p:cNvSpPr>
          <p:nvPr>
            <p:ph type="sldNum" sz="quarter" idx="12"/>
          </p:nvPr>
        </p:nvSpPr>
        <p:spPr/>
        <p:txBody>
          <a:bodyPr/>
          <a:lstStyle/>
          <a:p>
            <a:fld id="{35032509-D289-4CC9-8A27-14E47DC64BC2}" type="slidenum">
              <a:rPr lang="en-US" smtClean="0"/>
              <a:t>53</a:t>
            </a:fld>
            <a:endParaRPr lang="en-US" dirty="0"/>
          </a:p>
        </p:txBody>
      </p:sp>
    </p:spTree>
    <p:extLst>
      <p:ext uri="{BB962C8B-B14F-4D97-AF65-F5344CB8AC3E}">
        <p14:creationId xmlns:p14="http://schemas.microsoft.com/office/powerpoint/2010/main" val="174878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6D94D9-351C-4FAE-B8D8-B56F980E336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Methodological issues</a:t>
            </a:r>
          </a:p>
        </p:txBody>
      </p:sp>
      <p:sp>
        <p:nvSpPr>
          <p:cNvPr id="3" name="Text Placeholder 2">
            <a:extLst>
              <a:ext uri="{FF2B5EF4-FFF2-40B4-BE49-F238E27FC236}">
                <a16:creationId xmlns:a16="http://schemas.microsoft.com/office/drawing/2014/main" id="{33255323-4058-424C-90BD-3C6624BD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that can make the regression results less reliable and their solutions. To read more, see Harrell book (Chapter 4).</a:t>
            </a:r>
          </a:p>
        </p:txBody>
      </p:sp>
      <p:sp>
        <p:nvSpPr>
          <p:cNvPr id="4" name="Slide Number Placeholder 3">
            <a:extLst>
              <a:ext uri="{FF2B5EF4-FFF2-40B4-BE49-F238E27FC236}">
                <a16:creationId xmlns:a16="http://schemas.microsoft.com/office/drawing/2014/main" id="{F14B251E-64B7-4877-8A35-DF0C0919AEF1}"/>
              </a:ext>
            </a:extLst>
          </p:cNvPr>
          <p:cNvSpPr>
            <a:spLocks noGrp="1"/>
          </p:cNvSpPr>
          <p:nvPr>
            <p:ph type="sldNum" sz="quarter" idx="12"/>
          </p:nvPr>
        </p:nvSpPr>
        <p:spPr/>
        <p:txBody>
          <a:bodyPr/>
          <a:lstStyle/>
          <a:p>
            <a:fld id="{35032509-D289-4CC9-8A27-14E47DC64BC2}" type="slidenum">
              <a:rPr lang="en-US" smtClean="0"/>
              <a:t>54</a:t>
            </a:fld>
            <a:endParaRPr lang="en-US" dirty="0"/>
          </a:p>
        </p:txBody>
      </p:sp>
    </p:spTree>
    <p:extLst>
      <p:ext uri="{BB962C8B-B14F-4D97-AF65-F5344CB8AC3E}">
        <p14:creationId xmlns:p14="http://schemas.microsoft.com/office/powerpoint/2010/main" val="893588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17FC2-832E-46BD-9B80-A5BDF2085A4B}"/>
              </a:ext>
            </a:extLst>
          </p:cNvPr>
          <p:cNvSpPr>
            <a:spLocks noGrp="1"/>
          </p:cNvSpPr>
          <p:nvPr>
            <p:ph type="sldNum" sz="quarter" idx="12"/>
          </p:nvPr>
        </p:nvSpPr>
        <p:spPr/>
        <p:txBody>
          <a:bodyPr/>
          <a:lstStyle/>
          <a:p>
            <a:fld id="{35032509-D289-4CC9-8A27-14E47DC64BC2}" type="slidenum">
              <a:rPr lang="en-US" smtClean="0"/>
              <a:t>55</a:t>
            </a:fld>
            <a:endParaRPr lang="en-US" dirty="0"/>
          </a:p>
        </p:txBody>
      </p:sp>
      <p:pic>
        <p:nvPicPr>
          <p:cNvPr id="1026" name="Picture 2" descr="Plot object">
            <a:extLst>
              <a:ext uri="{FF2B5EF4-FFF2-40B4-BE49-F238E27FC236}">
                <a16:creationId xmlns:a16="http://schemas.microsoft.com/office/drawing/2014/main" id="{AF9E6B73-896F-4F10-BE7E-197B8BDBE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278" y="195821"/>
            <a:ext cx="7869443" cy="31757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lot object">
            <a:extLst>
              <a:ext uri="{FF2B5EF4-FFF2-40B4-BE49-F238E27FC236}">
                <a16:creationId xmlns:a16="http://schemas.microsoft.com/office/drawing/2014/main" id="{EF5B8B31-D48F-466D-9BEA-EBD98981E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278" y="3545751"/>
            <a:ext cx="7869443" cy="3175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D9E7DA-FE4F-4ACA-B665-72E14687D904}"/>
              </a:ext>
            </a:extLst>
          </p:cNvPr>
          <p:cNvSpPr txBox="1"/>
          <p:nvPr/>
        </p:nvSpPr>
        <p:spPr>
          <a:xfrm>
            <a:off x="21583" y="1047932"/>
            <a:ext cx="2209889" cy="2031325"/>
          </a:xfrm>
          <a:prstGeom prst="rect">
            <a:avLst/>
          </a:prstGeom>
          <a:noFill/>
        </p:spPr>
        <p:txBody>
          <a:bodyPr wrap="square" rtlCol="0">
            <a:spAutoFit/>
          </a:bodyPr>
          <a:lstStyle/>
          <a:p>
            <a:r>
              <a:rPr lang="en-US" i="1" u="sng" dirty="0">
                <a:highlight>
                  <a:srgbClr val="FFFF00"/>
                </a:highlight>
              </a:rPr>
              <a:t>No regression</a:t>
            </a:r>
            <a:r>
              <a:rPr lang="en-US" dirty="0">
                <a:highlight>
                  <a:srgbClr val="FFFF00"/>
                </a:highlight>
              </a:rPr>
              <a:t>: </a:t>
            </a:r>
          </a:p>
          <a:p>
            <a:r>
              <a:rPr lang="en-US" dirty="0">
                <a:highlight>
                  <a:srgbClr val="FFFF00"/>
                </a:highlight>
              </a:rPr>
              <a:t>A common approach to predicting future outcomes is to use the average outcome </a:t>
            </a:r>
          </a:p>
          <a:p>
            <a:r>
              <a:rPr lang="en-US" dirty="0">
                <a:highlight>
                  <a:srgbClr val="FFFF00"/>
                </a:highlight>
              </a:rPr>
              <a:t>(e.g., ALOS = 3 days for everyone).</a:t>
            </a:r>
          </a:p>
        </p:txBody>
      </p:sp>
      <p:sp>
        <p:nvSpPr>
          <p:cNvPr id="7" name="TextBox 6">
            <a:extLst>
              <a:ext uri="{FF2B5EF4-FFF2-40B4-BE49-F238E27FC236}">
                <a16:creationId xmlns:a16="http://schemas.microsoft.com/office/drawing/2014/main" id="{0B9691C4-FB7C-4E81-8C52-E35E7DBE5F08}"/>
              </a:ext>
            </a:extLst>
          </p:cNvPr>
          <p:cNvSpPr txBox="1"/>
          <p:nvPr/>
        </p:nvSpPr>
        <p:spPr>
          <a:xfrm>
            <a:off x="0" y="0"/>
            <a:ext cx="4060272" cy="584775"/>
          </a:xfrm>
          <a:prstGeom prst="rect">
            <a:avLst/>
          </a:prstGeom>
          <a:noFill/>
        </p:spPr>
        <p:txBody>
          <a:bodyPr wrap="square" rtlCol="0">
            <a:spAutoFit/>
          </a:bodyPr>
          <a:lstStyle/>
          <a:p>
            <a:r>
              <a:rPr lang="en-US" sz="3200" dirty="0">
                <a:highlight>
                  <a:srgbClr val="00FFFF"/>
                </a:highlight>
              </a:rPr>
              <a:t>Review of regression</a:t>
            </a:r>
          </a:p>
        </p:txBody>
      </p:sp>
      <p:sp>
        <p:nvSpPr>
          <p:cNvPr id="8" name="TextBox 7">
            <a:extLst>
              <a:ext uri="{FF2B5EF4-FFF2-40B4-BE49-F238E27FC236}">
                <a16:creationId xmlns:a16="http://schemas.microsoft.com/office/drawing/2014/main" id="{C114519F-A985-4925-BA29-BAAE25D32C5D}"/>
              </a:ext>
            </a:extLst>
          </p:cNvPr>
          <p:cNvSpPr txBox="1"/>
          <p:nvPr/>
        </p:nvSpPr>
        <p:spPr>
          <a:xfrm>
            <a:off x="10030721" y="801057"/>
            <a:ext cx="2351360" cy="923330"/>
          </a:xfrm>
          <a:prstGeom prst="rect">
            <a:avLst/>
          </a:prstGeom>
          <a:noFill/>
        </p:spPr>
        <p:txBody>
          <a:bodyPr wrap="square" rtlCol="0">
            <a:spAutoFit/>
          </a:bodyPr>
          <a:lstStyle/>
          <a:p>
            <a:r>
              <a:rPr lang="en-US" dirty="0">
                <a:highlight>
                  <a:srgbClr val="00FF00"/>
                </a:highlight>
              </a:rPr>
              <a:t>The red lines are the errors in using the average MPG</a:t>
            </a:r>
          </a:p>
        </p:txBody>
      </p:sp>
      <p:sp>
        <p:nvSpPr>
          <p:cNvPr id="9" name="TextBox 8">
            <a:extLst>
              <a:ext uri="{FF2B5EF4-FFF2-40B4-BE49-F238E27FC236}">
                <a16:creationId xmlns:a16="http://schemas.microsoft.com/office/drawing/2014/main" id="{F55DE35E-1AFD-45AF-AA5F-D9C226CDCC43}"/>
              </a:ext>
            </a:extLst>
          </p:cNvPr>
          <p:cNvSpPr txBox="1"/>
          <p:nvPr/>
        </p:nvSpPr>
        <p:spPr>
          <a:xfrm>
            <a:off x="9982200" y="3743279"/>
            <a:ext cx="2209800" cy="923330"/>
          </a:xfrm>
          <a:prstGeom prst="rect">
            <a:avLst/>
          </a:prstGeom>
          <a:noFill/>
        </p:spPr>
        <p:txBody>
          <a:bodyPr wrap="square" rtlCol="0">
            <a:spAutoFit/>
          </a:bodyPr>
          <a:lstStyle/>
          <a:p>
            <a:r>
              <a:rPr lang="en-US" dirty="0">
                <a:highlight>
                  <a:srgbClr val="00FF00"/>
                </a:highlight>
              </a:rPr>
              <a:t>The red lines from a regression are much smaller now.</a:t>
            </a:r>
          </a:p>
        </p:txBody>
      </p:sp>
      <p:sp>
        <p:nvSpPr>
          <p:cNvPr id="10" name="TextBox 9">
            <a:extLst>
              <a:ext uri="{FF2B5EF4-FFF2-40B4-BE49-F238E27FC236}">
                <a16:creationId xmlns:a16="http://schemas.microsoft.com/office/drawing/2014/main" id="{8B9F07E0-5D86-4F4F-A4E0-F7C6C1D0660C}"/>
              </a:ext>
            </a:extLst>
          </p:cNvPr>
          <p:cNvSpPr txBox="1"/>
          <p:nvPr/>
        </p:nvSpPr>
        <p:spPr>
          <a:xfrm>
            <a:off x="0" y="4055742"/>
            <a:ext cx="2077375" cy="2016584"/>
          </a:xfrm>
          <a:prstGeom prst="rect">
            <a:avLst/>
          </a:prstGeom>
          <a:noFill/>
        </p:spPr>
        <p:txBody>
          <a:bodyPr wrap="square" rtlCol="0">
            <a:spAutoFit/>
          </a:bodyPr>
          <a:lstStyle/>
          <a:p>
            <a:r>
              <a:rPr lang="en-US" i="1" u="sng" dirty="0">
                <a:highlight>
                  <a:srgbClr val="FFFF00"/>
                </a:highlight>
              </a:rPr>
              <a:t>Regression:</a:t>
            </a:r>
            <a:r>
              <a:rPr lang="en-US" dirty="0">
                <a:highlight>
                  <a:srgbClr val="FFFF00"/>
                </a:highlight>
              </a:rPr>
              <a:t> calculates a trend based on a predictor variable. We see as the rear-axle ratio increases, so does MPG.</a:t>
            </a:r>
          </a:p>
        </p:txBody>
      </p:sp>
      <p:cxnSp>
        <p:nvCxnSpPr>
          <p:cNvPr id="11" name="Straight Arrow Connector 10">
            <a:extLst>
              <a:ext uri="{FF2B5EF4-FFF2-40B4-BE49-F238E27FC236}">
                <a16:creationId xmlns:a16="http://schemas.microsoft.com/office/drawing/2014/main" id="{78A7F956-0BB6-43A6-86CB-094796111725}"/>
              </a:ext>
            </a:extLst>
          </p:cNvPr>
          <p:cNvCxnSpPr/>
          <p:nvPr/>
        </p:nvCxnSpPr>
        <p:spPr>
          <a:xfrm flipV="1">
            <a:off x="2077375" y="1967921"/>
            <a:ext cx="906011" cy="23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BD2615-4D72-42B9-9F32-D73279E728FB}"/>
              </a:ext>
            </a:extLst>
          </p:cNvPr>
          <p:cNvCxnSpPr/>
          <p:nvPr/>
        </p:nvCxnSpPr>
        <p:spPr>
          <a:xfrm flipH="1">
            <a:off x="7264866" y="1166070"/>
            <a:ext cx="2765855" cy="33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5B32C61-B412-454B-B3F7-C00CA7DD5CDE}"/>
              </a:ext>
            </a:extLst>
          </p:cNvPr>
          <p:cNvSpPr txBox="1"/>
          <p:nvPr/>
        </p:nvSpPr>
        <p:spPr>
          <a:xfrm>
            <a:off x="9831898" y="4666609"/>
            <a:ext cx="2417759" cy="1754326"/>
          </a:xfrm>
          <a:prstGeom prst="rect">
            <a:avLst/>
          </a:prstGeom>
          <a:noFill/>
        </p:spPr>
        <p:txBody>
          <a:bodyPr wrap="square" rtlCol="0">
            <a:spAutoFit/>
          </a:bodyPr>
          <a:lstStyle/>
          <a:p>
            <a:r>
              <a:rPr lang="en-US" dirty="0">
                <a:highlight>
                  <a:srgbClr val="00FF00"/>
                </a:highlight>
              </a:rPr>
              <a:t>The green lines are the contribution from the regression. </a:t>
            </a:r>
            <a:r>
              <a:rPr lang="en-US" u="sng" dirty="0">
                <a:highlight>
                  <a:srgbClr val="00FF00"/>
                </a:highlight>
              </a:rPr>
              <a:t>Regression</a:t>
            </a:r>
            <a:r>
              <a:rPr lang="en-US" dirty="0">
                <a:highlight>
                  <a:srgbClr val="00FF00"/>
                </a:highlight>
              </a:rPr>
              <a:t>= Predicted – overall Y mean. </a:t>
            </a:r>
            <a:r>
              <a:rPr lang="en-US" u="sng" dirty="0">
                <a:highlight>
                  <a:srgbClr val="00FF00"/>
                </a:highlight>
              </a:rPr>
              <a:t>Residual</a:t>
            </a:r>
            <a:r>
              <a:rPr lang="en-US" dirty="0">
                <a:highlight>
                  <a:srgbClr val="00FF00"/>
                </a:highlight>
              </a:rPr>
              <a:t>= </a:t>
            </a:r>
          </a:p>
          <a:p>
            <a:r>
              <a:rPr lang="en-US" dirty="0">
                <a:highlight>
                  <a:srgbClr val="00FF00"/>
                </a:highlight>
              </a:rPr>
              <a:t>Actual – Predicted.</a:t>
            </a:r>
          </a:p>
        </p:txBody>
      </p:sp>
      <p:cxnSp>
        <p:nvCxnSpPr>
          <p:cNvPr id="14" name="Straight Arrow Connector 13">
            <a:extLst>
              <a:ext uri="{FF2B5EF4-FFF2-40B4-BE49-F238E27FC236}">
                <a16:creationId xmlns:a16="http://schemas.microsoft.com/office/drawing/2014/main" id="{CD0DBFD9-3CA8-4837-9C95-BE5F7C5CEC04}"/>
              </a:ext>
            </a:extLst>
          </p:cNvPr>
          <p:cNvCxnSpPr>
            <a:cxnSpLocks/>
          </p:cNvCxnSpPr>
          <p:nvPr/>
        </p:nvCxnSpPr>
        <p:spPr>
          <a:xfrm>
            <a:off x="1930865" y="5429075"/>
            <a:ext cx="736834" cy="55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C37617-FC9E-47F6-97A5-AD5A35D92CC3}"/>
              </a:ext>
            </a:extLst>
          </p:cNvPr>
          <p:cNvCxnSpPr>
            <a:cxnSpLocks/>
          </p:cNvCxnSpPr>
          <p:nvPr/>
        </p:nvCxnSpPr>
        <p:spPr>
          <a:xfrm flipH="1">
            <a:off x="7192290" y="4883532"/>
            <a:ext cx="2706007" cy="182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52E397-A554-4FFB-A426-A801F4DA58B1}"/>
              </a:ext>
            </a:extLst>
          </p:cNvPr>
          <p:cNvSpPr txBox="1"/>
          <p:nvPr/>
        </p:nvSpPr>
        <p:spPr>
          <a:xfrm>
            <a:off x="6894444" y="6135879"/>
            <a:ext cx="2830497" cy="646331"/>
          </a:xfrm>
          <a:prstGeom prst="rect">
            <a:avLst/>
          </a:prstGeom>
          <a:noFill/>
        </p:spPr>
        <p:txBody>
          <a:bodyPr wrap="square" rtlCol="0">
            <a:spAutoFit/>
          </a:bodyPr>
          <a:lstStyle/>
          <a:p>
            <a:r>
              <a:rPr lang="en-US" dirty="0">
                <a:highlight>
                  <a:srgbClr val="00FFFF"/>
                </a:highlight>
              </a:rPr>
              <a:t>Overall, we have almost as much green as red in lines.</a:t>
            </a:r>
          </a:p>
        </p:txBody>
      </p:sp>
    </p:spTree>
    <p:extLst>
      <p:ext uri="{BB962C8B-B14F-4D97-AF65-F5344CB8AC3E}">
        <p14:creationId xmlns:p14="http://schemas.microsoft.com/office/powerpoint/2010/main" val="1379075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(1)</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a:xfrm>
            <a:off x="838200" y="1825624"/>
            <a:ext cx="10515600" cy="4530725"/>
          </a:xfrm>
        </p:spPr>
        <p:txBody>
          <a:bodyPr>
            <a:normAutofit lnSpcReduction="10000"/>
          </a:bodyPr>
          <a:lstStyle/>
          <a:p>
            <a:r>
              <a:rPr lang="en-US" sz="2800" u="sng" dirty="0">
                <a:solidFill>
                  <a:srgbClr val="FF0000"/>
                </a:solidFill>
              </a:rPr>
              <a:t>Small samples</a:t>
            </a:r>
            <a:r>
              <a:rPr lang="en-US" sz="2800" dirty="0"/>
              <a:t>: Issues with smaller samples (&lt; 500-1,000 cases) are less precision in results which presents itself as coefficients closer to 0 and larger standard errors. This in turn gives bigger confidence intervals and smaller test statistics (i.e., less significance). </a:t>
            </a:r>
          </a:p>
          <a:p>
            <a:r>
              <a:rPr lang="en-US" sz="2800" dirty="0"/>
              <a:t>Smaller samples tend to underestimate significance. </a:t>
            </a:r>
          </a:p>
          <a:p>
            <a:r>
              <a:rPr lang="en-US" sz="2800" dirty="0"/>
              <a:t>On the contrary, large sample sizes (&gt; 5,000-10,000 cases) can make minor effects look very significant. </a:t>
            </a:r>
          </a:p>
          <a:p>
            <a:r>
              <a:rPr lang="en-US" sz="2800" dirty="0"/>
              <a:t>Various statistical methods can help get more accurate results with small samples. </a:t>
            </a:r>
          </a:p>
          <a:p>
            <a:r>
              <a:rPr lang="en-US" dirty="0"/>
              <a:t>Power analysis can help identify small, medium, and large effect sizes. Effect sizes are independent of sample sizes.</a:t>
            </a:r>
            <a:endParaRPr lang="en-US" sz="2800" dirty="0"/>
          </a:p>
        </p:txBody>
      </p:sp>
      <p:sp>
        <p:nvSpPr>
          <p:cNvPr id="4" name="Slide Number Placeholder 3">
            <a:extLst>
              <a:ext uri="{FF2B5EF4-FFF2-40B4-BE49-F238E27FC236}">
                <a16:creationId xmlns:a16="http://schemas.microsoft.com/office/drawing/2014/main" id="{E5145072-7718-43E7-A955-FDC1C69F9178}"/>
              </a:ext>
            </a:extLst>
          </p:cNvPr>
          <p:cNvSpPr>
            <a:spLocks noGrp="1"/>
          </p:cNvSpPr>
          <p:nvPr>
            <p:ph type="sldNum" sz="quarter" idx="12"/>
          </p:nvPr>
        </p:nvSpPr>
        <p:spPr/>
        <p:txBody>
          <a:bodyPr/>
          <a:lstStyle/>
          <a:p>
            <a:fld id="{35032509-D289-4CC9-8A27-14E47DC64BC2}" type="slidenum">
              <a:rPr lang="en-US" smtClean="0"/>
              <a:t>56</a:t>
            </a:fld>
            <a:endParaRPr lang="en-US" dirty="0"/>
          </a:p>
        </p:txBody>
      </p:sp>
    </p:spTree>
    <p:extLst>
      <p:ext uri="{BB962C8B-B14F-4D97-AF65-F5344CB8AC3E}">
        <p14:creationId xmlns:p14="http://schemas.microsoft.com/office/powerpoint/2010/main" val="3076469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(2)</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p:txBody>
          <a:bodyPr>
            <a:normAutofit/>
          </a:bodyPr>
          <a:lstStyle/>
          <a:p>
            <a:r>
              <a:rPr lang="en-US" sz="2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Collinearity and Data reduction</a:t>
            </a:r>
            <a:r>
              <a:rPr lang="en-US" sz="2800" dirty="0">
                <a:effectLst/>
                <a:latin typeface="Calibri" panose="020F0502020204030204" pitchFamily="34" charset="0"/>
                <a:ea typeface="Calibri" panose="020F0502020204030204" pitchFamily="34" charset="0"/>
                <a:cs typeface="Times New Roman" panose="02020603050405020304" pitchFamily="18" charset="0"/>
              </a:rPr>
              <a:t>: Collinearity begins to happen when predictors are highly correlated (R &gt; 0.80), having greater negative impact </a:t>
            </a:r>
            <a:r>
              <a:rPr lang="en-US" dirty="0">
                <a:latin typeface="Calibri" panose="020F0502020204030204" pitchFamily="34" charset="0"/>
                <a:ea typeface="Calibri" panose="020F0502020204030204" pitchFamily="34" charset="0"/>
                <a:cs typeface="Times New Roman" panose="02020603050405020304" pitchFamily="18" charset="0"/>
              </a:rPr>
              <a:t>when there is a higher correlation.</a:t>
            </a:r>
          </a:p>
          <a:p>
            <a:r>
              <a:rPr lang="en-US" sz="2800" dirty="0"/>
              <a:t>Collinearity can increase standard errors and produce coefficients that don’t make sense. </a:t>
            </a:r>
          </a:p>
          <a:p>
            <a:r>
              <a:rPr lang="en-US" sz="2800" dirty="0"/>
              <a:t>A solution to multicollinearity is data reduction such as Hierarchical Cluster Analysis, Principal Components Analysis, or Latent Variables. </a:t>
            </a:r>
          </a:p>
          <a:p>
            <a:r>
              <a:rPr lang="en-US" sz="2800" dirty="0"/>
              <a:t>Composite variables made as the average between 2 highly correlated predictors </a:t>
            </a:r>
            <a:r>
              <a:rPr lang="en-US" sz="2800" dirty="0">
                <a:effectLst/>
                <a:latin typeface="Calibri" panose="020F0502020204030204" pitchFamily="34" charset="0"/>
                <a:ea typeface="Calibri" panose="020F0502020204030204" pitchFamily="34" charset="0"/>
                <a:cs typeface="Times New Roman" panose="02020603050405020304" pitchFamily="18" charset="0"/>
              </a:rPr>
              <a:t>(R &gt;= 0.90 - 0.95)</a:t>
            </a:r>
            <a:r>
              <a:rPr lang="en-US" sz="2800" dirty="0"/>
              <a:t> such as mean blood pressure (systolic BP + diastolic BP / 2).</a:t>
            </a:r>
            <a:endParaRPr lang="en-US" sz="2800" dirty="0">
              <a:latin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04FD76D-E4B8-482B-9031-2FDE96741FFD}"/>
              </a:ext>
            </a:extLst>
          </p:cNvPr>
          <p:cNvSpPr>
            <a:spLocks noGrp="1"/>
          </p:cNvSpPr>
          <p:nvPr>
            <p:ph type="sldNum" sz="quarter" idx="12"/>
          </p:nvPr>
        </p:nvSpPr>
        <p:spPr/>
        <p:txBody>
          <a:bodyPr/>
          <a:lstStyle/>
          <a:p>
            <a:fld id="{35032509-D289-4CC9-8A27-14E47DC64BC2}" type="slidenum">
              <a:rPr lang="en-US" smtClean="0"/>
              <a:t>57</a:t>
            </a:fld>
            <a:endParaRPr lang="en-US" dirty="0"/>
          </a:p>
        </p:txBody>
      </p:sp>
    </p:spTree>
    <p:extLst>
      <p:ext uri="{BB962C8B-B14F-4D97-AF65-F5344CB8AC3E}">
        <p14:creationId xmlns:p14="http://schemas.microsoft.com/office/powerpoint/2010/main" val="837631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p:txBody>
          <a:bodyPr/>
          <a:lstStyle/>
          <a:p>
            <a:r>
              <a:rPr lang="en-US" dirty="0"/>
              <a:t>Common issues and statistical solutions (3)</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357930" y="1690688"/>
            <a:ext cx="11476139" cy="3740712"/>
          </a:xfrm>
        </p:spPr>
        <p:txBody>
          <a:bodyPr>
            <a:normAutofit lnSpcReduction="10000"/>
          </a:bodyPr>
          <a:lstStyle/>
          <a:p>
            <a:r>
              <a:rPr lang="en-US" b="1" u="sng" dirty="0">
                <a:solidFill>
                  <a:srgbClr val="FF0000"/>
                </a:solidFill>
              </a:rPr>
              <a:t>Confounding</a:t>
            </a:r>
            <a:r>
              <a:rPr lang="en-US" dirty="0"/>
              <a:t>: A lack of initial comparability in baseline factors or variables that leads to biased estimates of outcomes (Steyerberg). E.g., the treatment group was picked from younger patients while the control from older cases. Age is a confounder.</a:t>
            </a:r>
          </a:p>
          <a:p>
            <a:r>
              <a:rPr lang="en-US" dirty="0"/>
              <a:t>When treatments are compared, groups are often quite different because of a lack of randomization.</a:t>
            </a:r>
          </a:p>
          <a:p>
            <a:r>
              <a:rPr lang="en-US" dirty="0"/>
              <a:t>Subjects with specific characteristics are more likely to have higher or lower values of other predictors.</a:t>
            </a:r>
          </a:p>
          <a:p>
            <a:r>
              <a:rPr lang="en-US" dirty="0"/>
              <a:t>The figures below shows confounding and adjustment (add X to model).</a:t>
            </a:r>
          </a:p>
        </p:txBody>
      </p:sp>
      <p:pic>
        <p:nvPicPr>
          <p:cNvPr id="7" name="Picture 6">
            <a:extLst>
              <a:ext uri="{FF2B5EF4-FFF2-40B4-BE49-F238E27FC236}">
                <a16:creationId xmlns:a16="http://schemas.microsoft.com/office/drawing/2014/main" id="{FAEC8E32-157E-4B7F-8E09-DE08BF8E8A1F}"/>
              </a:ext>
            </a:extLst>
          </p:cNvPr>
          <p:cNvPicPr>
            <a:picLocks noChangeAspect="1"/>
          </p:cNvPicPr>
          <p:nvPr/>
        </p:nvPicPr>
        <p:blipFill>
          <a:blip r:embed="rId2"/>
          <a:stretch>
            <a:fillRect/>
          </a:stretch>
        </p:blipFill>
        <p:spPr>
          <a:xfrm>
            <a:off x="95075" y="5256440"/>
            <a:ext cx="5885187" cy="1236435"/>
          </a:xfrm>
          <a:prstGeom prst="rect">
            <a:avLst/>
          </a:prstGeom>
        </p:spPr>
      </p:pic>
      <p:pic>
        <p:nvPicPr>
          <p:cNvPr id="9" name="Picture 8">
            <a:extLst>
              <a:ext uri="{FF2B5EF4-FFF2-40B4-BE49-F238E27FC236}">
                <a16:creationId xmlns:a16="http://schemas.microsoft.com/office/drawing/2014/main" id="{5277F22F-976E-4EA6-8E5F-53AAEECAB9A9}"/>
              </a:ext>
            </a:extLst>
          </p:cNvPr>
          <p:cNvPicPr>
            <a:picLocks noChangeAspect="1"/>
          </p:cNvPicPr>
          <p:nvPr/>
        </p:nvPicPr>
        <p:blipFill>
          <a:blip r:embed="rId3"/>
          <a:stretch>
            <a:fillRect/>
          </a:stretch>
        </p:blipFill>
        <p:spPr>
          <a:xfrm>
            <a:off x="6318396" y="5256440"/>
            <a:ext cx="5798103" cy="1425904"/>
          </a:xfrm>
          <a:prstGeom prst="rect">
            <a:avLst/>
          </a:prstGeom>
        </p:spPr>
      </p:pic>
      <p:sp>
        <p:nvSpPr>
          <p:cNvPr id="4" name="Slide Number Placeholder 3">
            <a:extLst>
              <a:ext uri="{FF2B5EF4-FFF2-40B4-BE49-F238E27FC236}">
                <a16:creationId xmlns:a16="http://schemas.microsoft.com/office/drawing/2014/main" id="{75AD6BE0-667D-4B73-A4E8-88A3F871912E}"/>
              </a:ext>
            </a:extLst>
          </p:cNvPr>
          <p:cNvSpPr>
            <a:spLocks noGrp="1"/>
          </p:cNvSpPr>
          <p:nvPr>
            <p:ph type="sldNum" sz="quarter" idx="12"/>
          </p:nvPr>
        </p:nvSpPr>
        <p:spPr/>
        <p:txBody>
          <a:bodyPr/>
          <a:lstStyle/>
          <a:p>
            <a:fld id="{35032509-D289-4CC9-8A27-14E47DC64BC2}" type="slidenum">
              <a:rPr lang="en-US" smtClean="0"/>
              <a:t>58</a:t>
            </a:fld>
            <a:endParaRPr lang="en-US" dirty="0"/>
          </a:p>
        </p:txBody>
      </p:sp>
    </p:spTree>
    <p:extLst>
      <p:ext uri="{BB962C8B-B14F-4D97-AF65-F5344CB8AC3E}">
        <p14:creationId xmlns:p14="http://schemas.microsoft.com/office/powerpoint/2010/main" val="1209266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a:xfrm>
            <a:off x="841249" y="539578"/>
            <a:ext cx="5981278" cy="1684638"/>
          </a:xfrm>
        </p:spPr>
        <p:txBody>
          <a:bodyPr>
            <a:normAutofit/>
          </a:bodyPr>
          <a:lstStyle/>
          <a:p>
            <a:r>
              <a:rPr lang="en-US" sz="4000" dirty="0"/>
              <a:t>Common issues and statistical solutions (4)</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186261" y="2409568"/>
            <a:ext cx="6633218" cy="4376243"/>
          </a:xfrm>
        </p:spPr>
        <p:txBody>
          <a:bodyPr>
            <a:normAutofit/>
          </a:bodyPr>
          <a:lstStyle/>
          <a:p>
            <a:r>
              <a:rPr lang="en-US" sz="2000" b="1" u="sng" dirty="0">
                <a:solidFill>
                  <a:srgbClr val="FF0000"/>
                </a:solidFill>
              </a:rPr>
              <a:t>Confounding</a:t>
            </a:r>
            <a:r>
              <a:rPr lang="en-US" sz="2000" dirty="0"/>
              <a:t>: We can calculate confounding by comparing coefficients in 2 models: crude (1 predictor) and adjusted (2 predictors). If the effects and p-value changes at a substantial amount because of adding the 2</a:t>
            </a:r>
            <a:r>
              <a:rPr lang="en-US" sz="2000" baseline="30000" dirty="0"/>
              <a:t>nd</a:t>
            </a:r>
            <a:r>
              <a:rPr lang="en-US" sz="2000" dirty="0"/>
              <a:t> variable, we have confounding.</a:t>
            </a:r>
          </a:p>
          <a:p>
            <a:r>
              <a:rPr lang="en-US" sz="2000" dirty="0"/>
              <a:t>For example, the crude model gender coefficient drops to -0.066 after adding age to the adjusted model.</a:t>
            </a:r>
          </a:p>
          <a:p>
            <a:r>
              <a:rPr lang="en-US" sz="2000" dirty="0"/>
              <a:t>The crude estimate is 682% larger than the adjusted estimate (see formula to the right) and greatly exceeds the 20% rule for important confounding. </a:t>
            </a:r>
          </a:p>
          <a:p>
            <a:r>
              <a:rPr lang="en-US" sz="2000" dirty="0"/>
              <a:t>We can also determine that age modifies the gender effect from the significant interaction coefficient of -0.030. We should use the Interaction Model’s results.</a:t>
            </a:r>
          </a:p>
          <a:p>
            <a:endParaRPr lang="en-US" sz="2000" dirty="0"/>
          </a:p>
        </p:txBody>
      </p:sp>
      <p:pic>
        <p:nvPicPr>
          <p:cNvPr id="11" name="Picture 10">
            <a:extLst>
              <a:ext uri="{FF2B5EF4-FFF2-40B4-BE49-F238E27FC236}">
                <a16:creationId xmlns:a16="http://schemas.microsoft.com/office/drawing/2014/main" id="{A81161A4-41C9-466E-8961-892249BFB294}"/>
              </a:ext>
            </a:extLst>
          </p:cNvPr>
          <p:cNvPicPr>
            <a:picLocks noChangeAspect="1"/>
          </p:cNvPicPr>
          <p:nvPr/>
        </p:nvPicPr>
        <p:blipFill>
          <a:blip r:embed="rId2"/>
          <a:stretch>
            <a:fillRect/>
          </a:stretch>
        </p:blipFill>
        <p:spPr>
          <a:xfrm>
            <a:off x="7194865" y="1590235"/>
            <a:ext cx="4810874" cy="1226773"/>
          </a:xfrm>
          <a:prstGeom prst="rect">
            <a:avLst/>
          </a:prstGeom>
        </p:spPr>
      </p:pic>
      <p:pic>
        <p:nvPicPr>
          <p:cNvPr id="8" name="Picture 7">
            <a:extLst>
              <a:ext uri="{FF2B5EF4-FFF2-40B4-BE49-F238E27FC236}">
                <a16:creationId xmlns:a16="http://schemas.microsoft.com/office/drawing/2014/main" id="{731BEF33-16C6-4112-98EB-86EFDE5EFDCA}"/>
              </a:ext>
            </a:extLst>
          </p:cNvPr>
          <p:cNvPicPr>
            <a:picLocks noChangeAspect="1"/>
          </p:cNvPicPr>
          <p:nvPr/>
        </p:nvPicPr>
        <p:blipFill>
          <a:blip r:embed="rId3"/>
          <a:stretch>
            <a:fillRect/>
          </a:stretch>
        </p:blipFill>
        <p:spPr>
          <a:xfrm>
            <a:off x="6959064" y="3668145"/>
            <a:ext cx="5139891" cy="2544245"/>
          </a:xfrm>
          <a:prstGeom prst="rect">
            <a:avLst/>
          </a:prstGeom>
        </p:spPr>
      </p:pic>
      <p:sp>
        <p:nvSpPr>
          <p:cNvPr id="13" name="Oval 12">
            <a:extLst>
              <a:ext uri="{FF2B5EF4-FFF2-40B4-BE49-F238E27FC236}">
                <a16:creationId xmlns:a16="http://schemas.microsoft.com/office/drawing/2014/main" id="{7695304F-54AF-4119-B408-EB0D5835194E}"/>
              </a:ext>
            </a:extLst>
          </p:cNvPr>
          <p:cNvSpPr/>
          <p:nvPr/>
        </p:nvSpPr>
        <p:spPr>
          <a:xfrm>
            <a:off x="8116921" y="5655075"/>
            <a:ext cx="636462" cy="346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A854E244-0FBD-44C7-9FA0-CCB301746279}"/>
              </a:ext>
            </a:extLst>
          </p:cNvPr>
          <p:cNvCxnSpPr>
            <a:cxnSpLocks/>
          </p:cNvCxnSpPr>
          <p:nvPr/>
        </p:nvCxnSpPr>
        <p:spPr>
          <a:xfrm>
            <a:off x="5522840" y="4407243"/>
            <a:ext cx="2683275" cy="432803"/>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CBCF38-E148-41FE-9DEC-7F1759E29911}"/>
              </a:ext>
            </a:extLst>
          </p:cNvPr>
          <p:cNvCxnSpPr>
            <a:cxnSpLocks/>
          </p:cNvCxnSpPr>
          <p:nvPr/>
        </p:nvCxnSpPr>
        <p:spPr>
          <a:xfrm>
            <a:off x="6638192" y="4196157"/>
            <a:ext cx="1670539" cy="43762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87BD9C1D-AB84-45CE-A883-B5BCAB48FA97}"/>
              </a:ext>
            </a:extLst>
          </p:cNvPr>
          <p:cNvSpPr>
            <a:spLocks noGrp="1"/>
          </p:cNvSpPr>
          <p:nvPr>
            <p:ph type="sldNum" sz="quarter" idx="12"/>
          </p:nvPr>
        </p:nvSpPr>
        <p:spPr/>
        <p:txBody>
          <a:bodyPr/>
          <a:lstStyle/>
          <a:p>
            <a:fld id="{35032509-D289-4CC9-8A27-14E47DC64BC2}" type="slidenum">
              <a:rPr lang="en-US" smtClean="0"/>
              <a:t>59</a:t>
            </a:fld>
            <a:endParaRPr lang="en-US" dirty="0"/>
          </a:p>
        </p:txBody>
      </p:sp>
      <p:sp>
        <p:nvSpPr>
          <p:cNvPr id="15" name="TextBox 14">
            <a:extLst>
              <a:ext uri="{FF2B5EF4-FFF2-40B4-BE49-F238E27FC236}">
                <a16:creationId xmlns:a16="http://schemas.microsoft.com/office/drawing/2014/main" id="{6C491516-7858-44CB-B3ED-BB1461ED79CF}"/>
              </a:ext>
            </a:extLst>
          </p:cNvPr>
          <p:cNvSpPr txBox="1"/>
          <p:nvPr/>
        </p:nvSpPr>
        <p:spPr>
          <a:xfrm>
            <a:off x="8308731" y="1141563"/>
            <a:ext cx="2785145" cy="369332"/>
          </a:xfrm>
          <a:prstGeom prst="rect">
            <a:avLst/>
          </a:prstGeom>
          <a:noFill/>
        </p:spPr>
        <p:txBody>
          <a:bodyPr wrap="square" rtlCol="0">
            <a:spAutoFit/>
          </a:bodyPr>
          <a:lstStyle/>
          <a:p>
            <a:r>
              <a:rPr lang="en-US" dirty="0">
                <a:highlight>
                  <a:srgbClr val="FFFF00"/>
                </a:highlight>
              </a:rPr>
              <a:t>Formula on confounding</a:t>
            </a:r>
          </a:p>
        </p:txBody>
      </p:sp>
    </p:spTree>
    <p:extLst>
      <p:ext uri="{BB962C8B-B14F-4D97-AF65-F5344CB8AC3E}">
        <p14:creationId xmlns:p14="http://schemas.microsoft.com/office/powerpoint/2010/main" val="1830105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ABDC2-F435-4F56-B486-F49D0E604BDD}"/>
              </a:ext>
            </a:extLst>
          </p:cNvPr>
          <p:cNvSpPr>
            <a:spLocks noGrp="1"/>
          </p:cNvSpPr>
          <p:nvPr>
            <p:ph type="title"/>
          </p:nvPr>
        </p:nvSpPr>
        <p:spPr>
          <a:xfrm>
            <a:off x="838200" y="365125"/>
            <a:ext cx="10515600" cy="1325563"/>
          </a:xfrm>
        </p:spPr>
        <p:txBody>
          <a:bodyPr>
            <a:normAutofit/>
          </a:bodyPr>
          <a:lstStyle/>
          <a:p>
            <a:r>
              <a:rPr lang="en-US" sz="5400" dirty="0"/>
              <a:t>Advantages over multiple tests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AE158E-8F0F-441E-A689-D1D08AB29301}"/>
              </a:ext>
            </a:extLst>
          </p:cNvPr>
          <p:cNvSpPr>
            <a:spLocks noGrp="1"/>
          </p:cNvSpPr>
          <p:nvPr>
            <p:ph idx="1"/>
          </p:nvPr>
        </p:nvSpPr>
        <p:spPr>
          <a:xfrm>
            <a:off x="838200" y="1929384"/>
            <a:ext cx="10515600" cy="4251960"/>
          </a:xfrm>
        </p:spPr>
        <p:txBody>
          <a:bodyPr>
            <a:normAutofit/>
          </a:bodyPr>
          <a:lstStyle/>
          <a:p>
            <a:r>
              <a:rPr lang="en-US" sz="1900" dirty="0">
                <a:effectLst/>
                <a:ea typeface="Calibri" panose="020F0502020204030204" pitchFamily="34" charset="0"/>
              </a:rPr>
              <a:t>There are various methods of statistical inference that allow you to examine the relationship between two or more variables. </a:t>
            </a:r>
          </a:p>
          <a:p>
            <a:r>
              <a:rPr lang="en-US" sz="1900" dirty="0">
                <a:effectLst/>
                <a:ea typeface="Calibri" panose="020F0502020204030204" pitchFamily="34" charset="0"/>
              </a:rPr>
              <a:t>For example, if we want to know the relationship between 2 continuous variables without considering cause and effect, a correlation will work. Or if you would like to compare the means of 2 or more categorical groups, t-tests or Analysis of Variance are good options.. </a:t>
            </a:r>
          </a:p>
          <a:p>
            <a:r>
              <a:rPr lang="en-US" sz="1900" dirty="0">
                <a:effectLst/>
                <a:ea typeface="Calibri" panose="020F0502020204030204" pitchFamily="34" charset="0"/>
              </a:rPr>
              <a:t>But when we are interested in more than two variables and we want to predict the value of  the dependent variable as a function of several independent variables, we should use multiple regression. </a:t>
            </a:r>
          </a:p>
          <a:p>
            <a:r>
              <a:rPr lang="en-US" sz="1900" dirty="0">
                <a:solidFill>
                  <a:srgbClr val="00B0F0"/>
                </a:solidFill>
                <a:effectLst/>
                <a:ea typeface="Calibri" panose="020F0502020204030204" pitchFamily="34" charset="0"/>
              </a:rPr>
              <a:t>Multiple-regression methods can be very powerful because the independent variables can be either continuous or categorical, or a combination of both.</a:t>
            </a:r>
          </a:p>
          <a:p>
            <a:r>
              <a:rPr lang="en-US" sz="1900" dirty="0">
                <a:solidFill>
                  <a:srgbClr val="00B0F0"/>
                </a:solidFill>
              </a:rPr>
              <a:t>This allows us to control or adjust for other things (e.g., the intervention has a strong effect, even after making all things equal on age).</a:t>
            </a:r>
          </a:p>
          <a:p>
            <a:r>
              <a:rPr lang="en-US" sz="1900" dirty="0">
                <a:solidFill>
                  <a:srgbClr val="00B0F0"/>
                </a:solidFill>
              </a:rPr>
              <a:t>Doing multiple tests also increases our chances of a Type-I error (stating a statistically significant difference when there is not a difference).</a:t>
            </a:r>
          </a:p>
          <a:p>
            <a:endParaRPr lang="en-US" sz="1900" dirty="0"/>
          </a:p>
        </p:txBody>
      </p:sp>
      <p:sp>
        <p:nvSpPr>
          <p:cNvPr id="4" name="Slide Number Placeholder 3">
            <a:extLst>
              <a:ext uri="{FF2B5EF4-FFF2-40B4-BE49-F238E27FC236}">
                <a16:creationId xmlns:a16="http://schemas.microsoft.com/office/drawing/2014/main" id="{6501614D-779E-421B-9329-EE58C4C90067}"/>
              </a:ext>
            </a:extLst>
          </p:cNvPr>
          <p:cNvSpPr>
            <a:spLocks noGrp="1"/>
          </p:cNvSpPr>
          <p:nvPr>
            <p:ph type="sldNum" sz="quarter" idx="12"/>
          </p:nvPr>
        </p:nvSpPr>
        <p:spPr/>
        <p:txBody>
          <a:bodyPr/>
          <a:lstStyle/>
          <a:p>
            <a:fld id="{35032509-D289-4CC9-8A27-14E47DC64BC2}" type="slidenum">
              <a:rPr lang="en-US" smtClean="0"/>
              <a:t>6</a:t>
            </a:fld>
            <a:endParaRPr lang="en-US" dirty="0"/>
          </a:p>
        </p:txBody>
      </p:sp>
    </p:spTree>
    <p:extLst>
      <p:ext uri="{BB962C8B-B14F-4D97-AF65-F5344CB8AC3E}">
        <p14:creationId xmlns:p14="http://schemas.microsoft.com/office/powerpoint/2010/main" val="1691302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C07-DBF1-48B4-BD2B-D09B6A104796}"/>
              </a:ext>
            </a:extLst>
          </p:cNvPr>
          <p:cNvSpPr>
            <a:spLocks noGrp="1"/>
          </p:cNvSpPr>
          <p:nvPr>
            <p:ph type="title"/>
          </p:nvPr>
        </p:nvSpPr>
        <p:spPr/>
        <p:txBody>
          <a:bodyPr/>
          <a:lstStyle/>
          <a:p>
            <a:r>
              <a:rPr lang="en-US" dirty="0"/>
              <a:t>Common issues and statistical solutions (5)</a:t>
            </a:r>
          </a:p>
        </p:txBody>
      </p:sp>
      <p:sp>
        <p:nvSpPr>
          <p:cNvPr id="3" name="Content Placeholder 2">
            <a:extLst>
              <a:ext uri="{FF2B5EF4-FFF2-40B4-BE49-F238E27FC236}">
                <a16:creationId xmlns:a16="http://schemas.microsoft.com/office/drawing/2014/main" id="{1DD548D2-819C-4973-8DE7-E99085484BD4}"/>
              </a:ext>
            </a:extLst>
          </p:cNvPr>
          <p:cNvSpPr>
            <a:spLocks noGrp="1"/>
          </p:cNvSpPr>
          <p:nvPr>
            <p:ph idx="1"/>
          </p:nvPr>
        </p:nvSpPr>
        <p:spPr>
          <a:xfrm>
            <a:off x="838200" y="1825624"/>
            <a:ext cx="10515600" cy="4860401"/>
          </a:xfrm>
        </p:spPr>
        <p:txBody>
          <a:bodyPr/>
          <a:lstStyle/>
          <a:p>
            <a:r>
              <a:rPr lang="en-US" sz="2800" u="sng" dirty="0">
                <a:solidFill>
                  <a:srgbClr val="FF0000"/>
                </a:solidFill>
                <a:latin typeface="Calibri" panose="020F0502020204030204" pitchFamily="34" charset="0"/>
                <a:cs typeface="Times New Roman" panose="02020603050405020304" pitchFamily="18" charset="0"/>
              </a:rPr>
              <a:t>Overfitting</a:t>
            </a:r>
            <a:r>
              <a:rPr lang="en-US" sz="2800" dirty="0">
                <a:latin typeface="Calibri" panose="020F0502020204030204" pitchFamily="34" charset="0"/>
                <a:cs typeface="Times New Roman" panose="02020603050405020304" pitchFamily="18" charset="0"/>
              </a:rPr>
              <a:t>: Having too many predictors or too many degrees of freedom can cause overfitting. A model may not be as reliable in future samples. </a:t>
            </a:r>
          </a:p>
          <a:p>
            <a:r>
              <a:rPr lang="en-US" sz="2800" dirty="0">
                <a:latin typeface="Calibri" panose="020F0502020204030204" pitchFamily="34" charset="0"/>
                <a:cs typeface="Times New Roman" panose="02020603050405020304" pitchFamily="18" charset="0"/>
              </a:rPr>
              <a:t>Adjusted R2 (for overfitting), calibration, and discrimination statistics can provide more accurate results on model quality. </a:t>
            </a:r>
          </a:p>
          <a:p>
            <a:r>
              <a:rPr lang="en-US" sz="2800" dirty="0">
                <a:latin typeface="Calibri" panose="020F0502020204030204" pitchFamily="34" charset="0"/>
                <a:cs typeface="Times New Roman" panose="02020603050405020304" pitchFamily="18" charset="0"/>
              </a:rPr>
              <a:t>A rule of thumb is to not use more than 20 predictors in a model. For example, if we set an alpha level of significance to P &lt; 0.05 and we have 20 significant predictors, then there is roughly as high as a 100% chance that we are wrong on at least 1 predictor being significant. Consider each predictor’s result as a hypothesis test and </a:t>
            </a:r>
            <a:r>
              <a:rPr lang="en-US" sz="2800" u="sng" dirty="0">
                <a:latin typeface="Calibri" panose="020F0502020204030204" pitchFamily="34" charset="0"/>
                <a:cs typeface="Times New Roman" panose="02020603050405020304" pitchFamily="18" charset="0"/>
              </a:rPr>
              <a:t>Type I error</a:t>
            </a:r>
            <a:r>
              <a:rPr lang="en-US" sz="2800" dirty="0">
                <a:latin typeface="Calibri" panose="020F0502020204030204" pitchFamily="34" charset="0"/>
                <a:cs typeface="Times New Roman" panose="02020603050405020304" pitchFamily="18" charset="0"/>
              </a:rPr>
              <a:t>.</a:t>
            </a:r>
          </a:p>
          <a:p>
            <a:r>
              <a:rPr lang="en-US" dirty="0">
                <a:latin typeface="Calibri" panose="020F0502020204030204" pitchFamily="34" charset="0"/>
                <a:cs typeface="Times New Roman" panose="02020603050405020304" pitchFamily="18" charset="0"/>
              </a:rPr>
              <a:t>“Bonferroni Bounds” helps give accurate alpha levels on being wrong.</a:t>
            </a:r>
            <a:endParaRPr lang="en-US" sz="2800" dirty="0"/>
          </a:p>
          <a:p>
            <a:endParaRPr lang="en-US" dirty="0"/>
          </a:p>
        </p:txBody>
      </p:sp>
      <p:sp>
        <p:nvSpPr>
          <p:cNvPr id="4" name="Slide Number Placeholder 3">
            <a:extLst>
              <a:ext uri="{FF2B5EF4-FFF2-40B4-BE49-F238E27FC236}">
                <a16:creationId xmlns:a16="http://schemas.microsoft.com/office/drawing/2014/main" id="{0BB2BEEA-F35D-497F-B63A-5F1EFB40A0D1}"/>
              </a:ext>
            </a:extLst>
          </p:cNvPr>
          <p:cNvSpPr>
            <a:spLocks noGrp="1"/>
          </p:cNvSpPr>
          <p:nvPr>
            <p:ph type="sldNum" sz="quarter" idx="12"/>
          </p:nvPr>
        </p:nvSpPr>
        <p:spPr/>
        <p:txBody>
          <a:bodyPr/>
          <a:lstStyle/>
          <a:p>
            <a:fld id="{35032509-D289-4CC9-8A27-14E47DC64BC2}" type="slidenum">
              <a:rPr lang="en-US" smtClean="0"/>
              <a:t>60</a:t>
            </a:fld>
            <a:endParaRPr lang="en-US" dirty="0"/>
          </a:p>
        </p:txBody>
      </p:sp>
    </p:spTree>
    <p:extLst>
      <p:ext uri="{BB962C8B-B14F-4D97-AF65-F5344CB8AC3E}">
        <p14:creationId xmlns:p14="http://schemas.microsoft.com/office/powerpoint/2010/main" val="1562779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224279-B4BC-410A-9908-1525771810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Variable selection</a:t>
            </a:r>
          </a:p>
        </p:txBody>
      </p:sp>
      <p:sp>
        <p:nvSpPr>
          <p:cNvPr id="3" name="Text Placeholder 2">
            <a:extLst>
              <a:ext uri="{FF2B5EF4-FFF2-40B4-BE49-F238E27FC236}">
                <a16:creationId xmlns:a16="http://schemas.microsoft.com/office/drawing/2014/main" id="{7E92D53D-92B8-4837-83D7-B69B509725B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Selecting an adequate number of variables that prevents “overfitting” and “omitted variable bias”. To read more, see Harrell (Chapter 5) and Rosner (Chapter 11).</a:t>
            </a:r>
          </a:p>
        </p:txBody>
      </p:sp>
      <p:sp>
        <p:nvSpPr>
          <p:cNvPr id="4" name="Slide Number Placeholder 3">
            <a:extLst>
              <a:ext uri="{FF2B5EF4-FFF2-40B4-BE49-F238E27FC236}">
                <a16:creationId xmlns:a16="http://schemas.microsoft.com/office/drawing/2014/main" id="{9EA92D0B-46F0-4742-95C9-C2252DD1E41D}"/>
              </a:ext>
            </a:extLst>
          </p:cNvPr>
          <p:cNvSpPr>
            <a:spLocks noGrp="1"/>
          </p:cNvSpPr>
          <p:nvPr>
            <p:ph type="sldNum" sz="quarter" idx="12"/>
          </p:nvPr>
        </p:nvSpPr>
        <p:spPr/>
        <p:txBody>
          <a:bodyPr/>
          <a:lstStyle/>
          <a:p>
            <a:fld id="{35032509-D289-4CC9-8A27-14E47DC64BC2}" type="slidenum">
              <a:rPr lang="en-US" smtClean="0"/>
              <a:t>61</a:t>
            </a:fld>
            <a:endParaRPr lang="en-US" dirty="0"/>
          </a:p>
        </p:txBody>
      </p:sp>
    </p:spTree>
    <p:extLst>
      <p:ext uri="{BB962C8B-B14F-4D97-AF65-F5344CB8AC3E}">
        <p14:creationId xmlns:p14="http://schemas.microsoft.com/office/powerpoint/2010/main" val="99833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2BE-26CE-4CEE-9A37-8E30CAB15F0F}"/>
              </a:ext>
            </a:extLst>
          </p:cNvPr>
          <p:cNvSpPr>
            <a:spLocks noGrp="1"/>
          </p:cNvSpPr>
          <p:nvPr>
            <p:ph type="title"/>
          </p:nvPr>
        </p:nvSpPr>
        <p:spPr/>
        <p:txBody>
          <a:bodyPr/>
          <a:lstStyle/>
          <a:p>
            <a:r>
              <a:rPr lang="en-US" dirty="0"/>
              <a:t>Rules on the number of predictors to use</a:t>
            </a:r>
          </a:p>
        </p:txBody>
      </p:sp>
      <p:pic>
        <p:nvPicPr>
          <p:cNvPr id="6" name="Picture 22">
            <a:extLst>
              <a:ext uri="{FF2B5EF4-FFF2-40B4-BE49-F238E27FC236}">
                <a16:creationId xmlns:a16="http://schemas.microsoft.com/office/drawing/2014/main" id="{9C8E6B54-6E9E-4E34-B350-C03DCD760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487" y="1690688"/>
            <a:ext cx="77247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5B8E410-B5B1-47E5-B872-FFB8897F13EE}"/>
              </a:ext>
            </a:extLst>
          </p:cNvPr>
          <p:cNvSpPr txBox="1"/>
          <p:nvPr/>
        </p:nvSpPr>
        <p:spPr>
          <a:xfrm>
            <a:off x="2621901" y="6308209"/>
            <a:ext cx="2761861" cy="369332"/>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p. 72-73 of Harrell</a:t>
            </a:r>
          </a:p>
        </p:txBody>
      </p:sp>
      <p:pic>
        <p:nvPicPr>
          <p:cNvPr id="3076" name="Picture 23">
            <a:extLst>
              <a:ext uri="{FF2B5EF4-FFF2-40B4-BE49-F238E27FC236}">
                <a16:creationId xmlns:a16="http://schemas.microsoft.com/office/drawing/2014/main" id="{F9E61779-1B4A-421B-910C-18580FAE1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7" y="3611561"/>
            <a:ext cx="75819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997464C-5C7D-40E8-AA7D-19AA663E971A}"/>
              </a:ext>
            </a:extLst>
          </p:cNvPr>
          <p:cNvSpPr txBox="1"/>
          <p:nvPr/>
        </p:nvSpPr>
        <p:spPr>
          <a:xfrm>
            <a:off x="167951" y="2110860"/>
            <a:ext cx="2208536" cy="1754326"/>
          </a:xfrm>
          <a:prstGeom prst="rect">
            <a:avLst/>
          </a:prstGeom>
          <a:noFill/>
        </p:spPr>
        <p:txBody>
          <a:bodyPr wrap="square" rtlCol="0">
            <a:spAutoFit/>
          </a:bodyPr>
          <a:lstStyle/>
          <a:p>
            <a:r>
              <a:rPr lang="en-US" dirty="0">
                <a:highlight>
                  <a:srgbClr val="FFFF00"/>
                </a:highlight>
              </a:rPr>
              <a:t>For example, in the MTCARS data, if we divide n/10 and n/20, that suggests we can use 1 to 3 predictors in our model. </a:t>
            </a:r>
          </a:p>
        </p:txBody>
      </p:sp>
      <p:sp>
        <p:nvSpPr>
          <p:cNvPr id="10" name="TextBox 9">
            <a:extLst>
              <a:ext uri="{FF2B5EF4-FFF2-40B4-BE49-F238E27FC236}">
                <a16:creationId xmlns:a16="http://schemas.microsoft.com/office/drawing/2014/main" id="{559669A1-3304-491C-9668-49406552229B}"/>
              </a:ext>
            </a:extLst>
          </p:cNvPr>
          <p:cNvSpPr txBox="1"/>
          <p:nvPr/>
        </p:nvSpPr>
        <p:spPr>
          <a:xfrm>
            <a:off x="25077" y="4239191"/>
            <a:ext cx="2208536" cy="646331"/>
          </a:xfrm>
          <a:prstGeom prst="rect">
            <a:avLst/>
          </a:prstGeom>
          <a:noFill/>
        </p:spPr>
        <p:txBody>
          <a:bodyPr wrap="square" rtlCol="0">
            <a:spAutoFit/>
          </a:bodyPr>
          <a:lstStyle/>
          <a:p>
            <a:r>
              <a:rPr lang="en-US" dirty="0">
                <a:highlight>
                  <a:srgbClr val="FFFF00"/>
                </a:highlight>
              </a:rPr>
              <a:t>Harrell prefers n/15 = 2 predictors</a:t>
            </a:r>
          </a:p>
        </p:txBody>
      </p:sp>
      <p:sp>
        <p:nvSpPr>
          <p:cNvPr id="3" name="TextBox 2">
            <a:extLst>
              <a:ext uri="{FF2B5EF4-FFF2-40B4-BE49-F238E27FC236}">
                <a16:creationId xmlns:a16="http://schemas.microsoft.com/office/drawing/2014/main" id="{DDB55582-3E0E-4F63-A6B8-692F707B3E32}"/>
              </a:ext>
            </a:extLst>
          </p:cNvPr>
          <p:cNvSpPr txBox="1"/>
          <p:nvPr/>
        </p:nvSpPr>
        <p:spPr>
          <a:xfrm>
            <a:off x="10244136" y="3315861"/>
            <a:ext cx="1855433" cy="3139321"/>
          </a:xfrm>
          <a:prstGeom prst="rect">
            <a:avLst/>
          </a:prstGeom>
          <a:noFill/>
        </p:spPr>
        <p:txBody>
          <a:bodyPr wrap="square" rtlCol="0">
            <a:spAutoFit/>
          </a:bodyPr>
          <a:lstStyle/>
          <a:p>
            <a:r>
              <a:rPr lang="en-US" dirty="0">
                <a:highlight>
                  <a:srgbClr val="00FFFF"/>
                </a:highlight>
                <a:latin typeface="Calibri" panose="020F0502020204030204" pitchFamily="34" charset="0"/>
                <a:ea typeface="Calibri" panose="020F0502020204030204" pitchFamily="34" charset="0"/>
                <a:cs typeface="Times New Roman" panose="02020603050405020304" pitchFamily="18" charset="0"/>
              </a:rPr>
              <a:t>M</a:t>
            </a:r>
            <a:r>
              <a:rPr lang="en-US" sz="1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ax # of predictors should be about 20. From “Bonferrini bounds” and probability of 0.05*20 = 1.00 chance of being wrong in one of the predictors being significant.</a:t>
            </a:r>
            <a:endParaRPr lang="en-US" dirty="0">
              <a:highlight>
                <a:srgbClr val="00FFFF"/>
              </a:highlight>
            </a:endParaRPr>
          </a:p>
        </p:txBody>
      </p:sp>
      <p:sp>
        <p:nvSpPr>
          <p:cNvPr id="9" name="Oval 8">
            <a:extLst>
              <a:ext uri="{FF2B5EF4-FFF2-40B4-BE49-F238E27FC236}">
                <a16:creationId xmlns:a16="http://schemas.microsoft.com/office/drawing/2014/main" id="{1C3A3D41-1F8B-4E85-8CB6-A0580ED54FB5}"/>
              </a:ext>
            </a:extLst>
          </p:cNvPr>
          <p:cNvSpPr/>
          <p:nvPr/>
        </p:nvSpPr>
        <p:spPr>
          <a:xfrm>
            <a:off x="4735009" y="2614938"/>
            <a:ext cx="1648206"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B9B8C9B-2493-4E3F-B13C-244571982436}"/>
              </a:ext>
            </a:extLst>
          </p:cNvPr>
          <p:cNvSpPr/>
          <p:nvPr/>
        </p:nvSpPr>
        <p:spPr>
          <a:xfrm>
            <a:off x="7841624" y="2439801"/>
            <a:ext cx="2259637"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521457-46E6-41E5-8018-A1C8C49951AE}"/>
              </a:ext>
            </a:extLst>
          </p:cNvPr>
          <p:cNvSpPr/>
          <p:nvPr/>
        </p:nvSpPr>
        <p:spPr>
          <a:xfrm>
            <a:off x="3618046" y="4545623"/>
            <a:ext cx="1648206"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E462D957-304B-470B-9322-2049DBE5A21F}"/>
              </a:ext>
            </a:extLst>
          </p:cNvPr>
          <p:cNvSpPr>
            <a:spLocks noGrp="1"/>
          </p:cNvSpPr>
          <p:nvPr>
            <p:ph type="sldNum" sz="quarter" idx="12"/>
          </p:nvPr>
        </p:nvSpPr>
        <p:spPr/>
        <p:txBody>
          <a:bodyPr/>
          <a:lstStyle/>
          <a:p>
            <a:fld id="{35032509-D289-4CC9-8A27-14E47DC64BC2}" type="slidenum">
              <a:rPr lang="en-US" smtClean="0"/>
              <a:t>62</a:t>
            </a:fld>
            <a:endParaRPr lang="en-US" dirty="0"/>
          </a:p>
        </p:txBody>
      </p:sp>
      <p:sp>
        <p:nvSpPr>
          <p:cNvPr id="13" name="TextBox 12">
            <a:extLst>
              <a:ext uri="{FF2B5EF4-FFF2-40B4-BE49-F238E27FC236}">
                <a16:creationId xmlns:a16="http://schemas.microsoft.com/office/drawing/2014/main" id="{2CFCBE33-B65C-4BAF-A370-EC1EA94E9CB1}"/>
              </a:ext>
            </a:extLst>
          </p:cNvPr>
          <p:cNvSpPr txBox="1"/>
          <p:nvPr/>
        </p:nvSpPr>
        <p:spPr>
          <a:xfrm>
            <a:off x="9152268" y="4501635"/>
            <a:ext cx="1233303" cy="584775"/>
          </a:xfrm>
          <a:prstGeom prst="rect">
            <a:avLst/>
          </a:prstGeom>
          <a:noFill/>
        </p:spPr>
        <p:txBody>
          <a:bodyPr wrap="square" rtlCol="0">
            <a:spAutoFit/>
          </a:bodyPr>
          <a:lstStyle/>
          <a:p>
            <a:r>
              <a:rPr lang="en-US" sz="3200" dirty="0">
                <a:highlight>
                  <a:srgbClr val="FFFF00"/>
                </a:highlight>
              </a:rPr>
              <a:t>m = n</a:t>
            </a:r>
          </a:p>
        </p:txBody>
      </p:sp>
      <p:cxnSp>
        <p:nvCxnSpPr>
          <p:cNvPr id="14" name="Straight Arrow Connector 13">
            <a:extLst>
              <a:ext uri="{FF2B5EF4-FFF2-40B4-BE49-F238E27FC236}">
                <a16:creationId xmlns:a16="http://schemas.microsoft.com/office/drawing/2014/main" id="{CFF634C2-2F98-4FDA-BD05-3520382766FF}"/>
              </a:ext>
            </a:extLst>
          </p:cNvPr>
          <p:cNvCxnSpPr>
            <a:cxnSpLocks/>
            <a:stCxn id="13" idx="1"/>
          </p:cNvCxnSpPr>
          <p:nvPr/>
        </p:nvCxnSpPr>
        <p:spPr>
          <a:xfrm flipH="1" flipV="1">
            <a:off x="8610600" y="4613275"/>
            <a:ext cx="541668" cy="180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B52C95B-4B9D-4603-810A-3C55B333B135}"/>
              </a:ext>
            </a:extLst>
          </p:cNvPr>
          <p:cNvSpPr/>
          <p:nvPr/>
        </p:nvSpPr>
        <p:spPr>
          <a:xfrm>
            <a:off x="8671272" y="4172893"/>
            <a:ext cx="390493"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6926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BA46-F2D4-45A8-8B06-FABB0A8B2266}"/>
              </a:ext>
            </a:extLst>
          </p:cNvPr>
          <p:cNvSpPr>
            <a:spLocks noGrp="1"/>
          </p:cNvSpPr>
          <p:nvPr>
            <p:ph type="title"/>
          </p:nvPr>
        </p:nvSpPr>
        <p:spPr/>
        <p:txBody>
          <a:bodyPr/>
          <a:lstStyle/>
          <a:p>
            <a:r>
              <a:rPr lang="en-US" dirty="0"/>
              <a:t>Keeping the most important predictors	</a:t>
            </a:r>
          </a:p>
        </p:txBody>
      </p:sp>
      <p:sp>
        <p:nvSpPr>
          <p:cNvPr id="3" name="Content Placeholder 2">
            <a:extLst>
              <a:ext uri="{FF2B5EF4-FFF2-40B4-BE49-F238E27FC236}">
                <a16:creationId xmlns:a16="http://schemas.microsoft.com/office/drawing/2014/main" id="{F08FD287-49EE-4792-9269-A9750861997E}"/>
              </a:ext>
            </a:extLst>
          </p:cNvPr>
          <p:cNvSpPr>
            <a:spLocks noGrp="1"/>
          </p:cNvSpPr>
          <p:nvPr>
            <p:ph idx="1"/>
          </p:nvPr>
        </p:nvSpPr>
        <p:spPr>
          <a:xfrm>
            <a:off x="389105" y="1825625"/>
            <a:ext cx="11420273" cy="4351338"/>
          </a:xfrm>
        </p:spPr>
        <p:txBody>
          <a:bodyPr/>
          <a:lstStyle/>
          <a:p>
            <a:r>
              <a:rPr lang="en-US" sz="2000" dirty="0"/>
              <a:t>A model with all clinically relevant predictors is better. But if a parsimonious model is desired that has the most power with the least number of predictors, determine the variable importance.</a:t>
            </a:r>
          </a:p>
          <a:p>
            <a:r>
              <a:rPr lang="en-US" sz="2000" dirty="0">
                <a:solidFill>
                  <a:srgbClr val="000000"/>
                </a:solidFill>
                <a:effectLst/>
                <a:latin typeface="Times New Roman" panose="02020603050405020304" pitchFamily="18" charset="0"/>
                <a:ea typeface="Calibri" panose="020F0502020204030204" pitchFamily="34" charset="0"/>
              </a:rPr>
              <a:t>We can rank predictors by standardized regression coefficients. </a:t>
            </a:r>
            <a:r>
              <a:rPr lang="en-US" sz="2000" dirty="0">
                <a:solidFill>
                  <a:srgbClr val="000000"/>
                </a:solidFill>
                <a:latin typeface="Times New Roman" panose="02020603050405020304" pitchFamily="18" charset="0"/>
                <a:ea typeface="Calibri" panose="020F0502020204030204" pitchFamily="34" charset="0"/>
              </a:rPr>
              <a:t>Not all predictors are on the same scale (e.g., car weight and horsepower) so this helps to show which predictors have the biggest impact on the outcome MPG. </a:t>
            </a:r>
            <a:r>
              <a:rPr lang="en-US" sz="2000" dirty="0">
                <a:solidFill>
                  <a:srgbClr val="000000"/>
                </a:solidFill>
                <a:effectLst/>
                <a:latin typeface="Times New Roman" panose="02020603050405020304" pitchFamily="18" charset="0"/>
                <a:ea typeface="Calibri" panose="020F0502020204030204" pitchFamily="34" charset="0"/>
              </a:rPr>
              <a:t>Rosner has an example on p. 471. </a:t>
            </a:r>
          </a:p>
          <a:p>
            <a:r>
              <a:rPr lang="en-US" sz="2000" dirty="0">
                <a:solidFill>
                  <a:srgbClr val="000000"/>
                </a:solidFill>
                <a:effectLst/>
                <a:latin typeface="Times New Roman" panose="02020603050405020304" pitchFamily="18" charset="0"/>
                <a:ea typeface="Calibri" panose="020F0502020204030204" pitchFamily="34" charset="0"/>
              </a:rPr>
              <a:t>Harrell’s variable importance is a better option. It uses the F-statistic from the ANOVA table, the larger the value, the more important (see below). For a 3-level category (e.g., High, Medium, Low), the F-statistic is multiplied by </a:t>
            </a:r>
            <a:r>
              <a:rPr lang="en-US" sz="2000" dirty="0">
                <a:solidFill>
                  <a:srgbClr val="000000"/>
                </a:solidFill>
                <a:latin typeface="Times New Roman" panose="02020603050405020304" pitchFamily="18" charset="0"/>
                <a:ea typeface="Calibri" panose="020F0502020204030204" pitchFamily="34" charset="0"/>
              </a:rPr>
              <a:t>2 (# of levels - 1)</a:t>
            </a:r>
            <a:r>
              <a:rPr lang="en-US" sz="2000" dirty="0">
                <a:solidFill>
                  <a:srgbClr val="000000"/>
                </a:solidFill>
                <a:effectLst/>
                <a:latin typeface="Times New Roman" panose="02020603050405020304" pitchFamily="18" charset="0"/>
                <a:ea typeface="Calibri" panose="020F0502020204030204" pitchFamily="34" charset="0"/>
              </a:rPr>
              <a:t>. </a:t>
            </a:r>
          </a:p>
          <a:p>
            <a:r>
              <a:rPr lang="en-US" sz="2000" dirty="0">
                <a:solidFill>
                  <a:srgbClr val="000000"/>
                </a:solidFill>
                <a:effectLst/>
                <a:latin typeface="Times New Roman" panose="02020603050405020304" pitchFamily="18" charset="0"/>
                <a:ea typeface="Calibri" panose="020F0502020204030204" pitchFamily="34" charset="0"/>
              </a:rPr>
              <a:t>The Akaike Info Criterion (AIC), lower= better model.</a:t>
            </a: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Picture 2" descr="Plot object">
            <a:extLst>
              <a:ext uri="{FF2B5EF4-FFF2-40B4-BE49-F238E27FC236}">
                <a16:creationId xmlns:a16="http://schemas.microsoft.com/office/drawing/2014/main" id="{6D407EF1-8D45-4A6A-9BF1-9CC40ABE2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742" y="4020997"/>
            <a:ext cx="5021496" cy="283700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79BDB03-8C77-46EB-A2C7-A9469A57134B}"/>
              </a:ext>
            </a:extLst>
          </p:cNvPr>
          <p:cNvSpPr/>
          <p:nvPr/>
        </p:nvSpPr>
        <p:spPr>
          <a:xfrm>
            <a:off x="6634632" y="4532933"/>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3DF14A-A20A-41A0-9DB9-7EAD93DCA4E4}"/>
              </a:ext>
            </a:extLst>
          </p:cNvPr>
          <p:cNvSpPr/>
          <p:nvPr/>
        </p:nvSpPr>
        <p:spPr>
          <a:xfrm>
            <a:off x="8878477" y="5319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0EA3F8B-568E-43E8-B30B-242F255C8085}"/>
              </a:ext>
            </a:extLst>
          </p:cNvPr>
          <p:cNvSpPr/>
          <p:nvPr/>
        </p:nvSpPr>
        <p:spPr>
          <a:xfrm>
            <a:off x="10519210" y="5995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5E5D969-CC08-4CED-A815-FBCEE4EF8365}"/>
              </a:ext>
            </a:extLst>
          </p:cNvPr>
          <p:cNvPicPr>
            <a:picLocks noChangeAspect="1"/>
          </p:cNvPicPr>
          <p:nvPr/>
        </p:nvPicPr>
        <p:blipFill>
          <a:blip r:embed="rId3"/>
          <a:stretch>
            <a:fillRect/>
          </a:stretch>
        </p:blipFill>
        <p:spPr>
          <a:xfrm>
            <a:off x="972443" y="4714544"/>
            <a:ext cx="4953922" cy="1778331"/>
          </a:xfrm>
          <a:prstGeom prst="rect">
            <a:avLst/>
          </a:prstGeom>
        </p:spPr>
      </p:pic>
      <p:sp>
        <p:nvSpPr>
          <p:cNvPr id="12" name="Oval 11">
            <a:extLst>
              <a:ext uri="{FF2B5EF4-FFF2-40B4-BE49-F238E27FC236}">
                <a16:creationId xmlns:a16="http://schemas.microsoft.com/office/drawing/2014/main" id="{59502197-DFF9-4F55-B51F-15E9B5BD99C1}"/>
              </a:ext>
            </a:extLst>
          </p:cNvPr>
          <p:cNvSpPr/>
          <p:nvPr/>
        </p:nvSpPr>
        <p:spPr>
          <a:xfrm>
            <a:off x="10704643" y="449224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23495B-ACD9-40E6-AE89-1104197976EE}"/>
              </a:ext>
            </a:extLst>
          </p:cNvPr>
          <p:cNvSpPr/>
          <p:nvPr/>
        </p:nvSpPr>
        <p:spPr>
          <a:xfrm>
            <a:off x="4435814" y="5317674"/>
            <a:ext cx="661480" cy="73746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494BCA-62FD-47ED-8245-D620DCDA2E19}"/>
              </a:ext>
            </a:extLst>
          </p:cNvPr>
          <p:cNvSpPr/>
          <p:nvPr/>
        </p:nvSpPr>
        <p:spPr>
          <a:xfrm>
            <a:off x="10763010" y="5197921"/>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397EFC9-108E-4C04-A1A3-E4DA9611492D}"/>
              </a:ext>
            </a:extLst>
          </p:cNvPr>
          <p:cNvSpPr/>
          <p:nvPr/>
        </p:nvSpPr>
        <p:spPr>
          <a:xfrm>
            <a:off x="10752712" y="587130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C519403-B536-467B-93FD-3737A5B586D6}"/>
              </a:ext>
            </a:extLst>
          </p:cNvPr>
          <p:cNvSpPr>
            <a:spLocks noGrp="1"/>
          </p:cNvSpPr>
          <p:nvPr>
            <p:ph type="sldNum" sz="quarter" idx="12"/>
          </p:nvPr>
        </p:nvSpPr>
        <p:spPr/>
        <p:txBody>
          <a:bodyPr/>
          <a:lstStyle/>
          <a:p>
            <a:fld id="{35032509-D289-4CC9-8A27-14E47DC64BC2}" type="slidenum">
              <a:rPr lang="en-US" smtClean="0"/>
              <a:t>63</a:t>
            </a:fld>
            <a:endParaRPr lang="en-US" dirty="0"/>
          </a:p>
        </p:txBody>
      </p:sp>
    </p:spTree>
    <p:extLst>
      <p:ext uri="{BB962C8B-B14F-4D97-AF65-F5344CB8AC3E}">
        <p14:creationId xmlns:p14="http://schemas.microsoft.com/office/powerpoint/2010/main" val="2919684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6C2A2A-18BE-4BBC-A156-51217EA8E90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Assessment of model fit</a:t>
            </a:r>
          </a:p>
        </p:txBody>
      </p:sp>
      <p:sp>
        <p:nvSpPr>
          <p:cNvPr id="3" name="Text Placeholder 2">
            <a:extLst>
              <a:ext uri="{FF2B5EF4-FFF2-40B4-BE49-F238E27FC236}">
                <a16:creationId xmlns:a16="http://schemas.microsoft.com/office/drawing/2014/main" id="{2D813DF4-7FBC-4F35-AEFE-FAA4537F2A5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Examining model performance and effects of each predictor. To read more, see Moore &amp; McCabe (Chapter 10), Pedhazur (Chapter 5), Rosner (Chapter 11), and Harrell book (Chapter 4).</a:t>
            </a:r>
          </a:p>
        </p:txBody>
      </p:sp>
      <p:sp>
        <p:nvSpPr>
          <p:cNvPr id="4" name="Slide Number Placeholder 3">
            <a:extLst>
              <a:ext uri="{FF2B5EF4-FFF2-40B4-BE49-F238E27FC236}">
                <a16:creationId xmlns:a16="http://schemas.microsoft.com/office/drawing/2014/main" id="{CEA9AB1B-83A4-43AD-953D-489ABFE0FDFD}"/>
              </a:ext>
            </a:extLst>
          </p:cNvPr>
          <p:cNvSpPr>
            <a:spLocks noGrp="1"/>
          </p:cNvSpPr>
          <p:nvPr>
            <p:ph type="sldNum" sz="quarter" idx="12"/>
          </p:nvPr>
        </p:nvSpPr>
        <p:spPr/>
        <p:txBody>
          <a:bodyPr/>
          <a:lstStyle/>
          <a:p>
            <a:fld id="{35032509-D289-4CC9-8A27-14E47DC64BC2}" type="slidenum">
              <a:rPr lang="en-US" smtClean="0"/>
              <a:t>64</a:t>
            </a:fld>
            <a:endParaRPr lang="en-US" dirty="0"/>
          </a:p>
        </p:txBody>
      </p:sp>
    </p:spTree>
    <p:extLst>
      <p:ext uri="{BB962C8B-B14F-4D97-AF65-F5344CB8AC3E}">
        <p14:creationId xmlns:p14="http://schemas.microsoft.com/office/powerpoint/2010/main" val="913814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 The R2 and coefficient results are more commonly reported results.</a:t>
            </a:r>
          </a:p>
        </p:txBody>
      </p:sp>
      <p:pic>
        <p:nvPicPr>
          <p:cNvPr id="5" name="Content Placeholder 4">
            <a:extLst>
              <a:ext uri="{FF2B5EF4-FFF2-40B4-BE49-F238E27FC236}">
                <a16:creationId xmlns:a16="http://schemas.microsoft.com/office/drawing/2014/main" id="{1A8B7914-0BB6-4F55-8137-065238DA8439}"/>
              </a:ext>
            </a:extLst>
          </p:cNvPr>
          <p:cNvPicPr>
            <a:picLocks noGrp="1" noChangeAspect="1"/>
          </p:cNvPicPr>
          <p:nvPr>
            <p:ph idx="1"/>
          </p:nvPr>
        </p:nvPicPr>
        <p:blipFill>
          <a:blip r:embed="rId2"/>
          <a:stretch>
            <a:fillRect/>
          </a:stretch>
        </p:blipFill>
        <p:spPr>
          <a:xfrm>
            <a:off x="3385234" y="1602500"/>
            <a:ext cx="6270011" cy="5255500"/>
          </a:xfrm>
        </p:spPr>
      </p:pic>
      <p:sp>
        <p:nvSpPr>
          <p:cNvPr id="8" name="TextBox 7">
            <a:extLst>
              <a:ext uri="{FF2B5EF4-FFF2-40B4-BE49-F238E27FC236}">
                <a16:creationId xmlns:a16="http://schemas.microsoft.com/office/drawing/2014/main" id="{42DF81F0-0BC0-459C-B5AD-9A6707697066}"/>
              </a:ext>
            </a:extLst>
          </p:cNvPr>
          <p:cNvSpPr txBox="1"/>
          <p:nvPr/>
        </p:nvSpPr>
        <p:spPr>
          <a:xfrm>
            <a:off x="0" y="3721064"/>
            <a:ext cx="3103123" cy="2031325"/>
          </a:xfrm>
          <a:prstGeom prst="rect">
            <a:avLst/>
          </a:prstGeom>
          <a:noFill/>
        </p:spPr>
        <p:txBody>
          <a:bodyPr wrap="square" rtlCol="0">
            <a:spAutoFit/>
          </a:bodyPr>
          <a:lstStyle/>
          <a:p>
            <a:r>
              <a:rPr lang="en-US" dirty="0">
                <a:highlight>
                  <a:srgbClr val="FFFF00"/>
                </a:highlight>
              </a:rPr>
              <a:t>To the left we see “coefficients”. These are also called parameter estimates and regression weights. We can multiply a car’s variable values by the coefficient to calculate a predicted MPG. </a:t>
            </a:r>
          </a:p>
        </p:txBody>
      </p:sp>
      <p:sp>
        <p:nvSpPr>
          <p:cNvPr id="9" name="TextBox 8">
            <a:extLst>
              <a:ext uri="{FF2B5EF4-FFF2-40B4-BE49-F238E27FC236}">
                <a16:creationId xmlns:a16="http://schemas.microsoft.com/office/drawing/2014/main" id="{305C3559-1B19-48E1-A9B7-11BD658EB755}"/>
              </a:ext>
            </a:extLst>
          </p:cNvPr>
          <p:cNvSpPr txBox="1"/>
          <p:nvPr/>
        </p:nvSpPr>
        <p:spPr>
          <a:xfrm>
            <a:off x="9906000" y="2543100"/>
            <a:ext cx="2286000" cy="2031325"/>
          </a:xfrm>
          <a:prstGeom prst="rect">
            <a:avLst/>
          </a:prstGeom>
          <a:noFill/>
        </p:spPr>
        <p:txBody>
          <a:bodyPr wrap="square" rtlCol="0">
            <a:spAutoFit/>
          </a:bodyPr>
          <a:lstStyle/>
          <a:p>
            <a:r>
              <a:rPr lang="en-US" dirty="0"/>
              <a:t>R2 tells us the proportion of variance in the outcome that is explained by the regression. This tells us how good the model works. </a:t>
            </a:r>
          </a:p>
        </p:txBody>
      </p:sp>
      <p:cxnSp>
        <p:nvCxnSpPr>
          <p:cNvPr id="11" name="Straight Arrow Connector 10">
            <a:extLst>
              <a:ext uri="{FF2B5EF4-FFF2-40B4-BE49-F238E27FC236}">
                <a16:creationId xmlns:a16="http://schemas.microsoft.com/office/drawing/2014/main" id="{268C7CFF-BEA9-4E4D-80DF-F466C4D0CF19}"/>
              </a:ext>
            </a:extLst>
          </p:cNvPr>
          <p:cNvCxnSpPr>
            <a:cxnSpLocks/>
          </p:cNvCxnSpPr>
          <p:nvPr/>
        </p:nvCxnSpPr>
        <p:spPr>
          <a:xfrm flipH="1" flipV="1">
            <a:off x="8336604" y="2290851"/>
            <a:ext cx="1600752" cy="38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7DB580-4B3E-4C23-A9AE-34C708142D1B}"/>
              </a:ext>
            </a:extLst>
          </p:cNvPr>
          <p:cNvCxnSpPr>
            <a:cxnSpLocks/>
          </p:cNvCxnSpPr>
          <p:nvPr/>
        </p:nvCxnSpPr>
        <p:spPr>
          <a:xfrm>
            <a:off x="1001949" y="5778231"/>
            <a:ext cx="1867711" cy="59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886783-DD1D-4F94-A0BD-313A46A851FE}"/>
              </a:ext>
            </a:extLst>
          </p:cNvPr>
          <p:cNvSpPr>
            <a:spLocks noGrp="1"/>
          </p:cNvSpPr>
          <p:nvPr>
            <p:ph type="sldNum" sz="quarter" idx="12"/>
          </p:nvPr>
        </p:nvSpPr>
        <p:spPr/>
        <p:txBody>
          <a:bodyPr/>
          <a:lstStyle/>
          <a:p>
            <a:fld id="{35032509-D289-4CC9-8A27-14E47DC64BC2}" type="slidenum">
              <a:rPr lang="en-US" smtClean="0"/>
              <a:t>65</a:t>
            </a:fld>
            <a:endParaRPr lang="en-US" dirty="0"/>
          </a:p>
        </p:txBody>
      </p:sp>
      <p:sp>
        <p:nvSpPr>
          <p:cNvPr id="4" name="TextBox 3">
            <a:extLst>
              <a:ext uri="{FF2B5EF4-FFF2-40B4-BE49-F238E27FC236}">
                <a16:creationId xmlns:a16="http://schemas.microsoft.com/office/drawing/2014/main" id="{E548F3C2-AEF5-4864-A579-C8B864E83BA8}"/>
              </a:ext>
            </a:extLst>
          </p:cNvPr>
          <p:cNvSpPr txBox="1"/>
          <p:nvPr/>
        </p:nvSpPr>
        <p:spPr>
          <a:xfrm>
            <a:off x="9937356" y="4826672"/>
            <a:ext cx="2134402" cy="1200329"/>
          </a:xfrm>
          <a:prstGeom prst="rect">
            <a:avLst/>
          </a:prstGeom>
          <a:noFill/>
        </p:spPr>
        <p:txBody>
          <a:bodyPr wrap="square" rtlCol="0">
            <a:spAutoFit/>
          </a:bodyPr>
          <a:lstStyle/>
          <a:p>
            <a:r>
              <a:rPr lang="en-US" u="sng" dirty="0"/>
              <a:t>Adjusted R2</a:t>
            </a:r>
            <a:r>
              <a:rPr lang="en-US" dirty="0"/>
              <a:t> gives us a more conservative estimate to adjust for “overfitting”.</a:t>
            </a:r>
          </a:p>
        </p:txBody>
      </p:sp>
      <p:sp>
        <p:nvSpPr>
          <p:cNvPr id="10" name="TextBox 9">
            <a:extLst>
              <a:ext uri="{FF2B5EF4-FFF2-40B4-BE49-F238E27FC236}">
                <a16:creationId xmlns:a16="http://schemas.microsoft.com/office/drawing/2014/main" id="{803D04AC-13CD-45C5-8956-4988617E4AB5}"/>
              </a:ext>
            </a:extLst>
          </p:cNvPr>
          <p:cNvSpPr txBox="1"/>
          <p:nvPr/>
        </p:nvSpPr>
        <p:spPr>
          <a:xfrm>
            <a:off x="7906654" y="4574425"/>
            <a:ext cx="2075546" cy="646331"/>
          </a:xfrm>
          <a:prstGeom prst="rect">
            <a:avLst/>
          </a:prstGeom>
          <a:noFill/>
        </p:spPr>
        <p:txBody>
          <a:bodyPr wrap="square" rtlCol="0">
            <a:spAutoFit/>
          </a:bodyPr>
          <a:lstStyle/>
          <a:p>
            <a:r>
              <a:rPr lang="en-US" dirty="0">
                <a:highlight>
                  <a:srgbClr val="FFFF00"/>
                </a:highlight>
              </a:rPr>
              <a:t>Intercept standard in all models. </a:t>
            </a:r>
          </a:p>
        </p:txBody>
      </p:sp>
      <p:cxnSp>
        <p:nvCxnSpPr>
          <p:cNvPr id="12" name="Straight Arrow Connector 11">
            <a:extLst>
              <a:ext uri="{FF2B5EF4-FFF2-40B4-BE49-F238E27FC236}">
                <a16:creationId xmlns:a16="http://schemas.microsoft.com/office/drawing/2014/main" id="{D1371718-8400-46FD-A8BD-C5991A25C082}"/>
              </a:ext>
            </a:extLst>
          </p:cNvPr>
          <p:cNvCxnSpPr>
            <a:cxnSpLocks/>
          </p:cNvCxnSpPr>
          <p:nvPr/>
        </p:nvCxnSpPr>
        <p:spPr>
          <a:xfrm flipH="1">
            <a:off x="4697835" y="4958680"/>
            <a:ext cx="3277895" cy="63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524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B768-63E4-4FA5-965B-9437AAF444B9}"/>
              </a:ext>
            </a:extLst>
          </p:cNvPr>
          <p:cNvSpPr>
            <a:spLocks noGrp="1"/>
          </p:cNvSpPr>
          <p:nvPr>
            <p:ph type="title"/>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Interpreting model parameters. </a:t>
            </a:r>
            <a:r>
              <a:rPr lang="en-US"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 are testing if the coefficient B = 0 (H0: B=0)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4" name="Content Placeholder 4">
            <a:extLst>
              <a:ext uri="{FF2B5EF4-FFF2-40B4-BE49-F238E27FC236}">
                <a16:creationId xmlns:a16="http://schemas.microsoft.com/office/drawing/2014/main" id="{F5B2E219-66E0-495C-995A-981E24A35A8C}"/>
              </a:ext>
            </a:extLst>
          </p:cNvPr>
          <p:cNvPicPr>
            <a:picLocks noGrp="1" noChangeAspect="1"/>
          </p:cNvPicPr>
          <p:nvPr>
            <p:ph idx="1"/>
          </p:nvPr>
        </p:nvPicPr>
        <p:blipFill>
          <a:blip r:embed="rId2"/>
          <a:stretch>
            <a:fillRect/>
          </a:stretch>
        </p:blipFill>
        <p:spPr>
          <a:xfrm>
            <a:off x="3375498" y="1690689"/>
            <a:ext cx="5846323" cy="4900366"/>
          </a:xfrm>
        </p:spPr>
      </p:pic>
      <p:sp>
        <p:nvSpPr>
          <p:cNvPr id="6" name="TextBox 5">
            <a:extLst>
              <a:ext uri="{FF2B5EF4-FFF2-40B4-BE49-F238E27FC236}">
                <a16:creationId xmlns:a16="http://schemas.microsoft.com/office/drawing/2014/main" id="{7E154635-CED6-4C09-9001-15AAFD7F34B0}"/>
              </a:ext>
            </a:extLst>
          </p:cNvPr>
          <p:cNvSpPr txBox="1"/>
          <p:nvPr/>
        </p:nvSpPr>
        <p:spPr>
          <a:xfrm>
            <a:off x="291830" y="2180381"/>
            <a:ext cx="2869660" cy="646331"/>
          </a:xfrm>
          <a:prstGeom prst="rect">
            <a:avLst/>
          </a:prstGeom>
          <a:noFill/>
        </p:spPr>
        <p:txBody>
          <a:bodyPr wrap="square" rtlCol="0">
            <a:spAutoFit/>
          </a:bodyPr>
          <a:lstStyle/>
          <a:p>
            <a:r>
              <a:rPr lang="en-US" dirty="0"/>
              <a:t>Intercept: The MPG of 34 is when all predictors = 0.</a:t>
            </a:r>
          </a:p>
        </p:txBody>
      </p:sp>
      <p:sp>
        <p:nvSpPr>
          <p:cNvPr id="7" name="TextBox 6">
            <a:extLst>
              <a:ext uri="{FF2B5EF4-FFF2-40B4-BE49-F238E27FC236}">
                <a16:creationId xmlns:a16="http://schemas.microsoft.com/office/drawing/2014/main" id="{C2B97617-C896-4A95-9348-9FB3E7F93BDD}"/>
              </a:ext>
            </a:extLst>
          </p:cNvPr>
          <p:cNvSpPr txBox="1"/>
          <p:nvPr/>
        </p:nvSpPr>
        <p:spPr>
          <a:xfrm>
            <a:off x="165371" y="2957399"/>
            <a:ext cx="3122578" cy="1200329"/>
          </a:xfrm>
          <a:prstGeom prst="rect">
            <a:avLst/>
          </a:prstGeom>
          <a:noFill/>
        </p:spPr>
        <p:txBody>
          <a:bodyPr wrap="square" rtlCol="0">
            <a:spAutoFit/>
          </a:bodyPr>
          <a:lstStyle/>
          <a:p>
            <a:r>
              <a:rPr lang="en-US" dirty="0">
                <a:solidFill>
                  <a:srgbClr val="FF0000"/>
                </a:solidFill>
              </a:rPr>
              <a:t>hp</a:t>
            </a:r>
            <a:r>
              <a:rPr lang="en-US" dirty="0"/>
              <a:t>: For every 1-unit increase, there is a decrease in MPG by 0.0375, controlling for all other predictors (X).</a:t>
            </a:r>
          </a:p>
        </p:txBody>
      </p:sp>
      <p:sp>
        <p:nvSpPr>
          <p:cNvPr id="8" name="TextBox 7">
            <a:extLst>
              <a:ext uri="{FF2B5EF4-FFF2-40B4-BE49-F238E27FC236}">
                <a16:creationId xmlns:a16="http://schemas.microsoft.com/office/drawing/2014/main" id="{36B16B08-F89D-44A3-AC28-DFB565B74024}"/>
              </a:ext>
            </a:extLst>
          </p:cNvPr>
          <p:cNvSpPr txBox="1"/>
          <p:nvPr/>
        </p:nvSpPr>
        <p:spPr>
          <a:xfrm>
            <a:off x="145916" y="4140872"/>
            <a:ext cx="3122578" cy="923330"/>
          </a:xfrm>
          <a:prstGeom prst="rect">
            <a:avLst/>
          </a:prstGeom>
          <a:noFill/>
        </p:spPr>
        <p:txBody>
          <a:bodyPr wrap="square" rtlCol="0">
            <a:spAutoFit/>
          </a:bodyPr>
          <a:lstStyle/>
          <a:p>
            <a:r>
              <a:rPr lang="en-US" dirty="0">
                <a:solidFill>
                  <a:srgbClr val="FF0000"/>
                </a:solidFill>
              </a:rPr>
              <a:t>wt</a:t>
            </a:r>
            <a:r>
              <a:rPr lang="en-US" dirty="0"/>
              <a:t>: For every 1-unit increase, there is a decrease in MPG by 2.8786, controlling for other X.</a:t>
            </a:r>
          </a:p>
        </p:txBody>
      </p:sp>
      <p:sp>
        <p:nvSpPr>
          <p:cNvPr id="9" name="TextBox 8">
            <a:extLst>
              <a:ext uri="{FF2B5EF4-FFF2-40B4-BE49-F238E27FC236}">
                <a16:creationId xmlns:a16="http://schemas.microsoft.com/office/drawing/2014/main" id="{D8A76EAA-A147-414F-892E-D7675125D7F1}"/>
              </a:ext>
            </a:extLst>
          </p:cNvPr>
          <p:cNvSpPr txBox="1"/>
          <p:nvPr/>
        </p:nvSpPr>
        <p:spPr>
          <a:xfrm>
            <a:off x="145916" y="5433836"/>
            <a:ext cx="3122578" cy="923330"/>
          </a:xfrm>
          <a:prstGeom prst="rect">
            <a:avLst/>
          </a:prstGeom>
          <a:noFill/>
        </p:spPr>
        <p:txBody>
          <a:bodyPr wrap="square" rtlCol="0">
            <a:spAutoFit/>
          </a:bodyPr>
          <a:lstStyle/>
          <a:p>
            <a:r>
              <a:rPr lang="en-US" dirty="0">
                <a:solidFill>
                  <a:srgbClr val="FF0000"/>
                </a:solidFill>
              </a:rPr>
              <a:t>am</a:t>
            </a:r>
            <a:r>
              <a:rPr lang="en-US" dirty="0"/>
              <a:t>: For a manual transmission, there is an increase in MPG by 2.0837, controlling for other X.</a:t>
            </a:r>
          </a:p>
        </p:txBody>
      </p:sp>
      <p:sp>
        <p:nvSpPr>
          <p:cNvPr id="10" name="TextBox 9">
            <a:extLst>
              <a:ext uri="{FF2B5EF4-FFF2-40B4-BE49-F238E27FC236}">
                <a16:creationId xmlns:a16="http://schemas.microsoft.com/office/drawing/2014/main" id="{943164F1-DCB7-4775-8A9C-A123FF474A21}"/>
              </a:ext>
            </a:extLst>
          </p:cNvPr>
          <p:cNvSpPr txBox="1"/>
          <p:nvPr/>
        </p:nvSpPr>
        <p:spPr>
          <a:xfrm>
            <a:off x="9309370" y="2503546"/>
            <a:ext cx="2595507" cy="646331"/>
          </a:xfrm>
          <a:prstGeom prst="rect">
            <a:avLst/>
          </a:prstGeom>
          <a:noFill/>
        </p:spPr>
        <p:txBody>
          <a:bodyPr wrap="square" rtlCol="0">
            <a:spAutoFit/>
          </a:bodyPr>
          <a:lstStyle/>
          <a:p>
            <a:r>
              <a:rPr lang="en-US" dirty="0"/>
              <a:t>Intercept: This is always  significant.</a:t>
            </a:r>
          </a:p>
        </p:txBody>
      </p:sp>
      <p:sp>
        <p:nvSpPr>
          <p:cNvPr id="11" name="TextBox 10">
            <a:extLst>
              <a:ext uri="{FF2B5EF4-FFF2-40B4-BE49-F238E27FC236}">
                <a16:creationId xmlns:a16="http://schemas.microsoft.com/office/drawing/2014/main" id="{7A572BEE-31D7-4219-B3FC-974C041BEA2F}"/>
              </a:ext>
            </a:extLst>
          </p:cNvPr>
          <p:cNvSpPr txBox="1"/>
          <p:nvPr/>
        </p:nvSpPr>
        <p:spPr>
          <a:xfrm>
            <a:off x="9241276" y="3181234"/>
            <a:ext cx="2824263" cy="1200329"/>
          </a:xfrm>
          <a:prstGeom prst="rect">
            <a:avLst/>
          </a:prstGeom>
          <a:noFill/>
        </p:spPr>
        <p:txBody>
          <a:bodyPr wrap="square" rtlCol="0">
            <a:spAutoFit/>
          </a:bodyPr>
          <a:lstStyle/>
          <a:p>
            <a:r>
              <a:rPr lang="en-US" dirty="0">
                <a:solidFill>
                  <a:srgbClr val="FF0000"/>
                </a:solidFill>
              </a:rPr>
              <a:t>hp</a:t>
            </a:r>
            <a:r>
              <a:rPr lang="en-US" dirty="0"/>
              <a:t>: This is very significant, i.e., the confidence interval on coefficients does not contain 0 as a possibility.</a:t>
            </a:r>
          </a:p>
        </p:txBody>
      </p:sp>
      <p:sp>
        <p:nvSpPr>
          <p:cNvPr id="12" name="TextBox 11">
            <a:extLst>
              <a:ext uri="{FF2B5EF4-FFF2-40B4-BE49-F238E27FC236}">
                <a16:creationId xmlns:a16="http://schemas.microsoft.com/office/drawing/2014/main" id="{D623978B-25FE-4740-A280-62695D2BA36A}"/>
              </a:ext>
            </a:extLst>
          </p:cNvPr>
          <p:cNvSpPr txBox="1"/>
          <p:nvPr/>
        </p:nvSpPr>
        <p:spPr>
          <a:xfrm>
            <a:off x="9221820" y="4471909"/>
            <a:ext cx="2824263" cy="1200329"/>
          </a:xfrm>
          <a:prstGeom prst="rect">
            <a:avLst/>
          </a:prstGeom>
          <a:noFill/>
        </p:spPr>
        <p:txBody>
          <a:bodyPr wrap="square" rtlCol="0">
            <a:spAutoFit/>
          </a:bodyPr>
          <a:lstStyle/>
          <a:p>
            <a:r>
              <a:rPr lang="en-US" dirty="0">
                <a:solidFill>
                  <a:srgbClr val="FF0000"/>
                </a:solidFill>
              </a:rPr>
              <a:t>wt</a:t>
            </a:r>
            <a:r>
              <a:rPr lang="en-US" dirty="0"/>
              <a:t>: This is also significant. The trend is not flat, we feel confident that wt decreases MPG.</a:t>
            </a:r>
          </a:p>
        </p:txBody>
      </p:sp>
      <p:sp>
        <p:nvSpPr>
          <p:cNvPr id="13" name="TextBox 12">
            <a:extLst>
              <a:ext uri="{FF2B5EF4-FFF2-40B4-BE49-F238E27FC236}">
                <a16:creationId xmlns:a16="http://schemas.microsoft.com/office/drawing/2014/main" id="{BA2E2976-4E4C-499E-A660-DC3700B1770A}"/>
              </a:ext>
            </a:extLst>
          </p:cNvPr>
          <p:cNvSpPr txBox="1"/>
          <p:nvPr/>
        </p:nvSpPr>
        <p:spPr>
          <a:xfrm>
            <a:off x="9221821" y="5657671"/>
            <a:ext cx="2824263" cy="923330"/>
          </a:xfrm>
          <a:prstGeom prst="rect">
            <a:avLst/>
          </a:prstGeom>
          <a:noFill/>
        </p:spPr>
        <p:txBody>
          <a:bodyPr wrap="square" rtlCol="0">
            <a:spAutoFit/>
          </a:bodyPr>
          <a:lstStyle/>
          <a:p>
            <a:r>
              <a:rPr lang="en-US" dirty="0">
                <a:solidFill>
                  <a:srgbClr val="FF0000"/>
                </a:solidFill>
              </a:rPr>
              <a:t>am</a:t>
            </a:r>
            <a:r>
              <a:rPr lang="en-US" dirty="0"/>
              <a:t>: The trend is not significant, difference can be 0.</a:t>
            </a:r>
          </a:p>
        </p:txBody>
      </p:sp>
      <p:sp>
        <p:nvSpPr>
          <p:cNvPr id="14" name="TextBox 13">
            <a:extLst>
              <a:ext uri="{FF2B5EF4-FFF2-40B4-BE49-F238E27FC236}">
                <a16:creationId xmlns:a16="http://schemas.microsoft.com/office/drawing/2014/main" id="{DE940338-86F3-4BD0-A28C-736B99404EF7}"/>
              </a:ext>
            </a:extLst>
          </p:cNvPr>
          <p:cNvSpPr txBox="1"/>
          <p:nvPr/>
        </p:nvSpPr>
        <p:spPr>
          <a:xfrm>
            <a:off x="9824936" y="1128412"/>
            <a:ext cx="2449750" cy="1200329"/>
          </a:xfrm>
          <a:prstGeom prst="rect">
            <a:avLst/>
          </a:prstGeom>
          <a:noFill/>
        </p:spPr>
        <p:txBody>
          <a:bodyPr wrap="square" rtlCol="0">
            <a:spAutoFit/>
          </a:bodyPr>
          <a:lstStyle/>
          <a:p>
            <a:r>
              <a:rPr lang="en-US" dirty="0">
                <a:highlight>
                  <a:srgbClr val="FFFF00"/>
                </a:highlight>
              </a:rPr>
              <a:t>The model fits the data well, has a large effect (R2 &gt; 0.26) and is very predictive (R2 &gt; 0.70)</a:t>
            </a:r>
          </a:p>
        </p:txBody>
      </p:sp>
      <p:cxnSp>
        <p:nvCxnSpPr>
          <p:cNvPr id="16" name="Straight Arrow Connector 15">
            <a:extLst>
              <a:ext uri="{FF2B5EF4-FFF2-40B4-BE49-F238E27FC236}">
                <a16:creationId xmlns:a16="http://schemas.microsoft.com/office/drawing/2014/main" id="{A67FB1E6-4776-4E05-ACBD-C6C33F2EE335}"/>
              </a:ext>
            </a:extLst>
          </p:cNvPr>
          <p:cNvCxnSpPr>
            <a:cxnSpLocks/>
          </p:cNvCxnSpPr>
          <p:nvPr/>
        </p:nvCxnSpPr>
        <p:spPr>
          <a:xfrm flipH="1">
            <a:off x="9221820" y="1865493"/>
            <a:ext cx="525295" cy="4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436EEF1-3E6F-4E3E-B9AF-A55C7E1C677D}"/>
              </a:ext>
            </a:extLst>
          </p:cNvPr>
          <p:cNvSpPr/>
          <p:nvPr/>
        </p:nvSpPr>
        <p:spPr>
          <a:xfrm>
            <a:off x="3287949" y="4976237"/>
            <a:ext cx="2295728" cy="18385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84A15A30-14EC-4026-9692-2B2C97826B81}"/>
              </a:ext>
            </a:extLst>
          </p:cNvPr>
          <p:cNvSpPr>
            <a:spLocks noGrp="1"/>
          </p:cNvSpPr>
          <p:nvPr>
            <p:ph type="sldNum" sz="quarter" idx="12"/>
          </p:nvPr>
        </p:nvSpPr>
        <p:spPr/>
        <p:txBody>
          <a:bodyPr/>
          <a:lstStyle/>
          <a:p>
            <a:fld id="{35032509-D289-4CC9-8A27-14E47DC64BC2}" type="slidenum">
              <a:rPr lang="en-US" smtClean="0"/>
              <a:t>66</a:t>
            </a:fld>
            <a:endParaRPr lang="en-US" dirty="0"/>
          </a:p>
        </p:txBody>
      </p:sp>
      <p:sp>
        <p:nvSpPr>
          <p:cNvPr id="17" name="TextBox 16">
            <a:extLst>
              <a:ext uri="{FF2B5EF4-FFF2-40B4-BE49-F238E27FC236}">
                <a16:creationId xmlns:a16="http://schemas.microsoft.com/office/drawing/2014/main" id="{A6ACA0A1-B5AC-4CA5-849E-4EF5BC084044}"/>
              </a:ext>
            </a:extLst>
          </p:cNvPr>
          <p:cNvSpPr txBox="1"/>
          <p:nvPr/>
        </p:nvSpPr>
        <p:spPr>
          <a:xfrm>
            <a:off x="7788944" y="4433911"/>
            <a:ext cx="1637490" cy="646331"/>
          </a:xfrm>
          <a:prstGeom prst="rect">
            <a:avLst/>
          </a:prstGeom>
          <a:noFill/>
        </p:spPr>
        <p:txBody>
          <a:bodyPr wrap="square" rtlCol="0">
            <a:spAutoFit/>
          </a:bodyPr>
          <a:lstStyle/>
          <a:p>
            <a:r>
              <a:rPr lang="en-US" dirty="0">
                <a:highlight>
                  <a:srgbClr val="FFFF00"/>
                </a:highlight>
              </a:rPr>
              <a:t>When p &lt; .05, it’s significant</a:t>
            </a:r>
          </a:p>
        </p:txBody>
      </p:sp>
      <p:cxnSp>
        <p:nvCxnSpPr>
          <p:cNvPr id="15" name="Straight Arrow Connector 14">
            <a:extLst>
              <a:ext uri="{FF2B5EF4-FFF2-40B4-BE49-F238E27FC236}">
                <a16:creationId xmlns:a16="http://schemas.microsoft.com/office/drawing/2014/main" id="{937BD73E-1BDF-41A7-8192-DF93143F6E1A}"/>
              </a:ext>
            </a:extLst>
          </p:cNvPr>
          <p:cNvCxnSpPr>
            <a:cxnSpLocks/>
          </p:cNvCxnSpPr>
          <p:nvPr/>
        </p:nvCxnSpPr>
        <p:spPr>
          <a:xfrm flipH="1">
            <a:off x="7909169" y="5072073"/>
            <a:ext cx="422031" cy="16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75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FBFF-89B6-482F-BB24-C65F9B3F5580}"/>
              </a:ext>
            </a:extLst>
          </p:cNvPr>
          <p:cNvSpPr>
            <a:spLocks noGrp="1"/>
          </p:cNvSpPr>
          <p:nvPr>
            <p:ph type="title"/>
          </p:nvPr>
        </p:nvSpPr>
        <p:spPr/>
        <p:txBody>
          <a:bodyPr/>
          <a:lstStyle/>
          <a:p>
            <a:r>
              <a:rPr lang="en-US" dirty="0"/>
              <a:t>More on using confidence intervals to test regression coefficients of B= 0</a:t>
            </a:r>
          </a:p>
        </p:txBody>
      </p:sp>
      <p:sp>
        <p:nvSpPr>
          <p:cNvPr id="4" name="Slide Number Placeholder 3">
            <a:extLst>
              <a:ext uri="{FF2B5EF4-FFF2-40B4-BE49-F238E27FC236}">
                <a16:creationId xmlns:a16="http://schemas.microsoft.com/office/drawing/2014/main" id="{0A28E3DD-7FD7-4147-9B9D-90E19946B12E}"/>
              </a:ext>
            </a:extLst>
          </p:cNvPr>
          <p:cNvSpPr>
            <a:spLocks noGrp="1"/>
          </p:cNvSpPr>
          <p:nvPr>
            <p:ph type="sldNum" sz="quarter" idx="12"/>
          </p:nvPr>
        </p:nvSpPr>
        <p:spPr/>
        <p:txBody>
          <a:bodyPr/>
          <a:lstStyle/>
          <a:p>
            <a:fld id="{35032509-D289-4CC9-8A27-14E47DC64BC2}" type="slidenum">
              <a:rPr lang="en-US" smtClean="0"/>
              <a:t>67</a:t>
            </a:fld>
            <a:endParaRPr lang="en-US" dirty="0"/>
          </a:p>
        </p:txBody>
      </p:sp>
      <p:pic>
        <p:nvPicPr>
          <p:cNvPr id="1026" name="Picture 2" descr="Plot object">
            <a:extLst>
              <a:ext uri="{FF2B5EF4-FFF2-40B4-BE49-F238E27FC236}">
                <a16:creationId xmlns:a16="http://schemas.microsoft.com/office/drawing/2014/main" id="{99C92BE2-89B6-473D-9CA7-5B0F149A99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5625"/>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FEF998-4FDB-4745-B375-BF517B13AFB0}"/>
              </a:ext>
            </a:extLst>
          </p:cNvPr>
          <p:cNvSpPr txBox="1"/>
          <p:nvPr/>
        </p:nvSpPr>
        <p:spPr>
          <a:xfrm>
            <a:off x="6686025" y="2684477"/>
            <a:ext cx="4355509" cy="923330"/>
          </a:xfrm>
          <a:prstGeom prst="rect">
            <a:avLst/>
          </a:prstGeom>
          <a:noFill/>
        </p:spPr>
        <p:txBody>
          <a:bodyPr wrap="square" rtlCol="0">
            <a:spAutoFit/>
          </a:bodyPr>
          <a:lstStyle/>
          <a:p>
            <a:r>
              <a:rPr lang="en-US" dirty="0"/>
              <a:t>If a 95% confidence interval contains 0, then it is possible that “no effect” may be associated with the predictor.</a:t>
            </a:r>
          </a:p>
        </p:txBody>
      </p:sp>
      <p:sp>
        <p:nvSpPr>
          <p:cNvPr id="7" name="TextBox 6">
            <a:extLst>
              <a:ext uri="{FF2B5EF4-FFF2-40B4-BE49-F238E27FC236}">
                <a16:creationId xmlns:a16="http://schemas.microsoft.com/office/drawing/2014/main" id="{D6B192B6-59C7-420E-B5C6-02054F3D29C6}"/>
              </a:ext>
            </a:extLst>
          </p:cNvPr>
          <p:cNvSpPr txBox="1"/>
          <p:nvPr/>
        </p:nvSpPr>
        <p:spPr>
          <a:xfrm>
            <a:off x="6600513" y="3827900"/>
            <a:ext cx="4355510" cy="923330"/>
          </a:xfrm>
          <a:prstGeom prst="rect">
            <a:avLst/>
          </a:prstGeom>
          <a:noFill/>
        </p:spPr>
        <p:txBody>
          <a:bodyPr wrap="square" rtlCol="0">
            <a:spAutoFit/>
          </a:bodyPr>
          <a:lstStyle/>
          <a:p>
            <a:r>
              <a:rPr lang="en-US" dirty="0"/>
              <a:t>For example, horse power and weight are significant predictors of MPG. We clearly see 0 doesn’t lie within the blue bars.</a:t>
            </a:r>
          </a:p>
        </p:txBody>
      </p:sp>
      <p:sp>
        <p:nvSpPr>
          <p:cNvPr id="8" name="TextBox 7">
            <a:extLst>
              <a:ext uri="{FF2B5EF4-FFF2-40B4-BE49-F238E27FC236}">
                <a16:creationId xmlns:a16="http://schemas.microsoft.com/office/drawing/2014/main" id="{BE9C8E7D-A073-4D96-A6A1-401587D440D4}"/>
              </a:ext>
            </a:extLst>
          </p:cNvPr>
          <p:cNvSpPr txBox="1"/>
          <p:nvPr/>
        </p:nvSpPr>
        <p:spPr>
          <a:xfrm>
            <a:off x="71336" y="2382257"/>
            <a:ext cx="1531907" cy="369332"/>
          </a:xfrm>
          <a:prstGeom prst="rect">
            <a:avLst/>
          </a:prstGeom>
          <a:noFill/>
        </p:spPr>
        <p:txBody>
          <a:bodyPr wrap="square" rtlCol="0">
            <a:spAutoFit/>
          </a:bodyPr>
          <a:lstStyle/>
          <a:p>
            <a:r>
              <a:rPr lang="en-US" dirty="0">
                <a:highlight>
                  <a:srgbClr val="FFFF00"/>
                </a:highlight>
              </a:rPr>
              <a:t>Horse Power</a:t>
            </a:r>
          </a:p>
        </p:txBody>
      </p:sp>
      <p:sp>
        <p:nvSpPr>
          <p:cNvPr id="9" name="TextBox 8">
            <a:extLst>
              <a:ext uri="{FF2B5EF4-FFF2-40B4-BE49-F238E27FC236}">
                <a16:creationId xmlns:a16="http://schemas.microsoft.com/office/drawing/2014/main" id="{E5C8AE82-39EA-4F26-A670-3BFC0815C8E6}"/>
              </a:ext>
            </a:extLst>
          </p:cNvPr>
          <p:cNvSpPr txBox="1"/>
          <p:nvPr/>
        </p:nvSpPr>
        <p:spPr>
          <a:xfrm>
            <a:off x="44545" y="3863912"/>
            <a:ext cx="1531907" cy="369332"/>
          </a:xfrm>
          <a:prstGeom prst="rect">
            <a:avLst/>
          </a:prstGeom>
          <a:noFill/>
        </p:spPr>
        <p:txBody>
          <a:bodyPr wrap="square" rtlCol="0">
            <a:spAutoFit/>
          </a:bodyPr>
          <a:lstStyle/>
          <a:p>
            <a:r>
              <a:rPr lang="en-US" dirty="0">
                <a:highlight>
                  <a:srgbClr val="FFFF00"/>
                </a:highlight>
              </a:rPr>
              <a:t>Weight</a:t>
            </a:r>
          </a:p>
        </p:txBody>
      </p:sp>
      <p:sp>
        <p:nvSpPr>
          <p:cNvPr id="10" name="TextBox 9">
            <a:extLst>
              <a:ext uri="{FF2B5EF4-FFF2-40B4-BE49-F238E27FC236}">
                <a16:creationId xmlns:a16="http://schemas.microsoft.com/office/drawing/2014/main" id="{645AE7FA-72F5-4866-8AC5-044FAFDCB982}"/>
              </a:ext>
            </a:extLst>
          </p:cNvPr>
          <p:cNvSpPr txBox="1"/>
          <p:nvPr/>
        </p:nvSpPr>
        <p:spPr>
          <a:xfrm>
            <a:off x="98847" y="5329589"/>
            <a:ext cx="1531907" cy="923330"/>
          </a:xfrm>
          <a:prstGeom prst="rect">
            <a:avLst/>
          </a:prstGeom>
          <a:noFill/>
        </p:spPr>
        <p:txBody>
          <a:bodyPr wrap="square" rtlCol="0">
            <a:spAutoFit/>
          </a:bodyPr>
          <a:lstStyle/>
          <a:p>
            <a:r>
              <a:rPr lang="en-US" dirty="0">
                <a:highlight>
                  <a:srgbClr val="FFFF00"/>
                </a:highlight>
              </a:rPr>
              <a:t>Automatic or Manual Transmission</a:t>
            </a:r>
          </a:p>
        </p:txBody>
      </p:sp>
      <p:sp>
        <p:nvSpPr>
          <p:cNvPr id="11" name="TextBox 10">
            <a:extLst>
              <a:ext uri="{FF2B5EF4-FFF2-40B4-BE49-F238E27FC236}">
                <a16:creationId xmlns:a16="http://schemas.microsoft.com/office/drawing/2014/main" id="{193059E4-D5CF-4800-8C43-BCADBE4B2F01}"/>
              </a:ext>
            </a:extLst>
          </p:cNvPr>
          <p:cNvSpPr txBox="1"/>
          <p:nvPr/>
        </p:nvSpPr>
        <p:spPr>
          <a:xfrm>
            <a:off x="5575912" y="1737439"/>
            <a:ext cx="1764455" cy="369332"/>
          </a:xfrm>
          <a:prstGeom prst="rect">
            <a:avLst/>
          </a:prstGeom>
          <a:noFill/>
        </p:spPr>
        <p:txBody>
          <a:bodyPr wrap="square" rtlCol="0">
            <a:spAutoFit/>
          </a:bodyPr>
          <a:lstStyle/>
          <a:p>
            <a:r>
              <a:rPr lang="en-US" dirty="0">
                <a:highlight>
                  <a:srgbClr val="FFFF00"/>
                </a:highlight>
              </a:rPr>
              <a:t>Difference of 0</a:t>
            </a:r>
          </a:p>
        </p:txBody>
      </p:sp>
      <p:sp>
        <p:nvSpPr>
          <p:cNvPr id="12" name="Oval 11">
            <a:extLst>
              <a:ext uri="{FF2B5EF4-FFF2-40B4-BE49-F238E27FC236}">
                <a16:creationId xmlns:a16="http://schemas.microsoft.com/office/drawing/2014/main" id="{B072B955-DB84-4233-A31F-D0DE16D1C96C}"/>
              </a:ext>
            </a:extLst>
          </p:cNvPr>
          <p:cNvSpPr/>
          <p:nvPr/>
        </p:nvSpPr>
        <p:spPr>
          <a:xfrm>
            <a:off x="6095999" y="2241708"/>
            <a:ext cx="329967" cy="2432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EF0EB4B-C127-46A1-AE47-D470109FA99F}"/>
              </a:ext>
            </a:extLst>
          </p:cNvPr>
          <p:cNvSpPr txBox="1"/>
          <p:nvPr/>
        </p:nvSpPr>
        <p:spPr>
          <a:xfrm>
            <a:off x="6459635" y="5640494"/>
            <a:ext cx="4355510" cy="1200329"/>
          </a:xfrm>
          <a:prstGeom prst="rect">
            <a:avLst/>
          </a:prstGeom>
          <a:noFill/>
        </p:spPr>
        <p:txBody>
          <a:bodyPr wrap="square" rtlCol="0">
            <a:spAutoFit/>
          </a:bodyPr>
          <a:lstStyle/>
          <a:p>
            <a:r>
              <a:rPr lang="en-US" dirty="0"/>
              <a:t>However, 0 is within the blue bar for transmission. It is possible that if we had many random samples that a difference of 0 would be found within many.</a:t>
            </a:r>
          </a:p>
        </p:txBody>
      </p:sp>
      <p:cxnSp>
        <p:nvCxnSpPr>
          <p:cNvPr id="14" name="Straight Arrow Connector 13">
            <a:extLst>
              <a:ext uri="{FF2B5EF4-FFF2-40B4-BE49-F238E27FC236}">
                <a16:creationId xmlns:a16="http://schemas.microsoft.com/office/drawing/2014/main" id="{AC737FA7-BF15-443A-BD2D-2CDAFEE80E67}"/>
              </a:ext>
            </a:extLst>
          </p:cNvPr>
          <p:cNvCxnSpPr>
            <a:cxnSpLocks/>
          </p:cNvCxnSpPr>
          <p:nvPr/>
        </p:nvCxnSpPr>
        <p:spPr>
          <a:xfrm flipH="1" flipV="1">
            <a:off x="6161518" y="5563312"/>
            <a:ext cx="99464" cy="79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2339E8-A4FB-4F9E-866D-B0877462D3CB}"/>
              </a:ext>
            </a:extLst>
          </p:cNvPr>
          <p:cNvSpPr txBox="1"/>
          <p:nvPr/>
        </p:nvSpPr>
        <p:spPr>
          <a:xfrm>
            <a:off x="3176954" y="2975376"/>
            <a:ext cx="2218831" cy="646331"/>
          </a:xfrm>
          <a:prstGeom prst="rect">
            <a:avLst/>
          </a:prstGeom>
          <a:noFill/>
        </p:spPr>
        <p:txBody>
          <a:bodyPr wrap="square" rtlCol="0">
            <a:spAutoFit/>
          </a:bodyPr>
          <a:lstStyle/>
          <a:p>
            <a:r>
              <a:rPr lang="en-US" dirty="0">
                <a:highlight>
                  <a:srgbClr val="FFFF00"/>
                </a:highlight>
              </a:rPr>
              <a:t>90%, 95%, 99% confidence intervals</a:t>
            </a:r>
          </a:p>
        </p:txBody>
      </p:sp>
      <p:cxnSp>
        <p:nvCxnSpPr>
          <p:cNvPr id="6" name="Straight Arrow Connector 5">
            <a:extLst>
              <a:ext uri="{FF2B5EF4-FFF2-40B4-BE49-F238E27FC236}">
                <a16:creationId xmlns:a16="http://schemas.microsoft.com/office/drawing/2014/main" id="{B0332A5F-B790-4BA3-AFEE-22837C1B1074}"/>
              </a:ext>
            </a:extLst>
          </p:cNvPr>
          <p:cNvCxnSpPr>
            <a:cxnSpLocks/>
          </p:cNvCxnSpPr>
          <p:nvPr/>
        </p:nvCxnSpPr>
        <p:spPr>
          <a:xfrm flipV="1">
            <a:off x="4743938" y="2613148"/>
            <a:ext cx="762038" cy="36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A5DEEB-D811-43A8-8A93-CA99B6ACBE85}"/>
              </a:ext>
            </a:extLst>
          </p:cNvPr>
          <p:cNvCxnSpPr>
            <a:cxnSpLocks/>
          </p:cNvCxnSpPr>
          <p:nvPr/>
        </p:nvCxnSpPr>
        <p:spPr>
          <a:xfrm flipV="1">
            <a:off x="4142000" y="2613148"/>
            <a:ext cx="1042238" cy="370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CB6381-C517-4141-90E9-4A95736E7541}"/>
              </a:ext>
            </a:extLst>
          </p:cNvPr>
          <p:cNvCxnSpPr>
            <a:cxnSpLocks/>
          </p:cNvCxnSpPr>
          <p:nvPr/>
        </p:nvCxnSpPr>
        <p:spPr>
          <a:xfrm flipV="1">
            <a:off x="3676786" y="2601218"/>
            <a:ext cx="1075484" cy="30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889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a:t>
            </a:r>
          </a:p>
        </p:txBody>
      </p:sp>
      <p:sp>
        <p:nvSpPr>
          <p:cNvPr id="16" name="TextBox 15">
            <a:extLst>
              <a:ext uri="{FF2B5EF4-FFF2-40B4-BE49-F238E27FC236}">
                <a16:creationId xmlns:a16="http://schemas.microsoft.com/office/drawing/2014/main" id="{A0DA78C2-F2C1-48C1-A8E8-F8A9E045FCE6}"/>
              </a:ext>
            </a:extLst>
          </p:cNvPr>
          <p:cNvSpPr txBox="1"/>
          <p:nvPr/>
        </p:nvSpPr>
        <p:spPr>
          <a:xfrm>
            <a:off x="2529191" y="1690688"/>
            <a:ext cx="7412477" cy="1200329"/>
          </a:xfrm>
          <a:prstGeom prst="rect">
            <a:avLst/>
          </a:prstGeom>
          <a:noFill/>
        </p:spPr>
        <p:txBody>
          <a:bodyPr wrap="square" rtlCol="0">
            <a:spAutoFit/>
          </a:bodyPr>
          <a:lstStyle/>
          <a:p>
            <a:r>
              <a:rPr lang="en-US" dirty="0"/>
              <a:t>Below, we have an ANOVA table with F statistic results that indicate significance. The bottom 2 lines are the regression and Residual Error components. The ratio of 48.96 and a p-value &lt;0.0001 indicates a significant regression and at least 1 significant predictor. </a:t>
            </a:r>
          </a:p>
        </p:txBody>
      </p:sp>
      <p:pic>
        <p:nvPicPr>
          <p:cNvPr id="14" name="Content Placeholder 13">
            <a:extLst>
              <a:ext uri="{FF2B5EF4-FFF2-40B4-BE49-F238E27FC236}">
                <a16:creationId xmlns:a16="http://schemas.microsoft.com/office/drawing/2014/main" id="{9D0DDD28-FAA2-4E82-A786-6003565C5A6A}"/>
              </a:ext>
            </a:extLst>
          </p:cNvPr>
          <p:cNvPicPr>
            <a:picLocks noGrp="1" noChangeAspect="1"/>
          </p:cNvPicPr>
          <p:nvPr>
            <p:ph idx="1"/>
          </p:nvPr>
        </p:nvPicPr>
        <p:blipFill>
          <a:blip r:embed="rId2"/>
          <a:stretch>
            <a:fillRect/>
          </a:stretch>
        </p:blipFill>
        <p:spPr>
          <a:xfrm>
            <a:off x="2067400" y="3153156"/>
            <a:ext cx="8232501" cy="2952345"/>
          </a:xfrm>
          <a:prstGeom prst="rect">
            <a:avLst/>
          </a:prstGeom>
        </p:spPr>
      </p:pic>
      <p:sp>
        <p:nvSpPr>
          <p:cNvPr id="15" name="Oval 14">
            <a:extLst>
              <a:ext uri="{FF2B5EF4-FFF2-40B4-BE49-F238E27FC236}">
                <a16:creationId xmlns:a16="http://schemas.microsoft.com/office/drawing/2014/main" id="{23443096-487E-4096-A961-3492096A0576}"/>
              </a:ext>
            </a:extLst>
          </p:cNvPr>
          <p:cNvSpPr/>
          <p:nvPr/>
        </p:nvSpPr>
        <p:spPr>
          <a:xfrm>
            <a:off x="7324927" y="5248958"/>
            <a:ext cx="2013625" cy="4514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BFB28-F371-450A-831B-A58DF73D931F}"/>
              </a:ext>
            </a:extLst>
          </p:cNvPr>
          <p:cNvSpPr txBox="1"/>
          <p:nvPr/>
        </p:nvSpPr>
        <p:spPr>
          <a:xfrm>
            <a:off x="9669293" y="5290017"/>
            <a:ext cx="2449750" cy="369332"/>
          </a:xfrm>
          <a:prstGeom prst="rect">
            <a:avLst/>
          </a:prstGeom>
          <a:noFill/>
        </p:spPr>
        <p:txBody>
          <a:bodyPr wrap="square" rtlCol="0">
            <a:spAutoFit/>
          </a:bodyPr>
          <a:lstStyle/>
          <a:p>
            <a:r>
              <a:rPr lang="en-US" dirty="0">
                <a:highlight>
                  <a:srgbClr val="FFFF00"/>
                </a:highlight>
              </a:rPr>
              <a:t>315.25 / 6.44 = 48.96</a:t>
            </a:r>
          </a:p>
        </p:txBody>
      </p:sp>
      <p:cxnSp>
        <p:nvCxnSpPr>
          <p:cNvPr id="10" name="Straight Arrow Connector 9">
            <a:extLst>
              <a:ext uri="{FF2B5EF4-FFF2-40B4-BE49-F238E27FC236}">
                <a16:creationId xmlns:a16="http://schemas.microsoft.com/office/drawing/2014/main" id="{263709DC-6B49-4DA6-B817-69EF483D2CAF}"/>
              </a:ext>
            </a:extLst>
          </p:cNvPr>
          <p:cNvCxnSpPr/>
          <p:nvPr/>
        </p:nvCxnSpPr>
        <p:spPr>
          <a:xfrm flipH="1" flipV="1">
            <a:off x="9182911" y="5700409"/>
            <a:ext cx="1215957" cy="12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B79112F-C359-4827-95E2-19C75B0CBB56}"/>
              </a:ext>
            </a:extLst>
          </p:cNvPr>
          <p:cNvSpPr>
            <a:spLocks noGrp="1"/>
          </p:cNvSpPr>
          <p:nvPr>
            <p:ph type="sldNum" sz="quarter" idx="12"/>
          </p:nvPr>
        </p:nvSpPr>
        <p:spPr/>
        <p:txBody>
          <a:bodyPr/>
          <a:lstStyle/>
          <a:p>
            <a:fld id="{35032509-D289-4CC9-8A27-14E47DC64BC2}" type="slidenum">
              <a:rPr lang="en-US" smtClean="0"/>
              <a:t>68</a:t>
            </a:fld>
            <a:endParaRPr lang="en-US" dirty="0"/>
          </a:p>
        </p:txBody>
      </p:sp>
    </p:spTree>
    <p:extLst>
      <p:ext uri="{BB962C8B-B14F-4D97-AF65-F5344CB8AC3E}">
        <p14:creationId xmlns:p14="http://schemas.microsoft.com/office/powerpoint/2010/main" val="588235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85C438-4E4C-4277-B964-E30FFA860E5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Missing data</a:t>
            </a:r>
          </a:p>
        </p:txBody>
      </p:sp>
      <p:sp>
        <p:nvSpPr>
          <p:cNvPr id="3" name="Text Placeholder 2">
            <a:extLst>
              <a:ext uri="{FF2B5EF4-FFF2-40B4-BE49-F238E27FC236}">
                <a16:creationId xmlns:a16="http://schemas.microsoft.com/office/drawing/2014/main" id="{7FC89EF8-ED08-4D71-B6CE-8EAE57EB717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and solutions. To read more, see Harrell book (Chapter 3).</a:t>
            </a:r>
          </a:p>
        </p:txBody>
      </p:sp>
      <p:sp>
        <p:nvSpPr>
          <p:cNvPr id="4" name="Slide Number Placeholder 3">
            <a:extLst>
              <a:ext uri="{FF2B5EF4-FFF2-40B4-BE49-F238E27FC236}">
                <a16:creationId xmlns:a16="http://schemas.microsoft.com/office/drawing/2014/main" id="{CDDA0F32-1722-4986-B83A-3CD5A90EB2F5}"/>
              </a:ext>
            </a:extLst>
          </p:cNvPr>
          <p:cNvSpPr>
            <a:spLocks noGrp="1"/>
          </p:cNvSpPr>
          <p:nvPr>
            <p:ph type="sldNum" sz="quarter" idx="12"/>
          </p:nvPr>
        </p:nvSpPr>
        <p:spPr/>
        <p:txBody>
          <a:bodyPr/>
          <a:lstStyle/>
          <a:p>
            <a:fld id="{35032509-D289-4CC9-8A27-14E47DC64BC2}" type="slidenum">
              <a:rPr lang="en-US" smtClean="0"/>
              <a:t>69</a:t>
            </a:fld>
            <a:endParaRPr lang="en-US" dirty="0"/>
          </a:p>
        </p:txBody>
      </p:sp>
    </p:spTree>
    <p:extLst>
      <p:ext uri="{BB962C8B-B14F-4D97-AF65-F5344CB8AC3E}">
        <p14:creationId xmlns:p14="http://schemas.microsoft.com/office/powerpoint/2010/main" val="1363613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C262-AA00-433D-B0E8-9EBFFB92E2C9}"/>
              </a:ext>
            </a:extLst>
          </p:cNvPr>
          <p:cNvSpPr>
            <a:spLocks noGrp="1"/>
          </p:cNvSpPr>
          <p:nvPr>
            <p:ph type="title"/>
          </p:nvPr>
        </p:nvSpPr>
        <p:spPr/>
        <p:txBody>
          <a:bodyPr>
            <a:normAutofit/>
          </a:bodyPr>
          <a:lstStyle/>
          <a:p>
            <a:r>
              <a:rPr lang="en-US" dirty="0"/>
              <a:t>Three reasons for doing regressions</a:t>
            </a:r>
          </a:p>
        </p:txBody>
      </p:sp>
      <p:sp>
        <p:nvSpPr>
          <p:cNvPr id="3" name="Content Placeholder 2">
            <a:extLst>
              <a:ext uri="{FF2B5EF4-FFF2-40B4-BE49-F238E27FC236}">
                <a16:creationId xmlns:a16="http://schemas.microsoft.com/office/drawing/2014/main" id="{CC2F1D0F-A0C5-4E0D-AC39-F04332F4C634}"/>
              </a:ext>
            </a:extLst>
          </p:cNvPr>
          <p:cNvSpPr>
            <a:spLocks noGrp="1"/>
          </p:cNvSpPr>
          <p:nvPr>
            <p:ph idx="1"/>
          </p:nvPr>
        </p:nvSpPr>
        <p:spPr/>
        <p:txBody>
          <a:bodyPr/>
          <a:lstStyle/>
          <a:p>
            <a:pPr marL="514350" indent="-514350">
              <a:buFont typeface="+mj-lt"/>
              <a:buAutoNum type="arabicPeriod"/>
            </a:pPr>
            <a:r>
              <a:rPr lang="en-US" dirty="0">
                <a:solidFill>
                  <a:srgbClr val="00B0F0"/>
                </a:solidFill>
                <a:effectLst/>
                <a:ea typeface="Calibri" panose="020F0502020204030204" pitchFamily="34" charset="0"/>
                <a:cs typeface="Times New Roman" panose="02020603050405020304" pitchFamily="18" charset="0"/>
              </a:rPr>
              <a:t>Hypothesis testing</a:t>
            </a:r>
            <a:r>
              <a:rPr lang="en-US" dirty="0">
                <a:effectLst/>
                <a:ea typeface="Calibri" panose="020F0502020204030204" pitchFamily="34" charset="0"/>
                <a:cs typeface="Times New Roman" panose="02020603050405020304" pitchFamily="18" charset="0"/>
              </a:rPr>
              <a:t>: “We expect the group that received the intervention will have a lower readmissions rate”, “we expect the period after the vaccine to have a lower mortality rate”, etc</a:t>
            </a:r>
            <a:r>
              <a:rPr lang="en-US" dirty="0">
                <a:ea typeface="Calibri" panose="020F0502020204030204" pitchFamily="34" charset="0"/>
                <a:cs typeface="Times New Roman" panose="02020603050405020304" pitchFamily="18" charset="0"/>
              </a:rPr>
              <a:t>.</a:t>
            </a:r>
            <a:endParaRPr lang="en-US" dirty="0">
              <a:effectLst/>
              <a:ea typeface="Calibri" panose="020F0502020204030204" pitchFamily="34" charset="0"/>
              <a:cs typeface="Times New Roman" panose="02020603050405020304" pitchFamily="18" charset="0"/>
            </a:endParaRP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Effect size e</a:t>
            </a:r>
            <a:r>
              <a:rPr lang="en-US" dirty="0">
                <a:solidFill>
                  <a:srgbClr val="00B0F0"/>
                </a:solidFill>
                <a:effectLst/>
                <a:ea typeface="Calibri" panose="020F0502020204030204" pitchFamily="34" charset="0"/>
                <a:cs typeface="Times New Roman" panose="02020603050405020304" pitchFamily="18" charset="0"/>
              </a:rPr>
              <a:t>stimation</a:t>
            </a:r>
            <a:r>
              <a:rPr lang="en-US" dirty="0">
                <a:effectLst/>
                <a:ea typeface="Calibri" panose="020F0502020204030204" pitchFamily="34" charset="0"/>
                <a:cs typeface="Times New Roman" panose="02020603050405020304" pitchFamily="18" charset="0"/>
              </a:rPr>
              <a:t>: We may want to know how much an effect has on an outcome. For example, what percentage of readmissions is reduced by an intervention? What are the cost savings from an intervention program?</a:t>
            </a: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P</a:t>
            </a:r>
            <a:r>
              <a:rPr lang="en-US" dirty="0">
                <a:solidFill>
                  <a:srgbClr val="00B0F0"/>
                </a:solidFill>
                <a:effectLst/>
                <a:ea typeface="Calibri" panose="020F0502020204030204" pitchFamily="34" charset="0"/>
                <a:cs typeface="Times New Roman" panose="02020603050405020304" pitchFamily="18" charset="0"/>
              </a:rPr>
              <a:t>redictive modeling</a:t>
            </a:r>
            <a:r>
              <a:rPr lang="en-US" dirty="0">
                <a:effectLst/>
                <a:ea typeface="Calibri" panose="020F0502020204030204" pitchFamily="34" charset="0"/>
                <a:cs typeface="Times New Roman" panose="02020603050405020304" pitchFamily="18" charset="0"/>
              </a:rPr>
              <a:t>: We create predicted scores for individuals to assign care. For example, we may try to predict a patient’s chance of survival, length of stay, a child’s lung capacity, etc.  </a:t>
            </a:r>
            <a:endParaRPr lang="en-US" dirty="0"/>
          </a:p>
        </p:txBody>
      </p:sp>
      <p:sp>
        <p:nvSpPr>
          <p:cNvPr id="4" name="Slide Number Placeholder 3">
            <a:extLst>
              <a:ext uri="{FF2B5EF4-FFF2-40B4-BE49-F238E27FC236}">
                <a16:creationId xmlns:a16="http://schemas.microsoft.com/office/drawing/2014/main" id="{31AE3F37-B643-47AE-9CE3-E4998B03E882}"/>
              </a:ext>
            </a:extLst>
          </p:cNvPr>
          <p:cNvSpPr>
            <a:spLocks noGrp="1"/>
          </p:cNvSpPr>
          <p:nvPr>
            <p:ph type="sldNum" sz="quarter" idx="12"/>
          </p:nvPr>
        </p:nvSpPr>
        <p:spPr/>
        <p:txBody>
          <a:bodyPr/>
          <a:lstStyle/>
          <a:p>
            <a:fld id="{35032509-D289-4CC9-8A27-14E47DC64BC2}" type="slidenum">
              <a:rPr lang="en-US" smtClean="0"/>
              <a:t>7</a:t>
            </a:fld>
            <a:endParaRPr lang="en-US" dirty="0"/>
          </a:p>
        </p:txBody>
      </p:sp>
    </p:spTree>
    <p:extLst>
      <p:ext uri="{BB962C8B-B14F-4D97-AF65-F5344CB8AC3E}">
        <p14:creationId xmlns:p14="http://schemas.microsoft.com/office/powerpoint/2010/main" val="126001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62B-3A89-4382-8D2E-21C3EF3C9733}"/>
              </a:ext>
            </a:extLst>
          </p:cNvPr>
          <p:cNvSpPr>
            <a:spLocks noGrp="1"/>
          </p:cNvSpPr>
          <p:nvPr>
            <p:ph type="title"/>
          </p:nvPr>
        </p:nvSpPr>
        <p:spPr/>
        <p:txBody>
          <a:bodyPr/>
          <a:lstStyle/>
          <a:p>
            <a:r>
              <a:rPr lang="en-US" dirty="0"/>
              <a:t>Types of missing data</a:t>
            </a:r>
          </a:p>
        </p:txBody>
      </p:sp>
      <p:sp>
        <p:nvSpPr>
          <p:cNvPr id="3" name="Content Placeholder 2">
            <a:extLst>
              <a:ext uri="{FF2B5EF4-FFF2-40B4-BE49-F238E27FC236}">
                <a16:creationId xmlns:a16="http://schemas.microsoft.com/office/drawing/2014/main" id="{FC1D6B1A-0FC2-4E05-891E-BAB9178A0F41}"/>
              </a:ext>
            </a:extLst>
          </p:cNvPr>
          <p:cNvSpPr>
            <a:spLocks noGrp="1"/>
          </p:cNvSpPr>
          <p:nvPr>
            <p:ph idx="1"/>
          </p:nvPr>
        </p:nvSpPr>
        <p:spPr>
          <a:xfrm>
            <a:off x="838200" y="1825625"/>
            <a:ext cx="10515600" cy="4667250"/>
          </a:xfrm>
        </p:spPr>
        <p:txBody>
          <a:bodyPr>
            <a:noAutofit/>
          </a:bodyPr>
          <a:lstStyle/>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(missing completely at random). Random in the strictest sense (e.g., data lost because test tube for labs broken).</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MAR (missing at random). Data elements are not missing at random, but the probability that a value is missing depends on values of variables that were actually measured. For example, in a survey that asks about personal income, one group is less likely to answer. But the level of income is not correlated with the missingness. We can still impute income for them as long as we know they are in that group and because the incomes we do have for some are a random sample of all the group’s income.</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IM (Informative missing). Elements are more likely to me missing if their true values of the variable in question are systematically higher or lower. An example is when subjects with lower income levels or very high incomes are less likely to provide their personal income in an interview.</a:t>
            </a:r>
          </a:p>
          <a:p>
            <a:pPr marL="342900" marR="0" lvl="0" indent="-342900">
              <a:lnSpc>
                <a:spcPct val="107000"/>
              </a:lnSpc>
              <a:spcBef>
                <a:spcPts val="0"/>
              </a:spcBef>
              <a:spcAft>
                <a:spcPts val="80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and MAR are also called ignorable nonresponses while IM is called a nonignorable nonresponse.</a:t>
            </a:r>
          </a:p>
        </p:txBody>
      </p:sp>
      <p:sp>
        <p:nvSpPr>
          <p:cNvPr id="4" name="Slide Number Placeholder 3">
            <a:extLst>
              <a:ext uri="{FF2B5EF4-FFF2-40B4-BE49-F238E27FC236}">
                <a16:creationId xmlns:a16="http://schemas.microsoft.com/office/drawing/2014/main" id="{105B3A34-E4AB-4E82-87F1-79603A554A7D}"/>
              </a:ext>
            </a:extLst>
          </p:cNvPr>
          <p:cNvSpPr>
            <a:spLocks noGrp="1"/>
          </p:cNvSpPr>
          <p:nvPr>
            <p:ph type="sldNum" sz="quarter" idx="12"/>
          </p:nvPr>
        </p:nvSpPr>
        <p:spPr/>
        <p:txBody>
          <a:bodyPr/>
          <a:lstStyle/>
          <a:p>
            <a:fld id="{35032509-D289-4CC9-8A27-14E47DC64BC2}" type="slidenum">
              <a:rPr lang="en-US" smtClean="0"/>
              <a:t>70</a:t>
            </a:fld>
            <a:endParaRPr lang="en-US" dirty="0"/>
          </a:p>
        </p:txBody>
      </p:sp>
    </p:spTree>
    <p:extLst>
      <p:ext uri="{BB962C8B-B14F-4D97-AF65-F5344CB8AC3E}">
        <p14:creationId xmlns:p14="http://schemas.microsoft.com/office/powerpoint/2010/main" val="2662613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6588-EF89-4C8A-B3CD-F2875FFB3B72}"/>
              </a:ext>
            </a:extLst>
          </p:cNvPr>
          <p:cNvSpPr>
            <a:spLocks noGrp="1"/>
          </p:cNvSpPr>
          <p:nvPr>
            <p:ph type="title"/>
          </p:nvPr>
        </p:nvSpPr>
        <p:spPr/>
        <p:txBody>
          <a:bodyPr/>
          <a:lstStyle/>
          <a:p>
            <a:r>
              <a:rPr lang="en-US" dirty="0"/>
              <a:t>How to deal with missing data</a:t>
            </a:r>
          </a:p>
        </p:txBody>
      </p:sp>
      <p:sp>
        <p:nvSpPr>
          <p:cNvPr id="3" name="Content Placeholder 2">
            <a:extLst>
              <a:ext uri="{FF2B5EF4-FFF2-40B4-BE49-F238E27FC236}">
                <a16:creationId xmlns:a16="http://schemas.microsoft.com/office/drawing/2014/main" id="{E3355B96-5E33-4E94-869A-1B8D4D07B361}"/>
              </a:ext>
            </a:extLst>
          </p:cNvPr>
          <p:cNvSpPr>
            <a:spLocks noGrp="1"/>
          </p:cNvSpPr>
          <p:nvPr>
            <p:ph idx="1"/>
          </p:nvPr>
        </p:nvSpPr>
        <p:spPr>
          <a:xfrm>
            <a:off x="838200" y="1825624"/>
            <a:ext cx="10515600" cy="4956915"/>
          </a:xfrm>
        </p:spPr>
        <p:txBody>
          <a:bodyPr>
            <a:normAutofit fontScale="92500"/>
          </a:bodyPr>
          <a:lstStyle/>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&lt;= 0.05</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isn’t a lot of missing data so simple options are available. For example, for continuous data, you can impute the median value for a predictor and for a categorical variable, you can impute the mode. You can also choose to ignore missing data and go ahead and use the variables as-is.</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0.05 to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predictor has no multicolinearity, you can do the same as the above. If the predictor is correlated with other predictors, develop a customized model to predict your predictor of interest from all the other predictors. Then impute missing with predicted values. For related or unrelated predictors, variances need to be adjusted (single imputation but multiple imputation is better).</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&gt;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Same considerations above but adjusting variances for imputation is even more important. Multiple imputation is preferred. </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Multiple predictors frequently missing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same considerations above but effects of imputations are more pronounced. The only way to know if these rules of thumb are adequate for a given dataset is to actually take missing values fully into account and to see if the results change.</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main interest is prediction and not interpretation or inference about individual effects, it is worth trying a simple imputation (e.g., median) to see if the resulting model predicts the response almost as well as one developed after using customized imputation.</a:t>
            </a:r>
          </a:p>
          <a:p>
            <a:pPr marL="342900" marR="0" lvl="0" indent="-342900">
              <a:lnSpc>
                <a:spcPct val="107000"/>
              </a:lnSpc>
              <a:spcBef>
                <a:spcPts val="0"/>
              </a:spcBef>
              <a:spcAft>
                <a:spcPts val="80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Perform the number of multiple imputations equal to the percentage of missing data. For example, 20% missing age data would require 20 imputations.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9E9DFA-B3C5-4EE1-853D-01D3F5A26B86}"/>
              </a:ext>
            </a:extLst>
          </p:cNvPr>
          <p:cNvSpPr>
            <a:spLocks noGrp="1"/>
          </p:cNvSpPr>
          <p:nvPr>
            <p:ph type="sldNum" sz="quarter" idx="12"/>
          </p:nvPr>
        </p:nvSpPr>
        <p:spPr/>
        <p:txBody>
          <a:bodyPr/>
          <a:lstStyle/>
          <a:p>
            <a:fld id="{35032509-D289-4CC9-8A27-14E47DC64BC2}" type="slidenum">
              <a:rPr lang="en-US" smtClean="0"/>
              <a:t>71</a:t>
            </a:fld>
            <a:endParaRPr lang="en-US" dirty="0"/>
          </a:p>
        </p:txBody>
      </p:sp>
    </p:spTree>
    <p:extLst>
      <p:ext uri="{BB962C8B-B14F-4D97-AF65-F5344CB8AC3E}">
        <p14:creationId xmlns:p14="http://schemas.microsoft.com/office/powerpoint/2010/main" val="325362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CE6CF5-B0F7-44CF-B7C8-4F3E12C0041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Interactions</a:t>
            </a:r>
          </a:p>
        </p:txBody>
      </p:sp>
      <p:sp>
        <p:nvSpPr>
          <p:cNvPr id="3" name="Text Placeholder 2">
            <a:extLst>
              <a:ext uri="{FF2B5EF4-FFF2-40B4-BE49-F238E27FC236}">
                <a16:creationId xmlns:a16="http://schemas.microsoft.com/office/drawing/2014/main" id="{C22C0EFC-BB9E-4E23-8DC3-66E6B86D5A2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When the effect of a variable is dependent on the levels of another variable. To read more, see Harrell book (Chapter 2).</a:t>
            </a:r>
          </a:p>
        </p:txBody>
      </p:sp>
      <p:sp>
        <p:nvSpPr>
          <p:cNvPr id="4" name="Slide Number Placeholder 3">
            <a:extLst>
              <a:ext uri="{FF2B5EF4-FFF2-40B4-BE49-F238E27FC236}">
                <a16:creationId xmlns:a16="http://schemas.microsoft.com/office/drawing/2014/main" id="{43E2FBE3-BCFD-4B74-B971-7732FA658F96}"/>
              </a:ext>
            </a:extLst>
          </p:cNvPr>
          <p:cNvSpPr>
            <a:spLocks noGrp="1"/>
          </p:cNvSpPr>
          <p:nvPr>
            <p:ph type="sldNum" sz="quarter" idx="12"/>
          </p:nvPr>
        </p:nvSpPr>
        <p:spPr/>
        <p:txBody>
          <a:bodyPr/>
          <a:lstStyle/>
          <a:p>
            <a:fld id="{35032509-D289-4CC9-8A27-14E47DC64BC2}" type="slidenum">
              <a:rPr lang="en-US" smtClean="0"/>
              <a:t>72</a:t>
            </a:fld>
            <a:endParaRPr lang="en-US" dirty="0"/>
          </a:p>
        </p:txBody>
      </p:sp>
    </p:spTree>
    <p:extLst>
      <p:ext uri="{BB962C8B-B14F-4D97-AF65-F5344CB8AC3E}">
        <p14:creationId xmlns:p14="http://schemas.microsoft.com/office/powerpoint/2010/main" val="2679336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4ADF-1EEF-4F87-A117-1FBCF4B5DC3D}"/>
              </a:ext>
            </a:extLst>
          </p:cNvPr>
          <p:cNvSpPr>
            <a:spLocks noGrp="1"/>
          </p:cNvSpPr>
          <p:nvPr>
            <p:ph type="title"/>
          </p:nvPr>
        </p:nvSpPr>
        <p:spPr/>
        <p:txBody>
          <a:bodyPr/>
          <a:lstStyle/>
          <a:p>
            <a:r>
              <a:rPr lang="en-US" dirty="0"/>
              <a:t>Relaxing the additivity assumption</a:t>
            </a:r>
          </a:p>
        </p:txBody>
      </p:sp>
      <p:pic>
        <p:nvPicPr>
          <p:cNvPr id="2050" name="Picture 2" descr="Plot object">
            <a:extLst>
              <a:ext uri="{FF2B5EF4-FFF2-40B4-BE49-F238E27FC236}">
                <a16:creationId xmlns:a16="http://schemas.microsoft.com/office/drawing/2014/main" id="{C518B554-1175-4713-9C3A-F1850FA2A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5FED1A-E702-442A-AF17-0D06C50F5CBB}"/>
              </a:ext>
            </a:extLst>
          </p:cNvPr>
          <p:cNvSpPr txBox="1"/>
          <p:nvPr/>
        </p:nvSpPr>
        <p:spPr>
          <a:xfrm>
            <a:off x="176156" y="2445055"/>
            <a:ext cx="2265040" cy="2308324"/>
          </a:xfrm>
          <a:prstGeom prst="rect">
            <a:avLst/>
          </a:prstGeom>
          <a:noFill/>
        </p:spPr>
        <p:txBody>
          <a:bodyPr wrap="square" rtlCol="0">
            <a:spAutoFit/>
          </a:bodyPr>
          <a:lstStyle/>
          <a:p>
            <a:r>
              <a:rPr lang="en-US" dirty="0">
                <a:highlight>
                  <a:srgbClr val="FFFF00"/>
                </a:highlight>
              </a:rPr>
              <a:t>A model with no interaction term predicts similar trends between weight and MPG for automatic and manual transmissions. They overlap.</a:t>
            </a:r>
          </a:p>
        </p:txBody>
      </p:sp>
      <p:sp>
        <p:nvSpPr>
          <p:cNvPr id="3" name="Slide Number Placeholder 2">
            <a:extLst>
              <a:ext uri="{FF2B5EF4-FFF2-40B4-BE49-F238E27FC236}">
                <a16:creationId xmlns:a16="http://schemas.microsoft.com/office/drawing/2014/main" id="{EAA9D34A-8F0C-425B-95CE-2DFA6E947E39}"/>
              </a:ext>
            </a:extLst>
          </p:cNvPr>
          <p:cNvSpPr>
            <a:spLocks noGrp="1"/>
          </p:cNvSpPr>
          <p:nvPr>
            <p:ph type="sldNum" sz="quarter" idx="12"/>
          </p:nvPr>
        </p:nvSpPr>
        <p:spPr/>
        <p:txBody>
          <a:bodyPr/>
          <a:lstStyle/>
          <a:p>
            <a:fld id="{35032509-D289-4CC9-8A27-14E47DC64BC2}" type="slidenum">
              <a:rPr lang="en-US" smtClean="0"/>
              <a:t>73</a:t>
            </a:fld>
            <a:endParaRPr lang="en-US" dirty="0"/>
          </a:p>
        </p:txBody>
      </p:sp>
    </p:spTree>
    <p:extLst>
      <p:ext uri="{BB962C8B-B14F-4D97-AF65-F5344CB8AC3E}">
        <p14:creationId xmlns:p14="http://schemas.microsoft.com/office/powerpoint/2010/main" val="3219159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5BAF-8222-470B-9619-BD9E91DFC7A6}"/>
              </a:ext>
            </a:extLst>
          </p:cNvPr>
          <p:cNvSpPr>
            <a:spLocks noGrp="1"/>
          </p:cNvSpPr>
          <p:nvPr>
            <p:ph type="title"/>
          </p:nvPr>
        </p:nvSpPr>
        <p:spPr/>
        <p:txBody>
          <a:bodyPr/>
          <a:lstStyle/>
          <a:p>
            <a:r>
              <a:rPr lang="en-US" dirty="0"/>
              <a:t>Interactions: The effect of car weight on MPG is dependent on the type of transmission</a:t>
            </a:r>
          </a:p>
        </p:txBody>
      </p:sp>
      <p:pic>
        <p:nvPicPr>
          <p:cNvPr id="1026" name="Picture 2" descr="Plot object">
            <a:extLst>
              <a:ext uri="{FF2B5EF4-FFF2-40B4-BE49-F238E27FC236}">
                <a16:creationId xmlns:a16="http://schemas.microsoft.com/office/drawing/2014/main" id="{C7736DF9-59EC-4311-92FC-9AAD3C1803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4AB22B-E767-49D0-8D69-9395D81FE0D4}"/>
              </a:ext>
            </a:extLst>
          </p:cNvPr>
          <p:cNvSpPr txBox="1"/>
          <p:nvPr/>
        </p:nvSpPr>
        <p:spPr>
          <a:xfrm>
            <a:off x="176156" y="2445055"/>
            <a:ext cx="2265040" cy="1200329"/>
          </a:xfrm>
          <a:prstGeom prst="rect">
            <a:avLst/>
          </a:prstGeom>
          <a:noFill/>
        </p:spPr>
        <p:txBody>
          <a:bodyPr wrap="square" rtlCol="0">
            <a:spAutoFit/>
          </a:bodyPr>
          <a:lstStyle/>
          <a:p>
            <a:r>
              <a:rPr lang="en-US" dirty="0">
                <a:highlight>
                  <a:srgbClr val="00FFFF"/>
                </a:highlight>
              </a:rPr>
              <a:t>We relax the additivity assumption and allow for an interaction.</a:t>
            </a:r>
          </a:p>
        </p:txBody>
      </p:sp>
      <p:sp>
        <p:nvSpPr>
          <p:cNvPr id="6" name="TextBox 5">
            <a:extLst>
              <a:ext uri="{FF2B5EF4-FFF2-40B4-BE49-F238E27FC236}">
                <a16:creationId xmlns:a16="http://schemas.microsoft.com/office/drawing/2014/main" id="{C32DD17A-1E3A-463E-AAF0-1AACC0E70A2F}"/>
              </a:ext>
            </a:extLst>
          </p:cNvPr>
          <p:cNvSpPr txBox="1"/>
          <p:nvPr/>
        </p:nvSpPr>
        <p:spPr>
          <a:xfrm>
            <a:off x="9623558" y="2445054"/>
            <a:ext cx="2265040" cy="2585323"/>
          </a:xfrm>
          <a:prstGeom prst="rect">
            <a:avLst/>
          </a:prstGeom>
          <a:noFill/>
        </p:spPr>
        <p:txBody>
          <a:bodyPr wrap="square" rtlCol="0">
            <a:spAutoFit/>
          </a:bodyPr>
          <a:lstStyle/>
          <a:p>
            <a:r>
              <a:rPr lang="en-US" dirty="0">
                <a:highlight>
                  <a:srgbClr val="FFFF00"/>
                </a:highlight>
              </a:rPr>
              <a:t>Lighter weight cars with manual transmissions begin with a higher MPG. But automatic transmissions generally have better MPGs over 3,500 pounds. </a:t>
            </a:r>
          </a:p>
        </p:txBody>
      </p:sp>
      <p:sp>
        <p:nvSpPr>
          <p:cNvPr id="7" name="TextBox 6">
            <a:extLst>
              <a:ext uri="{FF2B5EF4-FFF2-40B4-BE49-F238E27FC236}">
                <a16:creationId xmlns:a16="http://schemas.microsoft.com/office/drawing/2014/main" id="{0EB66DBD-53A6-4EEF-B9A9-D0A5FCC9A978}"/>
              </a:ext>
            </a:extLst>
          </p:cNvPr>
          <p:cNvSpPr txBox="1"/>
          <p:nvPr/>
        </p:nvSpPr>
        <p:spPr>
          <a:xfrm>
            <a:off x="176156" y="3922916"/>
            <a:ext cx="2265040" cy="1477328"/>
          </a:xfrm>
          <a:prstGeom prst="rect">
            <a:avLst/>
          </a:prstGeom>
          <a:noFill/>
        </p:spPr>
        <p:txBody>
          <a:bodyPr wrap="square" rtlCol="0">
            <a:spAutoFit/>
          </a:bodyPr>
          <a:lstStyle/>
          <a:p>
            <a:r>
              <a:rPr lang="en-US" dirty="0">
                <a:highlight>
                  <a:srgbClr val="FFFF00"/>
                </a:highlight>
              </a:rPr>
              <a:t>The interaction is significant (p&lt;0.05) and significantly improves the model performance.</a:t>
            </a:r>
          </a:p>
        </p:txBody>
      </p:sp>
      <p:sp>
        <p:nvSpPr>
          <p:cNvPr id="3" name="Slide Number Placeholder 2">
            <a:extLst>
              <a:ext uri="{FF2B5EF4-FFF2-40B4-BE49-F238E27FC236}">
                <a16:creationId xmlns:a16="http://schemas.microsoft.com/office/drawing/2014/main" id="{74A213EF-53A7-429A-92C6-863C9C49842C}"/>
              </a:ext>
            </a:extLst>
          </p:cNvPr>
          <p:cNvSpPr>
            <a:spLocks noGrp="1"/>
          </p:cNvSpPr>
          <p:nvPr>
            <p:ph type="sldNum" sz="quarter" idx="12"/>
          </p:nvPr>
        </p:nvSpPr>
        <p:spPr/>
        <p:txBody>
          <a:bodyPr/>
          <a:lstStyle/>
          <a:p>
            <a:fld id="{35032509-D289-4CC9-8A27-14E47DC64BC2}" type="slidenum">
              <a:rPr lang="en-US" smtClean="0"/>
              <a:t>74</a:t>
            </a:fld>
            <a:endParaRPr lang="en-US" dirty="0"/>
          </a:p>
        </p:txBody>
      </p:sp>
    </p:spTree>
    <p:extLst>
      <p:ext uri="{BB962C8B-B14F-4D97-AF65-F5344CB8AC3E}">
        <p14:creationId xmlns:p14="http://schemas.microsoft.com/office/powerpoint/2010/main" val="116658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E87E27-6025-4DB7-A328-B25030DDC9E3}"/>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Nonlinearity</a:t>
            </a:r>
          </a:p>
        </p:txBody>
      </p:sp>
      <p:sp>
        <p:nvSpPr>
          <p:cNvPr id="3" name="Text Placeholder 2">
            <a:extLst>
              <a:ext uri="{FF2B5EF4-FFF2-40B4-BE49-F238E27FC236}">
                <a16:creationId xmlns:a16="http://schemas.microsoft.com/office/drawing/2014/main" id="{D5A62A3E-DED8-4AC5-BF1E-45739E159EF7}"/>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Nonlinear trajectories, finding a trend that matches your data, potential transformations. To read more, see Harrell book (Chapter 2).</a:t>
            </a:r>
          </a:p>
        </p:txBody>
      </p:sp>
      <p:sp>
        <p:nvSpPr>
          <p:cNvPr id="4" name="Slide Number Placeholder 3">
            <a:extLst>
              <a:ext uri="{FF2B5EF4-FFF2-40B4-BE49-F238E27FC236}">
                <a16:creationId xmlns:a16="http://schemas.microsoft.com/office/drawing/2014/main" id="{C9774035-B295-4BC8-A4BF-1BDF02A89DB5}"/>
              </a:ext>
            </a:extLst>
          </p:cNvPr>
          <p:cNvSpPr>
            <a:spLocks noGrp="1"/>
          </p:cNvSpPr>
          <p:nvPr>
            <p:ph type="sldNum" sz="quarter" idx="12"/>
          </p:nvPr>
        </p:nvSpPr>
        <p:spPr/>
        <p:txBody>
          <a:bodyPr/>
          <a:lstStyle/>
          <a:p>
            <a:fld id="{35032509-D289-4CC9-8A27-14E47DC64BC2}" type="slidenum">
              <a:rPr lang="en-US" smtClean="0"/>
              <a:t>75</a:t>
            </a:fld>
            <a:endParaRPr lang="en-US" dirty="0"/>
          </a:p>
        </p:txBody>
      </p:sp>
    </p:spTree>
    <p:extLst>
      <p:ext uri="{BB962C8B-B14F-4D97-AF65-F5344CB8AC3E}">
        <p14:creationId xmlns:p14="http://schemas.microsoft.com/office/powerpoint/2010/main" val="4006258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669A-462D-4C00-8D57-4C3825312FC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ADF4714-3D14-48D9-A05A-CDA2B181A908}"/>
              </a:ext>
            </a:extLst>
          </p:cNvPr>
          <p:cNvSpPr>
            <a:spLocks noGrp="1"/>
          </p:cNvSpPr>
          <p:nvPr>
            <p:ph idx="1"/>
          </p:nvPr>
        </p:nvSpPr>
        <p:spPr>
          <a:xfrm>
            <a:off x="381740" y="1825624"/>
            <a:ext cx="11407806" cy="5032375"/>
          </a:xfrm>
        </p:spPr>
        <p:txBody>
          <a:bodyPr>
            <a:normAutofit fontScale="92500" lnSpcReduction="20000"/>
          </a:bodyPr>
          <a:lstStyle/>
          <a:p>
            <a:r>
              <a:rPr lang="en-US" dirty="0"/>
              <a:t>Relationships among variables are seldom linear (Harrell, 2015).</a:t>
            </a:r>
          </a:p>
          <a:p>
            <a:r>
              <a:rPr lang="en-US" dirty="0"/>
              <a:t>When we have a nonlinear relationship, we have 3 options: 1) use the predictor “as is” in the model, 2) use a nonlinear term in addition to the main effect (Y ~ X + X^2) in the regression model or 3) replacing the predictor with transformed values in the model.</a:t>
            </a:r>
          </a:p>
          <a:p>
            <a:r>
              <a:rPr lang="en-US" dirty="0"/>
              <a:t>All options can have benefits in different situations. Polynomials (X^2, X^3) are good options in a variety of nonlinear patterns. (See Singer &amp; Willett book to learn more).</a:t>
            </a:r>
          </a:p>
          <a:p>
            <a:r>
              <a:rPr lang="en-US" dirty="0"/>
              <a:t>But making changes can improve model performance and give more accurate results.</a:t>
            </a:r>
          </a:p>
          <a:p>
            <a:r>
              <a:rPr lang="en-US" dirty="0"/>
              <a:t>Polynomials can show that some effects “increase at a decreasing rate”. E.g., the coefficients X &gt; 0 and X^2 &lt; 0 indicate the curve initially starts off going upward but eventually goes down. We can calculate that point of inflection, where the effect wears off. See appendix to learn more.</a:t>
            </a:r>
          </a:p>
        </p:txBody>
      </p:sp>
      <p:sp>
        <p:nvSpPr>
          <p:cNvPr id="4" name="Slide Number Placeholder 3">
            <a:extLst>
              <a:ext uri="{FF2B5EF4-FFF2-40B4-BE49-F238E27FC236}">
                <a16:creationId xmlns:a16="http://schemas.microsoft.com/office/drawing/2014/main" id="{87C2DA83-09D6-4D3C-BF85-A32EB53247A1}"/>
              </a:ext>
            </a:extLst>
          </p:cNvPr>
          <p:cNvSpPr>
            <a:spLocks noGrp="1"/>
          </p:cNvSpPr>
          <p:nvPr>
            <p:ph type="sldNum" sz="quarter" idx="12"/>
          </p:nvPr>
        </p:nvSpPr>
        <p:spPr/>
        <p:txBody>
          <a:bodyPr/>
          <a:lstStyle/>
          <a:p>
            <a:fld id="{35032509-D289-4CC9-8A27-14E47DC64BC2}" type="slidenum">
              <a:rPr lang="en-US" smtClean="0"/>
              <a:t>76</a:t>
            </a:fld>
            <a:endParaRPr lang="en-US" dirty="0"/>
          </a:p>
        </p:txBody>
      </p:sp>
    </p:spTree>
    <p:extLst>
      <p:ext uri="{BB962C8B-B14F-4D97-AF65-F5344CB8AC3E}">
        <p14:creationId xmlns:p14="http://schemas.microsoft.com/office/powerpoint/2010/main" val="2796371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EC77BF-ADF4-4D89-9CEE-13C3E0EA2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92000" cy="6457950"/>
          </a:xfrm>
          <a:prstGeom prst="rect">
            <a:avLst/>
          </a:prstGeom>
        </p:spPr>
      </p:pic>
      <p:sp>
        <p:nvSpPr>
          <p:cNvPr id="4" name="TextBox 3">
            <a:extLst>
              <a:ext uri="{FF2B5EF4-FFF2-40B4-BE49-F238E27FC236}">
                <a16:creationId xmlns:a16="http://schemas.microsoft.com/office/drawing/2014/main" id="{AA4E634A-A576-49AE-A2AD-D7F762D95EF1}"/>
              </a:ext>
            </a:extLst>
          </p:cNvPr>
          <p:cNvSpPr txBox="1"/>
          <p:nvPr/>
        </p:nvSpPr>
        <p:spPr>
          <a:xfrm>
            <a:off x="6434328" y="540754"/>
            <a:ext cx="1820411" cy="646331"/>
          </a:xfrm>
          <a:prstGeom prst="rect">
            <a:avLst/>
          </a:prstGeom>
          <a:noFill/>
        </p:spPr>
        <p:txBody>
          <a:bodyPr wrap="square" rtlCol="0">
            <a:spAutoFit/>
          </a:bodyPr>
          <a:lstStyle/>
          <a:p>
            <a:r>
              <a:rPr lang="en-US" dirty="0">
                <a:highlight>
                  <a:srgbClr val="FFFF00"/>
                </a:highlight>
              </a:rPr>
              <a:t>Increasing at an increasing rate</a:t>
            </a:r>
          </a:p>
        </p:txBody>
      </p:sp>
      <p:sp>
        <p:nvSpPr>
          <p:cNvPr id="5" name="TextBox 4">
            <a:extLst>
              <a:ext uri="{FF2B5EF4-FFF2-40B4-BE49-F238E27FC236}">
                <a16:creationId xmlns:a16="http://schemas.microsoft.com/office/drawing/2014/main" id="{CD348537-002F-4001-80CD-F5A6BF040B53}"/>
              </a:ext>
            </a:extLst>
          </p:cNvPr>
          <p:cNvSpPr txBox="1"/>
          <p:nvPr/>
        </p:nvSpPr>
        <p:spPr>
          <a:xfrm>
            <a:off x="7563855" y="2777525"/>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6" name="TextBox 5">
            <a:extLst>
              <a:ext uri="{FF2B5EF4-FFF2-40B4-BE49-F238E27FC236}">
                <a16:creationId xmlns:a16="http://schemas.microsoft.com/office/drawing/2014/main" id="{8FBD4454-FC21-4F3D-A2F3-5F2A848D3883}"/>
              </a:ext>
            </a:extLst>
          </p:cNvPr>
          <p:cNvSpPr txBox="1"/>
          <p:nvPr/>
        </p:nvSpPr>
        <p:spPr>
          <a:xfrm>
            <a:off x="7563855" y="4930768"/>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7" name="TextBox 6">
            <a:extLst>
              <a:ext uri="{FF2B5EF4-FFF2-40B4-BE49-F238E27FC236}">
                <a16:creationId xmlns:a16="http://schemas.microsoft.com/office/drawing/2014/main" id="{62C082CF-36CE-4DFB-B6BA-10599E6ADCBD}"/>
              </a:ext>
            </a:extLst>
          </p:cNvPr>
          <p:cNvSpPr txBox="1"/>
          <p:nvPr/>
        </p:nvSpPr>
        <p:spPr>
          <a:xfrm>
            <a:off x="413507" y="2708594"/>
            <a:ext cx="1820411" cy="646331"/>
          </a:xfrm>
          <a:prstGeom prst="rect">
            <a:avLst/>
          </a:prstGeom>
          <a:noFill/>
        </p:spPr>
        <p:txBody>
          <a:bodyPr wrap="square" rtlCol="0">
            <a:spAutoFit/>
          </a:bodyPr>
          <a:lstStyle/>
          <a:p>
            <a:r>
              <a:rPr lang="en-US" dirty="0">
                <a:highlight>
                  <a:srgbClr val="FFFF00"/>
                </a:highlight>
              </a:rPr>
              <a:t>Increasing at a decreasing rate</a:t>
            </a:r>
          </a:p>
        </p:txBody>
      </p:sp>
      <p:sp>
        <p:nvSpPr>
          <p:cNvPr id="8" name="TextBox 7">
            <a:extLst>
              <a:ext uri="{FF2B5EF4-FFF2-40B4-BE49-F238E27FC236}">
                <a16:creationId xmlns:a16="http://schemas.microsoft.com/office/drawing/2014/main" id="{5D888E30-6378-41EF-8DF4-A9EA730AF78D}"/>
              </a:ext>
            </a:extLst>
          </p:cNvPr>
          <p:cNvSpPr txBox="1"/>
          <p:nvPr/>
        </p:nvSpPr>
        <p:spPr>
          <a:xfrm>
            <a:off x="10272501" y="1128418"/>
            <a:ext cx="1719475"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X^2 &gt; 0</a:t>
            </a:r>
          </a:p>
        </p:txBody>
      </p:sp>
      <p:sp>
        <p:nvSpPr>
          <p:cNvPr id="10" name="TextBox 9">
            <a:extLst>
              <a:ext uri="{FF2B5EF4-FFF2-40B4-BE49-F238E27FC236}">
                <a16:creationId xmlns:a16="http://schemas.microsoft.com/office/drawing/2014/main" id="{91B4678A-FF30-4642-8A0A-097C19F14196}"/>
              </a:ext>
            </a:extLst>
          </p:cNvPr>
          <p:cNvSpPr txBox="1"/>
          <p:nvPr/>
        </p:nvSpPr>
        <p:spPr>
          <a:xfrm>
            <a:off x="4242817" y="4930767"/>
            <a:ext cx="1902316"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Hypothetical X &lt; 0</a:t>
            </a:r>
          </a:p>
        </p:txBody>
      </p:sp>
      <p:sp>
        <p:nvSpPr>
          <p:cNvPr id="11" name="TextBox 10">
            <a:extLst>
              <a:ext uri="{FF2B5EF4-FFF2-40B4-BE49-F238E27FC236}">
                <a16:creationId xmlns:a16="http://schemas.microsoft.com/office/drawing/2014/main" id="{9C167DF2-4D43-4B91-988A-5765601F274E}"/>
              </a:ext>
            </a:extLst>
          </p:cNvPr>
          <p:cNvSpPr txBox="1"/>
          <p:nvPr/>
        </p:nvSpPr>
        <p:spPr>
          <a:xfrm>
            <a:off x="4257673" y="3421088"/>
            <a:ext cx="1902316"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sqrt(X) &lt; 0</a:t>
            </a:r>
          </a:p>
        </p:txBody>
      </p:sp>
      <p:sp>
        <p:nvSpPr>
          <p:cNvPr id="12" name="TextBox 11">
            <a:extLst>
              <a:ext uri="{FF2B5EF4-FFF2-40B4-BE49-F238E27FC236}">
                <a16:creationId xmlns:a16="http://schemas.microsoft.com/office/drawing/2014/main" id="{0CB4AB28-E869-4CDB-BC72-33F6E12D6F67}"/>
              </a:ext>
            </a:extLst>
          </p:cNvPr>
          <p:cNvSpPr txBox="1"/>
          <p:nvPr/>
        </p:nvSpPr>
        <p:spPr>
          <a:xfrm>
            <a:off x="10272501" y="3026702"/>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1/X^2 &gt; 0</a:t>
            </a:r>
          </a:p>
        </p:txBody>
      </p:sp>
      <p:sp>
        <p:nvSpPr>
          <p:cNvPr id="13" name="TextBox 12">
            <a:extLst>
              <a:ext uri="{FF2B5EF4-FFF2-40B4-BE49-F238E27FC236}">
                <a16:creationId xmlns:a16="http://schemas.microsoft.com/office/drawing/2014/main" id="{4A9EE27A-8C96-4E70-B300-40D1D8EB5423}"/>
              </a:ext>
            </a:extLst>
          </p:cNvPr>
          <p:cNvSpPr txBox="1"/>
          <p:nvPr/>
        </p:nvSpPr>
        <p:spPr>
          <a:xfrm>
            <a:off x="10272501" y="5083251"/>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1/sqrt(X) &gt; 0</a:t>
            </a:r>
          </a:p>
        </p:txBody>
      </p:sp>
      <p:sp>
        <p:nvSpPr>
          <p:cNvPr id="14" name="TextBox 13">
            <a:extLst>
              <a:ext uri="{FF2B5EF4-FFF2-40B4-BE49-F238E27FC236}">
                <a16:creationId xmlns:a16="http://schemas.microsoft.com/office/drawing/2014/main" id="{29B65BD6-A8AA-44D4-B697-A17A57780D47}"/>
              </a:ext>
            </a:extLst>
          </p:cNvPr>
          <p:cNvSpPr txBox="1"/>
          <p:nvPr/>
        </p:nvSpPr>
        <p:spPr>
          <a:xfrm>
            <a:off x="413507" y="5540328"/>
            <a:ext cx="1820411" cy="646331"/>
          </a:xfrm>
          <a:prstGeom prst="rect">
            <a:avLst/>
          </a:prstGeom>
          <a:noFill/>
        </p:spPr>
        <p:txBody>
          <a:bodyPr wrap="square" rtlCol="0">
            <a:spAutoFit/>
          </a:bodyPr>
          <a:lstStyle/>
          <a:p>
            <a:r>
              <a:rPr lang="en-US" dirty="0">
                <a:highlight>
                  <a:srgbClr val="FFFF00"/>
                </a:highlight>
              </a:rPr>
              <a:t>Decreasing at a decreasing rate</a:t>
            </a:r>
          </a:p>
        </p:txBody>
      </p:sp>
      <p:sp>
        <p:nvSpPr>
          <p:cNvPr id="15" name="TextBox 14">
            <a:extLst>
              <a:ext uri="{FF2B5EF4-FFF2-40B4-BE49-F238E27FC236}">
                <a16:creationId xmlns:a16="http://schemas.microsoft.com/office/drawing/2014/main" id="{AFEDA7A5-9667-4481-AD89-52CC0862E3F9}"/>
              </a:ext>
            </a:extLst>
          </p:cNvPr>
          <p:cNvSpPr txBox="1"/>
          <p:nvPr/>
        </p:nvSpPr>
        <p:spPr>
          <a:xfrm>
            <a:off x="486548" y="540754"/>
            <a:ext cx="1820411" cy="646331"/>
          </a:xfrm>
          <a:prstGeom prst="rect">
            <a:avLst/>
          </a:prstGeom>
          <a:noFill/>
        </p:spPr>
        <p:txBody>
          <a:bodyPr wrap="square" rtlCol="0">
            <a:spAutoFit/>
          </a:bodyPr>
          <a:lstStyle/>
          <a:p>
            <a:r>
              <a:rPr lang="en-US" dirty="0">
                <a:highlight>
                  <a:srgbClr val="FFFF00"/>
                </a:highlight>
              </a:rPr>
              <a:t>Increasing at a constant rate</a:t>
            </a:r>
          </a:p>
        </p:txBody>
      </p:sp>
      <p:sp>
        <p:nvSpPr>
          <p:cNvPr id="16" name="TextBox 15">
            <a:extLst>
              <a:ext uri="{FF2B5EF4-FFF2-40B4-BE49-F238E27FC236}">
                <a16:creationId xmlns:a16="http://schemas.microsoft.com/office/drawing/2014/main" id="{472D4317-372B-4FB7-83F1-C4EF38B1057B}"/>
              </a:ext>
            </a:extLst>
          </p:cNvPr>
          <p:cNvSpPr txBox="1"/>
          <p:nvPr/>
        </p:nvSpPr>
        <p:spPr>
          <a:xfrm>
            <a:off x="4324721" y="1280902"/>
            <a:ext cx="1820411"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Modified X = 0</a:t>
            </a:r>
          </a:p>
        </p:txBody>
      </p:sp>
      <p:sp>
        <p:nvSpPr>
          <p:cNvPr id="17" name="TextBox 16">
            <a:extLst>
              <a:ext uri="{FF2B5EF4-FFF2-40B4-BE49-F238E27FC236}">
                <a16:creationId xmlns:a16="http://schemas.microsoft.com/office/drawing/2014/main" id="{02EBC5E5-9FD5-45D6-A264-235953FA5560}"/>
              </a:ext>
            </a:extLst>
          </p:cNvPr>
          <p:cNvSpPr txBox="1"/>
          <p:nvPr/>
        </p:nvSpPr>
        <p:spPr>
          <a:xfrm>
            <a:off x="4148197" y="47966"/>
            <a:ext cx="3895606" cy="461665"/>
          </a:xfrm>
          <a:prstGeom prst="rect">
            <a:avLst/>
          </a:prstGeom>
          <a:noFill/>
        </p:spPr>
        <p:txBody>
          <a:bodyPr wrap="square" rtlCol="0">
            <a:spAutoFit/>
          </a:bodyPr>
          <a:lstStyle/>
          <a:p>
            <a:r>
              <a:rPr lang="en-US" sz="2400" u="sng" dirty="0"/>
              <a:t>Interpreting non-linear trends</a:t>
            </a:r>
          </a:p>
        </p:txBody>
      </p:sp>
      <p:sp>
        <p:nvSpPr>
          <p:cNvPr id="2" name="Slide Number Placeholder 1">
            <a:extLst>
              <a:ext uri="{FF2B5EF4-FFF2-40B4-BE49-F238E27FC236}">
                <a16:creationId xmlns:a16="http://schemas.microsoft.com/office/drawing/2014/main" id="{9D03B828-41E2-4DC8-B0D8-685F718BED0C}"/>
              </a:ext>
            </a:extLst>
          </p:cNvPr>
          <p:cNvSpPr>
            <a:spLocks noGrp="1"/>
          </p:cNvSpPr>
          <p:nvPr>
            <p:ph type="sldNum" sz="quarter" idx="12"/>
          </p:nvPr>
        </p:nvSpPr>
        <p:spPr/>
        <p:txBody>
          <a:bodyPr/>
          <a:lstStyle/>
          <a:p>
            <a:fld id="{35032509-D289-4CC9-8A27-14E47DC64BC2}" type="slidenum">
              <a:rPr lang="en-US" smtClean="0"/>
              <a:t>77</a:t>
            </a:fld>
            <a:endParaRPr lang="en-US" dirty="0"/>
          </a:p>
        </p:txBody>
      </p:sp>
    </p:spTree>
    <p:extLst>
      <p:ext uri="{BB962C8B-B14F-4D97-AF65-F5344CB8AC3E}">
        <p14:creationId xmlns:p14="http://schemas.microsoft.com/office/powerpoint/2010/main" val="1780931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632456E7-4284-46B0-8181-A52DEACCF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88E2B8-1270-4481-8882-A0AA62B94290}"/>
              </a:ext>
            </a:extLst>
          </p:cNvPr>
          <p:cNvSpPr txBox="1"/>
          <p:nvPr/>
        </p:nvSpPr>
        <p:spPr>
          <a:xfrm>
            <a:off x="4858274" y="1049323"/>
            <a:ext cx="2475451" cy="1200329"/>
          </a:xfrm>
          <a:prstGeom prst="rect">
            <a:avLst/>
          </a:prstGeom>
          <a:noFill/>
        </p:spPr>
        <p:txBody>
          <a:bodyPr wrap="square" rtlCol="0">
            <a:spAutoFit/>
          </a:bodyPr>
          <a:lstStyle/>
          <a:p>
            <a:r>
              <a:rPr lang="en-US" dirty="0">
                <a:highlight>
                  <a:srgbClr val="FFFF00"/>
                </a:highlight>
              </a:rPr>
              <a:t>The relationship shows a steep downward trend that lessens to a milder level at 125 horsepower</a:t>
            </a:r>
          </a:p>
        </p:txBody>
      </p:sp>
      <p:sp>
        <p:nvSpPr>
          <p:cNvPr id="4" name="TextBox 3">
            <a:extLst>
              <a:ext uri="{FF2B5EF4-FFF2-40B4-BE49-F238E27FC236}">
                <a16:creationId xmlns:a16="http://schemas.microsoft.com/office/drawing/2014/main" id="{B6DD138D-ABC2-4B45-B9B8-B554F5E107AC}"/>
              </a:ext>
            </a:extLst>
          </p:cNvPr>
          <p:cNvSpPr txBox="1"/>
          <p:nvPr/>
        </p:nvSpPr>
        <p:spPr>
          <a:xfrm>
            <a:off x="7232009" y="2698810"/>
            <a:ext cx="2475451" cy="1200329"/>
          </a:xfrm>
          <a:prstGeom prst="rect">
            <a:avLst/>
          </a:prstGeom>
          <a:noFill/>
        </p:spPr>
        <p:txBody>
          <a:bodyPr wrap="square" rtlCol="0">
            <a:spAutoFit/>
          </a:bodyPr>
          <a:lstStyle/>
          <a:p>
            <a:r>
              <a:rPr lang="en-US" dirty="0">
                <a:highlight>
                  <a:srgbClr val="FFFF00"/>
                </a:highlight>
              </a:rPr>
              <a:t>In other words, the trend is nonlinear and decreasing at an increasing rate.</a:t>
            </a:r>
          </a:p>
        </p:txBody>
      </p:sp>
      <p:sp>
        <p:nvSpPr>
          <p:cNvPr id="5" name="TextBox 4">
            <a:extLst>
              <a:ext uri="{FF2B5EF4-FFF2-40B4-BE49-F238E27FC236}">
                <a16:creationId xmlns:a16="http://schemas.microsoft.com/office/drawing/2014/main" id="{E68F22A4-EA96-47D5-823A-C49CCA6D4908}"/>
              </a:ext>
            </a:extLst>
          </p:cNvPr>
          <p:cNvSpPr txBox="1"/>
          <p:nvPr/>
        </p:nvSpPr>
        <p:spPr>
          <a:xfrm>
            <a:off x="1562100" y="4455128"/>
            <a:ext cx="3730990" cy="1477328"/>
          </a:xfrm>
          <a:prstGeom prst="rect">
            <a:avLst/>
          </a:prstGeom>
          <a:noFill/>
        </p:spPr>
        <p:txBody>
          <a:bodyPr wrap="square" rtlCol="0">
            <a:spAutoFit/>
          </a:bodyPr>
          <a:lstStyle/>
          <a:p>
            <a:r>
              <a:rPr lang="en-US" dirty="0">
                <a:highlight>
                  <a:srgbClr val="00FFFF"/>
                </a:highlight>
              </a:rPr>
              <a:t>For right skewed predictors (outliers exist in the highest values), natural log or log10 transformations may improve model fit by giving a linear relationship with the outcome. </a:t>
            </a:r>
          </a:p>
        </p:txBody>
      </p:sp>
      <p:sp>
        <p:nvSpPr>
          <p:cNvPr id="2" name="TextBox 1">
            <a:extLst>
              <a:ext uri="{FF2B5EF4-FFF2-40B4-BE49-F238E27FC236}">
                <a16:creationId xmlns:a16="http://schemas.microsoft.com/office/drawing/2014/main" id="{14A75693-F933-4E13-9FB4-5C43C3836401}"/>
              </a:ext>
            </a:extLst>
          </p:cNvPr>
          <p:cNvSpPr txBox="1"/>
          <p:nvPr/>
        </p:nvSpPr>
        <p:spPr>
          <a:xfrm>
            <a:off x="5660136" y="5193792"/>
            <a:ext cx="3730990" cy="923330"/>
          </a:xfrm>
          <a:prstGeom prst="rect">
            <a:avLst/>
          </a:prstGeom>
          <a:noFill/>
        </p:spPr>
        <p:txBody>
          <a:bodyPr wrap="square" rtlCol="0">
            <a:spAutoFit/>
          </a:bodyPr>
          <a:lstStyle/>
          <a:p>
            <a:r>
              <a:rPr lang="en-US" dirty="0">
                <a:highlight>
                  <a:srgbClr val="00FFFF"/>
                </a:highlight>
              </a:rPr>
              <a:t>Other transformation options include square roots, inverse squared (1/x^2, and the other options listed earlier.</a:t>
            </a:r>
            <a:endParaRPr lang="en-US" dirty="0"/>
          </a:p>
        </p:txBody>
      </p:sp>
      <p:sp>
        <p:nvSpPr>
          <p:cNvPr id="7" name="TextBox 6">
            <a:extLst>
              <a:ext uri="{FF2B5EF4-FFF2-40B4-BE49-F238E27FC236}">
                <a16:creationId xmlns:a16="http://schemas.microsoft.com/office/drawing/2014/main" id="{C102C8AE-BD40-40D4-B98D-B0FD617D5D1E}"/>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6" name="Slide Number Placeholder 5">
            <a:extLst>
              <a:ext uri="{FF2B5EF4-FFF2-40B4-BE49-F238E27FC236}">
                <a16:creationId xmlns:a16="http://schemas.microsoft.com/office/drawing/2014/main" id="{13C62034-7D60-467F-8FB1-269B960523F9}"/>
              </a:ext>
            </a:extLst>
          </p:cNvPr>
          <p:cNvSpPr>
            <a:spLocks noGrp="1"/>
          </p:cNvSpPr>
          <p:nvPr>
            <p:ph type="sldNum" sz="quarter" idx="12"/>
          </p:nvPr>
        </p:nvSpPr>
        <p:spPr/>
        <p:txBody>
          <a:bodyPr/>
          <a:lstStyle/>
          <a:p>
            <a:fld id="{35032509-D289-4CC9-8A27-14E47DC64BC2}" type="slidenum">
              <a:rPr lang="en-US" smtClean="0"/>
              <a:t>78</a:t>
            </a:fld>
            <a:endParaRPr lang="en-US" dirty="0"/>
          </a:p>
        </p:txBody>
      </p:sp>
    </p:spTree>
    <p:extLst>
      <p:ext uri="{BB962C8B-B14F-4D97-AF65-F5344CB8AC3E}">
        <p14:creationId xmlns:p14="http://schemas.microsoft.com/office/powerpoint/2010/main" val="3043790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BACA6A06-EE6F-4F66-A8C9-D55B0298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36A579-80D5-4D54-A84F-D895782ACABD}"/>
              </a:ext>
            </a:extLst>
          </p:cNvPr>
          <p:cNvPicPr>
            <a:picLocks noChangeAspect="1"/>
          </p:cNvPicPr>
          <p:nvPr/>
        </p:nvPicPr>
        <p:blipFill>
          <a:blip r:embed="rId3"/>
          <a:stretch>
            <a:fillRect/>
          </a:stretch>
        </p:blipFill>
        <p:spPr>
          <a:xfrm>
            <a:off x="9606094" y="986099"/>
            <a:ext cx="1357914" cy="1200299"/>
          </a:xfrm>
          <a:prstGeom prst="rect">
            <a:avLst/>
          </a:prstGeom>
        </p:spPr>
      </p:pic>
      <p:pic>
        <p:nvPicPr>
          <p:cNvPr id="4" name="Picture 3">
            <a:extLst>
              <a:ext uri="{FF2B5EF4-FFF2-40B4-BE49-F238E27FC236}">
                <a16:creationId xmlns:a16="http://schemas.microsoft.com/office/drawing/2014/main" id="{4871326D-6AD2-49F8-8051-B079CD833B5A}"/>
              </a:ext>
            </a:extLst>
          </p:cNvPr>
          <p:cNvPicPr>
            <a:picLocks noChangeAspect="1"/>
          </p:cNvPicPr>
          <p:nvPr/>
        </p:nvPicPr>
        <p:blipFill>
          <a:blip r:embed="rId4"/>
          <a:stretch>
            <a:fillRect/>
          </a:stretch>
        </p:blipFill>
        <p:spPr>
          <a:xfrm>
            <a:off x="9606094" y="2189613"/>
            <a:ext cx="1165370" cy="475199"/>
          </a:xfrm>
          <a:prstGeom prst="rect">
            <a:avLst/>
          </a:prstGeom>
        </p:spPr>
      </p:pic>
      <p:sp>
        <p:nvSpPr>
          <p:cNvPr id="5" name="TextBox 4">
            <a:extLst>
              <a:ext uri="{FF2B5EF4-FFF2-40B4-BE49-F238E27FC236}">
                <a16:creationId xmlns:a16="http://schemas.microsoft.com/office/drawing/2014/main" id="{7DF18F21-24B0-434F-BE38-2CD4248DDC75}"/>
              </a:ext>
            </a:extLst>
          </p:cNvPr>
          <p:cNvSpPr txBox="1"/>
          <p:nvPr/>
        </p:nvSpPr>
        <p:spPr>
          <a:xfrm>
            <a:off x="4882392" y="1549392"/>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699EFAF-946A-47DA-82F9-64BD576D495B}"/>
              </a:ext>
            </a:extLst>
          </p:cNvPr>
          <p:cNvSpPr txBox="1"/>
          <p:nvPr/>
        </p:nvSpPr>
        <p:spPr>
          <a:xfrm>
            <a:off x="4882392" y="2071142"/>
            <a:ext cx="3995278" cy="369332"/>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DF9D3E6-1723-417A-B61D-52516A2BEA69}"/>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50F2A03E-B05B-4ACE-96F5-4D9E67E73306}"/>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4F38C0-200F-427C-927B-32699C7DDCBF}"/>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04D6BF-3744-426E-92AF-735D70B46136}"/>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2" name="Slide Number Placeholder 1">
            <a:extLst>
              <a:ext uri="{FF2B5EF4-FFF2-40B4-BE49-F238E27FC236}">
                <a16:creationId xmlns:a16="http://schemas.microsoft.com/office/drawing/2014/main" id="{3F7E3117-848F-474E-BEAC-973265BEAAB2}"/>
              </a:ext>
            </a:extLst>
          </p:cNvPr>
          <p:cNvSpPr>
            <a:spLocks noGrp="1"/>
          </p:cNvSpPr>
          <p:nvPr>
            <p:ph type="sldNum" sz="quarter" idx="12"/>
          </p:nvPr>
        </p:nvSpPr>
        <p:spPr/>
        <p:txBody>
          <a:bodyPr/>
          <a:lstStyle/>
          <a:p>
            <a:fld id="{35032509-D289-4CC9-8A27-14E47DC64BC2}" type="slidenum">
              <a:rPr lang="en-US" smtClean="0"/>
              <a:t>79</a:t>
            </a:fld>
            <a:endParaRPr lang="en-US" dirty="0"/>
          </a:p>
        </p:txBody>
      </p:sp>
      <p:pic>
        <p:nvPicPr>
          <p:cNvPr id="11" name="Picture 10">
            <a:extLst>
              <a:ext uri="{FF2B5EF4-FFF2-40B4-BE49-F238E27FC236}">
                <a16:creationId xmlns:a16="http://schemas.microsoft.com/office/drawing/2014/main" id="{92B0F089-DA25-4625-9A58-87870414109C}"/>
              </a:ext>
            </a:extLst>
          </p:cNvPr>
          <p:cNvPicPr>
            <a:picLocks noChangeAspect="1"/>
          </p:cNvPicPr>
          <p:nvPr/>
        </p:nvPicPr>
        <p:blipFill>
          <a:blip r:embed="rId5"/>
          <a:stretch>
            <a:fillRect/>
          </a:stretch>
        </p:blipFill>
        <p:spPr>
          <a:xfrm>
            <a:off x="4457133" y="438242"/>
            <a:ext cx="4149118" cy="974625"/>
          </a:xfrm>
          <a:prstGeom prst="rect">
            <a:avLst/>
          </a:prstGeom>
        </p:spPr>
      </p:pic>
    </p:spTree>
    <p:extLst>
      <p:ext uri="{BB962C8B-B14F-4D97-AF65-F5344CB8AC3E}">
        <p14:creationId xmlns:p14="http://schemas.microsoft.com/office/powerpoint/2010/main" val="367443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EE9145-6028-4655-B0E3-3922FFF799F2}"/>
              </a:ext>
            </a:extLst>
          </p:cNvPr>
          <p:cNvSpPr>
            <a:spLocks noGrp="1"/>
          </p:cNvSpPr>
          <p:nvPr>
            <p:ph type="title"/>
          </p:nvPr>
        </p:nvSpPr>
        <p:spPr>
          <a:xfrm>
            <a:off x="838200" y="365125"/>
            <a:ext cx="10515600" cy="1325563"/>
          </a:xfrm>
        </p:spPr>
        <p:txBody>
          <a:bodyPr>
            <a:normAutofit/>
          </a:bodyPr>
          <a:lstStyle/>
          <a:p>
            <a:r>
              <a:rPr lang="en-US" sz="5400" dirty="0"/>
              <a:t>Book and data files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D9FA6F-4F49-46EA-8112-E0C3560F0644}"/>
              </a:ext>
            </a:extLst>
          </p:cNvPr>
          <p:cNvSpPr>
            <a:spLocks noGrp="1"/>
          </p:cNvSpPr>
          <p:nvPr>
            <p:ph idx="1"/>
          </p:nvPr>
        </p:nvSpPr>
        <p:spPr>
          <a:xfrm>
            <a:off x="838200" y="1929383"/>
            <a:ext cx="10515600" cy="4792091"/>
          </a:xfrm>
        </p:spPr>
        <p:txBody>
          <a:bodyPr>
            <a:normAutofit fontScale="92500" lnSpcReduction="10000"/>
          </a:bodyPr>
          <a:lstStyle/>
          <a:p>
            <a:r>
              <a:rPr lang="en-US" sz="2200" dirty="0"/>
              <a:t>All located in “Files” from “Stats with Steve” team. See “References” in the appendix for citations.</a:t>
            </a:r>
          </a:p>
          <a:p>
            <a:r>
              <a:rPr lang="en-US" sz="2200" dirty="0"/>
              <a:t>Link to “Multiple Linear Regression” folder: https://sp-cloud.kp.org/:f:/s/StatswithSteve/EkwjvZ-4UnFOk1I3Ic3warkBam0w1HPRMQYJ4R2CI9RBaw?e=jSwtgJ</a:t>
            </a:r>
          </a:p>
          <a:p>
            <a:r>
              <a:rPr lang="en-US" sz="2200" dirty="0"/>
              <a:t>SAS files for the Motor Trend cars example: Regression Project.egp, Regression Program.sas, mtcars.dat, mt2.sas7bdat.</a:t>
            </a:r>
          </a:p>
          <a:p>
            <a:r>
              <a:rPr lang="en-US" sz="2200" dirty="0"/>
              <a:t>R data file: Course_Data.rdata.</a:t>
            </a:r>
          </a:p>
          <a:p>
            <a:r>
              <a:rPr lang="en-US" sz="2200" dirty="0"/>
              <a:t>R datasets: mtcars2 (Motor Trend cars), cardk (Card &amp; Krueger study), a1 (aggregated Card &amp; Krueger for graphing), FEV (</a:t>
            </a:r>
            <a:r>
              <a:rPr lang="en-US" sz="2200" b="0" i="0" dirty="0">
                <a:effectLst/>
              </a:rPr>
              <a:t>Forced Expiratory Volume</a:t>
            </a:r>
            <a:r>
              <a:rPr lang="en-US" sz="2200" dirty="0"/>
              <a:t> study), support3 (SUPPORT study), support3i (SUPPORT imputed data), lbw1_p (Very Low Birthweight study), cts_small (Covid Time Series).</a:t>
            </a:r>
          </a:p>
          <a:p>
            <a:r>
              <a:rPr lang="en-US" sz="2200" dirty="0"/>
              <a:t>Youtube link of the first session: </a:t>
            </a:r>
            <a:r>
              <a:rPr lang="en-US" sz="2200" dirty="0">
                <a:hlinkClick r:id="rId2"/>
              </a:rPr>
              <a:t>https://youtu.be/SClwyjDEvoc</a:t>
            </a:r>
            <a:r>
              <a:rPr lang="en-US" sz="2200" dirty="0"/>
              <a:t> </a:t>
            </a:r>
          </a:p>
          <a:p>
            <a:r>
              <a:rPr lang="en-US" sz="2200" dirty="0"/>
              <a:t>My homemade R Shiny App (GUI) available to do regression. You only need to be connected to the regular KP network:</a:t>
            </a:r>
          </a:p>
          <a:p>
            <a:pPr marL="0" indent="0">
              <a:buNone/>
            </a:pPr>
            <a:r>
              <a:rPr lang="en-US" sz="2200"/>
              <a:t> </a:t>
            </a:r>
            <a:endParaRPr lang="en-US" sz="2200" dirty="0"/>
          </a:p>
        </p:txBody>
      </p:sp>
      <p:sp>
        <p:nvSpPr>
          <p:cNvPr id="4" name="Slide Number Placeholder 3">
            <a:extLst>
              <a:ext uri="{FF2B5EF4-FFF2-40B4-BE49-F238E27FC236}">
                <a16:creationId xmlns:a16="http://schemas.microsoft.com/office/drawing/2014/main" id="{5CFD58FF-5718-4A5F-ACA3-6CDF1D0DBB08}"/>
              </a:ext>
            </a:extLst>
          </p:cNvPr>
          <p:cNvSpPr>
            <a:spLocks noGrp="1"/>
          </p:cNvSpPr>
          <p:nvPr>
            <p:ph type="sldNum" sz="quarter" idx="12"/>
          </p:nvPr>
        </p:nvSpPr>
        <p:spPr/>
        <p:txBody>
          <a:bodyPr/>
          <a:lstStyle/>
          <a:p>
            <a:fld id="{35032509-D289-4CC9-8A27-14E47DC64BC2}" type="slidenum">
              <a:rPr lang="en-US" smtClean="0"/>
              <a:t>8</a:t>
            </a:fld>
            <a:endParaRPr lang="en-US" dirty="0"/>
          </a:p>
        </p:txBody>
      </p:sp>
    </p:spTree>
    <p:extLst>
      <p:ext uri="{BB962C8B-B14F-4D97-AF65-F5344CB8AC3E}">
        <p14:creationId xmlns:p14="http://schemas.microsoft.com/office/powerpoint/2010/main" val="1202426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87E9CACC-7556-4B36-8FD1-682E31F8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9331"/>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E490E4-5DF1-4BF0-A71B-1AFE5AC2BAC3}"/>
              </a:ext>
            </a:extLst>
          </p:cNvPr>
          <p:cNvPicPr>
            <a:picLocks noChangeAspect="1"/>
          </p:cNvPicPr>
          <p:nvPr/>
        </p:nvPicPr>
        <p:blipFill>
          <a:blip r:embed="rId3"/>
          <a:stretch>
            <a:fillRect/>
          </a:stretch>
        </p:blipFill>
        <p:spPr>
          <a:xfrm>
            <a:off x="9547371" y="981118"/>
            <a:ext cx="1298430" cy="1078161"/>
          </a:xfrm>
          <a:prstGeom prst="rect">
            <a:avLst/>
          </a:prstGeom>
        </p:spPr>
      </p:pic>
      <p:pic>
        <p:nvPicPr>
          <p:cNvPr id="4" name="Picture 3">
            <a:extLst>
              <a:ext uri="{FF2B5EF4-FFF2-40B4-BE49-F238E27FC236}">
                <a16:creationId xmlns:a16="http://schemas.microsoft.com/office/drawing/2014/main" id="{746E93C6-9376-4603-A79F-9AD9A2250B92}"/>
              </a:ext>
            </a:extLst>
          </p:cNvPr>
          <p:cNvPicPr>
            <a:picLocks noChangeAspect="1"/>
          </p:cNvPicPr>
          <p:nvPr/>
        </p:nvPicPr>
        <p:blipFill>
          <a:blip r:embed="rId4"/>
          <a:stretch>
            <a:fillRect/>
          </a:stretch>
        </p:blipFill>
        <p:spPr>
          <a:xfrm>
            <a:off x="9547371" y="2059279"/>
            <a:ext cx="1210406" cy="491353"/>
          </a:xfrm>
          <a:prstGeom prst="rect">
            <a:avLst/>
          </a:prstGeom>
        </p:spPr>
      </p:pic>
      <p:sp>
        <p:nvSpPr>
          <p:cNvPr id="2" name="TextBox 1">
            <a:extLst>
              <a:ext uri="{FF2B5EF4-FFF2-40B4-BE49-F238E27FC236}">
                <a16:creationId xmlns:a16="http://schemas.microsoft.com/office/drawing/2014/main" id="{955A0C5F-BB7C-433C-A768-68E3DC908B6B}"/>
              </a:ext>
            </a:extLst>
          </p:cNvPr>
          <p:cNvSpPr txBox="1"/>
          <p:nvPr/>
        </p:nvSpPr>
        <p:spPr>
          <a:xfrm>
            <a:off x="4882392" y="1453066"/>
            <a:ext cx="3598878" cy="369332"/>
          </a:xfrm>
          <a:prstGeom prst="rect">
            <a:avLst/>
          </a:prstGeom>
          <a:noFill/>
        </p:spPr>
        <p:txBody>
          <a:bodyPr wrap="square" rtlCol="0">
            <a:spAutoFit/>
          </a:bodyPr>
          <a:lstStyle/>
          <a:p>
            <a:r>
              <a:rPr lang="en-US" dirty="0">
                <a:highlight>
                  <a:srgbClr val="FFFF00"/>
                </a:highlight>
              </a:rPr>
              <a:t>Quadratic model: mpg ~ hp + hp^2</a:t>
            </a:r>
          </a:p>
        </p:txBody>
      </p:sp>
      <p:sp>
        <p:nvSpPr>
          <p:cNvPr id="6" name="TextBox 5">
            <a:extLst>
              <a:ext uri="{FF2B5EF4-FFF2-40B4-BE49-F238E27FC236}">
                <a16:creationId xmlns:a16="http://schemas.microsoft.com/office/drawing/2014/main" id="{B73B62C6-A75A-425B-8221-2823FB570A81}"/>
              </a:ext>
            </a:extLst>
          </p:cNvPr>
          <p:cNvSpPr txBox="1"/>
          <p:nvPr/>
        </p:nvSpPr>
        <p:spPr>
          <a:xfrm>
            <a:off x="4882392" y="1836271"/>
            <a:ext cx="4060272" cy="646331"/>
          </a:xfrm>
          <a:prstGeom prst="rect">
            <a:avLst/>
          </a:prstGeom>
          <a:noFill/>
        </p:spPr>
        <p:txBody>
          <a:bodyPr wrap="square" rtlCol="0">
            <a:spAutoFit/>
          </a:bodyPr>
          <a:lstStyle/>
          <a:p>
            <a:r>
              <a:rPr lang="en-US" dirty="0">
                <a:highlight>
                  <a:srgbClr val="FFFF00"/>
                </a:highlight>
              </a:rPr>
              <a:t>Improved model performance from adding in a nonlinear term to the model.</a:t>
            </a:r>
          </a:p>
        </p:txBody>
      </p:sp>
      <p:sp>
        <p:nvSpPr>
          <p:cNvPr id="7" name="TextBox 6">
            <a:extLst>
              <a:ext uri="{FF2B5EF4-FFF2-40B4-BE49-F238E27FC236}">
                <a16:creationId xmlns:a16="http://schemas.microsoft.com/office/drawing/2014/main" id="{AC761198-65D3-497B-8B91-7AC023BA05A9}"/>
              </a:ext>
            </a:extLst>
          </p:cNvPr>
          <p:cNvSpPr txBox="1"/>
          <p:nvPr/>
        </p:nvSpPr>
        <p:spPr>
          <a:xfrm>
            <a:off x="6762924" y="2745311"/>
            <a:ext cx="3085751" cy="923330"/>
          </a:xfrm>
          <a:prstGeom prst="rect">
            <a:avLst/>
          </a:prstGeom>
          <a:noFill/>
        </p:spPr>
        <p:txBody>
          <a:bodyPr wrap="square" rtlCol="0">
            <a:spAutoFit/>
          </a:bodyPr>
          <a:lstStyle/>
          <a:p>
            <a:r>
              <a:rPr lang="en-US" dirty="0">
                <a:highlight>
                  <a:srgbClr val="00FFFF"/>
                </a:highlight>
              </a:rPr>
              <a:t>Predictions are now closer to the actual observed scores in the previous slide.</a:t>
            </a:r>
          </a:p>
        </p:txBody>
      </p:sp>
      <p:cxnSp>
        <p:nvCxnSpPr>
          <p:cNvPr id="9" name="Straight Arrow Connector 8">
            <a:extLst>
              <a:ext uri="{FF2B5EF4-FFF2-40B4-BE49-F238E27FC236}">
                <a16:creationId xmlns:a16="http://schemas.microsoft.com/office/drawing/2014/main" id="{269244BA-AEDC-4260-A5A8-55F44229D0B3}"/>
              </a:ext>
            </a:extLst>
          </p:cNvPr>
          <p:cNvCxnSpPr/>
          <p:nvPr/>
        </p:nvCxnSpPr>
        <p:spPr>
          <a:xfrm>
            <a:off x="9697673" y="3429000"/>
            <a:ext cx="916498" cy="46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5D93D4-B9FB-4D17-A770-FE5D20E5105B}"/>
              </a:ext>
            </a:extLst>
          </p:cNvPr>
          <p:cNvCxnSpPr/>
          <p:nvPr/>
        </p:nvCxnSpPr>
        <p:spPr>
          <a:xfrm>
            <a:off x="8229600" y="3668641"/>
            <a:ext cx="251670" cy="50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27B021-BF89-4990-B750-74FCEE5B844A}"/>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2" name="TextBox 11">
            <a:extLst>
              <a:ext uri="{FF2B5EF4-FFF2-40B4-BE49-F238E27FC236}">
                <a16:creationId xmlns:a16="http://schemas.microsoft.com/office/drawing/2014/main" id="{63AF1D83-6FB7-4A2E-8677-73C614098A7F}"/>
              </a:ext>
            </a:extLst>
          </p:cNvPr>
          <p:cNvSpPr txBox="1"/>
          <p:nvPr/>
        </p:nvSpPr>
        <p:spPr>
          <a:xfrm>
            <a:off x="1957430" y="4169328"/>
            <a:ext cx="3085751" cy="1015663"/>
          </a:xfrm>
          <a:prstGeom prst="rect">
            <a:avLst/>
          </a:prstGeom>
          <a:noFill/>
        </p:spPr>
        <p:txBody>
          <a:bodyPr wrap="square" rtlCol="0">
            <a:spAutoFit/>
          </a:bodyPr>
          <a:lstStyle/>
          <a:p>
            <a:r>
              <a:rPr lang="en-US" dirty="0">
                <a:highlight>
                  <a:srgbClr val="00FFFF"/>
                </a:highlight>
              </a:rPr>
              <a:t>The red </a:t>
            </a:r>
            <a:r>
              <a:rPr lang="en-US" sz="2400" dirty="0">
                <a:solidFill>
                  <a:srgbClr val="FF0000"/>
                </a:solidFill>
                <a:highlight>
                  <a:srgbClr val="00FFFF"/>
                </a:highlight>
              </a:rPr>
              <a:t>+</a:t>
            </a:r>
            <a:r>
              <a:rPr lang="en-US" dirty="0">
                <a:highlight>
                  <a:srgbClr val="00FFFF"/>
                </a:highlight>
              </a:rPr>
              <a:t> of predicted values now represents a curvilinear trend in the data.</a:t>
            </a:r>
          </a:p>
        </p:txBody>
      </p:sp>
      <p:cxnSp>
        <p:nvCxnSpPr>
          <p:cNvPr id="14" name="Straight Arrow Connector 13">
            <a:extLst>
              <a:ext uri="{FF2B5EF4-FFF2-40B4-BE49-F238E27FC236}">
                <a16:creationId xmlns:a16="http://schemas.microsoft.com/office/drawing/2014/main" id="{75EEE7CE-87FE-49C2-AFB5-8A90BAE2E13E}"/>
              </a:ext>
            </a:extLst>
          </p:cNvPr>
          <p:cNvCxnSpPr>
            <a:cxnSpLocks/>
            <a:endCxn id="3" idx="1"/>
          </p:cNvCxnSpPr>
          <p:nvPr/>
        </p:nvCxnSpPr>
        <p:spPr>
          <a:xfrm flipV="1">
            <a:off x="8593254" y="1520199"/>
            <a:ext cx="954117" cy="41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752C1A3-FD21-4754-8042-B586E16DB162}"/>
              </a:ext>
            </a:extLst>
          </p:cNvPr>
          <p:cNvSpPr>
            <a:spLocks noGrp="1"/>
          </p:cNvSpPr>
          <p:nvPr>
            <p:ph type="sldNum" sz="quarter" idx="12"/>
          </p:nvPr>
        </p:nvSpPr>
        <p:spPr/>
        <p:txBody>
          <a:bodyPr/>
          <a:lstStyle/>
          <a:p>
            <a:fld id="{35032509-D289-4CC9-8A27-14E47DC64BC2}" type="slidenum">
              <a:rPr lang="en-US" smtClean="0"/>
              <a:t>80</a:t>
            </a:fld>
            <a:endParaRPr lang="en-US" dirty="0"/>
          </a:p>
        </p:txBody>
      </p:sp>
      <p:pic>
        <p:nvPicPr>
          <p:cNvPr id="10" name="Picture 9">
            <a:extLst>
              <a:ext uri="{FF2B5EF4-FFF2-40B4-BE49-F238E27FC236}">
                <a16:creationId xmlns:a16="http://schemas.microsoft.com/office/drawing/2014/main" id="{8847BB59-3A24-4767-B4BB-2574221CA086}"/>
              </a:ext>
            </a:extLst>
          </p:cNvPr>
          <p:cNvPicPr>
            <a:picLocks noChangeAspect="1"/>
          </p:cNvPicPr>
          <p:nvPr/>
        </p:nvPicPr>
        <p:blipFill>
          <a:blip r:embed="rId5"/>
          <a:stretch>
            <a:fillRect/>
          </a:stretch>
        </p:blipFill>
        <p:spPr>
          <a:xfrm>
            <a:off x="4776421" y="361032"/>
            <a:ext cx="3355501" cy="1078161"/>
          </a:xfrm>
          <a:prstGeom prst="rect">
            <a:avLst/>
          </a:prstGeom>
        </p:spPr>
      </p:pic>
      <p:sp>
        <p:nvSpPr>
          <p:cNvPr id="16" name="TextBox 15">
            <a:extLst>
              <a:ext uri="{FF2B5EF4-FFF2-40B4-BE49-F238E27FC236}">
                <a16:creationId xmlns:a16="http://schemas.microsoft.com/office/drawing/2014/main" id="{22153F6D-46EE-4D7A-82A4-E6445AF44DF1}"/>
              </a:ext>
            </a:extLst>
          </p:cNvPr>
          <p:cNvSpPr txBox="1"/>
          <p:nvPr/>
        </p:nvSpPr>
        <p:spPr>
          <a:xfrm>
            <a:off x="3121126" y="461984"/>
            <a:ext cx="1761266" cy="646331"/>
          </a:xfrm>
          <a:prstGeom prst="rect">
            <a:avLst/>
          </a:prstGeom>
          <a:noFill/>
        </p:spPr>
        <p:txBody>
          <a:bodyPr wrap="square" rtlCol="0">
            <a:spAutoFit/>
          </a:bodyPr>
          <a:lstStyle/>
          <a:p>
            <a:r>
              <a:rPr lang="en-US" dirty="0">
                <a:highlight>
                  <a:srgbClr val="FFFF00"/>
                </a:highlight>
              </a:rPr>
              <a:t>Decreasing at an</a:t>
            </a:r>
          </a:p>
          <a:p>
            <a:r>
              <a:rPr lang="en-US" dirty="0">
                <a:highlight>
                  <a:srgbClr val="FFFF00"/>
                </a:highlight>
              </a:rPr>
              <a:t>increasing rate</a:t>
            </a:r>
          </a:p>
        </p:txBody>
      </p:sp>
      <p:cxnSp>
        <p:nvCxnSpPr>
          <p:cNvPr id="17" name="Straight Arrow Connector 16">
            <a:extLst>
              <a:ext uri="{FF2B5EF4-FFF2-40B4-BE49-F238E27FC236}">
                <a16:creationId xmlns:a16="http://schemas.microsoft.com/office/drawing/2014/main" id="{2AE4B4E8-DEBD-434E-894E-85E905D7F8FF}"/>
              </a:ext>
            </a:extLst>
          </p:cNvPr>
          <p:cNvCxnSpPr>
            <a:cxnSpLocks/>
          </p:cNvCxnSpPr>
          <p:nvPr/>
        </p:nvCxnSpPr>
        <p:spPr>
          <a:xfrm>
            <a:off x="4776421" y="662059"/>
            <a:ext cx="822121" cy="31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C0FE45-FF91-4F75-9D7C-0E2CB91431D8}"/>
              </a:ext>
            </a:extLst>
          </p:cNvPr>
          <p:cNvCxnSpPr>
            <a:cxnSpLocks/>
          </p:cNvCxnSpPr>
          <p:nvPr/>
        </p:nvCxnSpPr>
        <p:spPr>
          <a:xfrm>
            <a:off x="4664279" y="1010617"/>
            <a:ext cx="1031846" cy="111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26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lot object">
            <a:extLst>
              <a:ext uri="{FF2B5EF4-FFF2-40B4-BE49-F238E27FC236}">
                <a16:creationId xmlns:a16="http://schemas.microsoft.com/office/drawing/2014/main" id="{9E9F0233-143B-430F-AA66-8A48B64C7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E4396-BBA9-4033-878A-A61B80FB209B}"/>
              </a:ext>
            </a:extLst>
          </p:cNvPr>
          <p:cNvSpPr txBox="1"/>
          <p:nvPr/>
        </p:nvSpPr>
        <p:spPr>
          <a:xfrm>
            <a:off x="1626007" y="680718"/>
            <a:ext cx="4185707" cy="1477328"/>
          </a:xfrm>
          <a:prstGeom prst="rect">
            <a:avLst/>
          </a:prstGeom>
          <a:noFill/>
        </p:spPr>
        <p:txBody>
          <a:bodyPr wrap="square" rtlCol="0">
            <a:spAutoFit/>
          </a:bodyPr>
          <a:lstStyle/>
          <a:p>
            <a:r>
              <a:rPr lang="en-US" dirty="0">
                <a:highlight>
                  <a:srgbClr val="FFFF00"/>
                </a:highlight>
              </a:rPr>
              <a:t>Nonlinear relationship between mpg and 1/4 mile time (qsec). This trend is better described as a </a:t>
            </a:r>
            <a:r>
              <a:rPr lang="en-US" u="sng" dirty="0">
                <a:highlight>
                  <a:srgbClr val="FFFF00"/>
                </a:highlight>
              </a:rPr>
              <a:t>“cubic” </a:t>
            </a:r>
            <a:r>
              <a:rPr lang="en-US" dirty="0">
                <a:highlight>
                  <a:srgbClr val="FFFF00"/>
                </a:highlight>
              </a:rPr>
              <a:t>model. The mpg rate begins to decrease around 17 but then increases at 18. </a:t>
            </a:r>
          </a:p>
        </p:txBody>
      </p:sp>
      <p:sp>
        <p:nvSpPr>
          <p:cNvPr id="4" name="TextBox 3">
            <a:extLst>
              <a:ext uri="{FF2B5EF4-FFF2-40B4-BE49-F238E27FC236}">
                <a16:creationId xmlns:a16="http://schemas.microsoft.com/office/drawing/2014/main" id="{4C97EB60-763E-400F-B14B-8D7E711B901F}"/>
              </a:ext>
            </a:extLst>
          </p:cNvPr>
          <p:cNvSpPr txBox="1"/>
          <p:nvPr/>
        </p:nvSpPr>
        <p:spPr>
          <a:xfrm>
            <a:off x="1626008" y="2158046"/>
            <a:ext cx="4361554" cy="1200329"/>
          </a:xfrm>
          <a:prstGeom prst="rect">
            <a:avLst/>
          </a:prstGeom>
          <a:noFill/>
        </p:spPr>
        <p:txBody>
          <a:bodyPr wrap="square" rtlCol="0">
            <a:spAutoFit/>
          </a:bodyPr>
          <a:lstStyle/>
          <a:p>
            <a:r>
              <a:rPr lang="en-US" dirty="0">
                <a:highlight>
                  <a:srgbClr val="FFFF00"/>
                </a:highlight>
              </a:rPr>
              <a:t>This may be even be a “quartic” model because the trend decreases after 20 but only for 1 data point so a cubic model may be more representative of the data.</a:t>
            </a:r>
          </a:p>
        </p:txBody>
      </p:sp>
      <p:sp>
        <p:nvSpPr>
          <p:cNvPr id="5" name="TextBox 4">
            <a:extLst>
              <a:ext uri="{FF2B5EF4-FFF2-40B4-BE49-F238E27FC236}">
                <a16:creationId xmlns:a16="http://schemas.microsoft.com/office/drawing/2014/main" id="{B002352C-8AC2-4ACB-9619-A0BB70A768A7}"/>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6" name="TextBox 5">
            <a:extLst>
              <a:ext uri="{FF2B5EF4-FFF2-40B4-BE49-F238E27FC236}">
                <a16:creationId xmlns:a16="http://schemas.microsoft.com/office/drawing/2014/main" id="{B7DBEBDF-62F9-4E83-B542-127DE81C4713}"/>
              </a:ext>
            </a:extLst>
          </p:cNvPr>
          <p:cNvSpPr txBox="1"/>
          <p:nvPr/>
        </p:nvSpPr>
        <p:spPr>
          <a:xfrm>
            <a:off x="6788092" y="4666390"/>
            <a:ext cx="2280408" cy="646331"/>
          </a:xfrm>
          <a:prstGeom prst="rect">
            <a:avLst/>
          </a:prstGeom>
          <a:noFill/>
        </p:spPr>
        <p:txBody>
          <a:bodyPr wrap="square" rtlCol="0">
            <a:spAutoFit/>
          </a:bodyPr>
          <a:lstStyle/>
          <a:p>
            <a:r>
              <a:rPr lang="en-US" dirty="0">
                <a:highlight>
                  <a:srgbClr val="00FFFF"/>
                </a:highlight>
              </a:rPr>
              <a:t>We have 2 “peaks and at least 1 “trough”. </a:t>
            </a:r>
          </a:p>
        </p:txBody>
      </p:sp>
      <p:cxnSp>
        <p:nvCxnSpPr>
          <p:cNvPr id="7" name="Straight Arrow Connector 6">
            <a:extLst>
              <a:ext uri="{FF2B5EF4-FFF2-40B4-BE49-F238E27FC236}">
                <a16:creationId xmlns:a16="http://schemas.microsoft.com/office/drawing/2014/main" id="{D81B020B-72AC-4C1F-A61B-816DB1B8E876}"/>
              </a:ext>
            </a:extLst>
          </p:cNvPr>
          <p:cNvCxnSpPr/>
          <p:nvPr/>
        </p:nvCxnSpPr>
        <p:spPr>
          <a:xfrm flipV="1">
            <a:off x="8028264" y="2842614"/>
            <a:ext cx="0" cy="158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779B49-4FAA-464A-8295-1180675CF5C8}"/>
              </a:ext>
            </a:extLst>
          </p:cNvPr>
          <p:cNvCxnSpPr/>
          <p:nvPr/>
        </p:nvCxnSpPr>
        <p:spPr>
          <a:xfrm flipH="1" flipV="1">
            <a:off x="3959604" y="4328719"/>
            <a:ext cx="2667699" cy="87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29E8BF-FCD6-4474-9DC5-C96A78DAE33B}"/>
              </a:ext>
            </a:extLst>
          </p:cNvPr>
          <p:cNvCxnSpPr/>
          <p:nvPr/>
        </p:nvCxnSpPr>
        <p:spPr>
          <a:xfrm flipH="1" flipV="1">
            <a:off x="5595457" y="4303552"/>
            <a:ext cx="1098958" cy="5069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E408147-FC0E-462C-B4A8-DBB55FBE808A}"/>
              </a:ext>
            </a:extLst>
          </p:cNvPr>
          <p:cNvSpPr>
            <a:spLocks noGrp="1"/>
          </p:cNvSpPr>
          <p:nvPr>
            <p:ph type="sldNum" sz="quarter" idx="12"/>
          </p:nvPr>
        </p:nvSpPr>
        <p:spPr/>
        <p:txBody>
          <a:bodyPr/>
          <a:lstStyle/>
          <a:p>
            <a:fld id="{35032509-D289-4CC9-8A27-14E47DC64BC2}" type="slidenum">
              <a:rPr lang="en-US" smtClean="0"/>
              <a:t>81</a:t>
            </a:fld>
            <a:endParaRPr lang="en-US" dirty="0"/>
          </a:p>
        </p:txBody>
      </p:sp>
    </p:spTree>
    <p:extLst>
      <p:ext uri="{BB962C8B-B14F-4D97-AF65-F5344CB8AC3E}">
        <p14:creationId xmlns:p14="http://schemas.microsoft.com/office/powerpoint/2010/main" val="3192201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D30196F1-5489-451F-927E-88C2A8D23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55FB04-134F-49E6-9713-C926862A773F}"/>
              </a:ext>
            </a:extLst>
          </p:cNvPr>
          <p:cNvSpPr txBox="1"/>
          <p:nvPr/>
        </p:nvSpPr>
        <p:spPr>
          <a:xfrm>
            <a:off x="1570024" y="413222"/>
            <a:ext cx="3916376" cy="1754326"/>
          </a:xfrm>
          <a:prstGeom prst="rect">
            <a:avLst/>
          </a:prstGeom>
          <a:noFill/>
        </p:spPr>
        <p:txBody>
          <a:bodyPr wrap="square" rtlCol="0">
            <a:spAutoFit/>
          </a:bodyPr>
          <a:lstStyle/>
          <a:p>
            <a:r>
              <a:rPr lang="en-US" dirty="0">
                <a:highlight>
                  <a:srgbClr val="FFFF00"/>
                </a:highlight>
              </a:rPr>
              <a:t>The </a:t>
            </a:r>
            <a:r>
              <a:rPr lang="en-US" u="sng" dirty="0">
                <a:highlight>
                  <a:srgbClr val="FFFF00"/>
                </a:highlight>
              </a:rPr>
              <a:t>cubic model </a:t>
            </a:r>
            <a:r>
              <a:rPr lang="en-US" dirty="0">
                <a:highlight>
                  <a:srgbClr val="FFFF00"/>
                </a:highlight>
              </a:rPr>
              <a:t>gives predictions closer to the observed score but it is important to consider overfitting and interpretability of the model for your audience. A quadratic or linear model have less overfitting/higher adjusted R2</a:t>
            </a:r>
          </a:p>
        </p:txBody>
      </p:sp>
      <p:sp>
        <p:nvSpPr>
          <p:cNvPr id="4" name="TextBox 3">
            <a:extLst>
              <a:ext uri="{FF2B5EF4-FFF2-40B4-BE49-F238E27FC236}">
                <a16:creationId xmlns:a16="http://schemas.microsoft.com/office/drawing/2014/main" id="{B6BDDE91-88B7-4565-843D-440ED77BA508}"/>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2" name="TextBox 1">
            <a:extLst>
              <a:ext uri="{FF2B5EF4-FFF2-40B4-BE49-F238E27FC236}">
                <a16:creationId xmlns:a16="http://schemas.microsoft.com/office/drawing/2014/main" id="{8EDA15C8-8152-4AD9-B908-8224BD55FC52}"/>
              </a:ext>
            </a:extLst>
          </p:cNvPr>
          <p:cNvSpPr txBox="1"/>
          <p:nvPr/>
        </p:nvSpPr>
        <p:spPr>
          <a:xfrm>
            <a:off x="7448365" y="2992582"/>
            <a:ext cx="3823070" cy="1200329"/>
          </a:xfrm>
          <a:prstGeom prst="rect">
            <a:avLst/>
          </a:prstGeom>
          <a:noFill/>
        </p:spPr>
        <p:txBody>
          <a:bodyPr wrap="square" rtlCol="0">
            <a:spAutoFit/>
          </a:bodyPr>
          <a:lstStyle/>
          <a:p>
            <a:r>
              <a:rPr lang="en-US" u="sng" dirty="0"/>
              <a:t>Polynomial  R^2</a:t>
            </a:r>
          </a:p>
          <a:p>
            <a:r>
              <a:rPr lang="en-US" dirty="0"/>
              <a:t>Linear (qsec):                                  0.175</a:t>
            </a:r>
          </a:p>
          <a:p>
            <a:r>
              <a:rPr lang="en-US" dirty="0"/>
              <a:t>Quadratic (qsec + qsec^2):           0.180</a:t>
            </a:r>
          </a:p>
          <a:p>
            <a:r>
              <a:rPr lang="en-US" dirty="0"/>
              <a:t>Cubic (qsec +qsec^2 + qsec ^3):  0.205</a:t>
            </a:r>
          </a:p>
        </p:txBody>
      </p:sp>
      <p:sp>
        <p:nvSpPr>
          <p:cNvPr id="5" name="Slide Number Placeholder 4">
            <a:extLst>
              <a:ext uri="{FF2B5EF4-FFF2-40B4-BE49-F238E27FC236}">
                <a16:creationId xmlns:a16="http://schemas.microsoft.com/office/drawing/2014/main" id="{06A957E3-7099-40B5-8897-53672B0668E2}"/>
              </a:ext>
            </a:extLst>
          </p:cNvPr>
          <p:cNvSpPr>
            <a:spLocks noGrp="1"/>
          </p:cNvSpPr>
          <p:nvPr>
            <p:ph type="sldNum" sz="quarter" idx="12"/>
          </p:nvPr>
        </p:nvSpPr>
        <p:spPr/>
        <p:txBody>
          <a:bodyPr/>
          <a:lstStyle/>
          <a:p>
            <a:fld id="{35032509-D289-4CC9-8A27-14E47DC64BC2}" type="slidenum">
              <a:rPr lang="en-US" smtClean="0"/>
              <a:t>82</a:t>
            </a:fld>
            <a:endParaRPr lang="en-US" dirty="0"/>
          </a:p>
        </p:txBody>
      </p:sp>
    </p:spTree>
    <p:extLst>
      <p:ext uri="{BB962C8B-B14F-4D97-AF65-F5344CB8AC3E}">
        <p14:creationId xmlns:p14="http://schemas.microsoft.com/office/powerpoint/2010/main" val="4001727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ED0E-FD79-44F5-B33A-B8F280D05B63}"/>
              </a:ext>
            </a:extLst>
          </p:cNvPr>
          <p:cNvSpPr>
            <a:spLocks noGrp="1"/>
          </p:cNvSpPr>
          <p:nvPr>
            <p:ph type="title"/>
          </p:nvPr>
        </p:nvSpPr>
        <p:spPr/>
        <p:txBody>
          <a:bodyPr/>
          <a:lstStyle/>
          <a:p>
            <a:r>
              <a:rPr lang="en-US" dirty="0"/>
              <a:t>Splines (1) Nonlinear trend lines.</a:t>
            </a:r>
          </a:p>
        </p:txBody>
      </p:sp>
      <p:pic>
        <p:nvPicPr>
          <p:cNvPr id="5" name="Content Placeholder 4">
            <a:extLst>
              <a:ext uri="{FF2B5EF4-FFF2-40B4-BE49-F238E27FC236}">
                <a16:creationId xmlns:a16="http://schemas.microsoft.com/office/drawing/2014/main" id="{29B99C61-28DD-4935-877F-CC610FE98104}"/>
              </a:ext>
            </a:extLst>
          </p:cNvPr>
          <p:cNvPicPr>
            <a:picLocks noGrp="1" noChangeAspect="1"/>
          </p:cNvPicPr>
          <p:nvPr>
            <p:ph idx="1"/>
          </p:nvPr>
        </p:nvPicPr>
        <p:blipFill>
          <a:blip r:embed="rId2"/>
          <a:stretch>
            <a:fillRect/>
          </a:stretch>
        </p:blipFill>
        <p:spPr>
          <a:xfrm>
            <a:off x="3565937" y="1825625"/>
            <a:ext cx="5060125" cy="4351338"/>
          </a:xfrm>
        </p:spPr>
      </p:pic>
      <p:sp>
        <p:nvSpPr>
          <p:cNvPr id="6" name="TextBox 5">
            <a:extLst>
              <a:ext uri="{FF2B5EF4-FFF2-40B4-BE49-F238E27FC236}">
                <a16:creationId xmlns:a16="http://schemas.microsoft.com/office/drawing/2014/main" id="{79807F1C-1A27-41F2-8CCD-BFE343F94C06}"/>
              </a:ext>
            </a:extLst>
          </p:cNvPr>
          <p:cNvSpPr txBox="1"/>
          <p:nvPr/>
        </p:nvSpPr>
        <p:spPr>
          <a:xfrm>
            <a:off x="69698" y="2690336"/>
            <a:ext cx="3916376" cy="923330"/>
          </a:xfrm>
          <a:prstGeom prst="rect">
            <a:avLst/>
          </a:prstGeom>
          <a:noFill/>
        </p:spPr>
        <p:txBody>
          <a:bodyPr wrap="square" rtlCol="0">
            <a:spAutoFit/>
          </a:bodyPr>
          <a:lstStyle/>
          <a:p>
            <a:r>
              <a:rPr lang="en-US" dirty="0">
                <a:highlight>
                  <a:srgbClr val="FFFF00"/>
                </a:highlight>
              </a:rPr>
              <a:t>Taken from the concept of a “draftsman spline”. See “Harrell RMS reader Splines.pdf” to learn more.</a:t>
            </a:r>
          </a:p>
        </p:txBody>
      </p:sp>
      <p:sp>
        <p:nvSpPr>
          <p:cNvPr id="7" name="TextBox 6">
            <a:extLst>
              <a:ext uri="{FF2B5EF4-FFF2-40B4-BE49-F238E27FC236}">
                <a16:creationId xmlns:a16="http://schemas.microsoft.com/office/drawing/2014/main" id="{9668F2FF-EE3A-47B4-9BFD-65CC14C6FC88}"/>
              </a:ext>
            </a:extLst>
          </p:cNvPr>
          <p:cNvSpPr txBox="1"/>
          <p:nvPr/>
        </p:nvSpPr>
        <p:spPr>
          <a:xfrm>
            <a:off x="8354044" y="2690336"/>
            <a:ext cx="3916376" cy="1200329"/>
          </a:xfrm>
          <a:prstGeom prst="rect">
            <a:avLst/>
          </a:prstGeom>
          <a:noFill/>
        </p:spPr>
        <p:txBody>
          <a:bodyPr wrap="square" rtlCol="0">
            <a:spAutoFit/>
          </a:bodyPr>
          <a:lstStyle/>
          <a:p>
            <a:r>
              <a:rPr lang="en-US" dirty="0">
                <a:highlight>
                  <a:srgbClr val="FFFF00"/>
                </a:highlight>
              </a:rPr>
              <a:t>Not many things have a true linear relationship between the predictor and outcome. Splines are a valuable method for dealing with nonlinearity.</a:t>
            </a:r>
          </a:p>
        </p:txBody>
      </p:sp>
      <p:sp>
        <p:nvSpPr>
          <p:cNvPr id="8" name="TextBox 7">
            <a:extLst>
              <a:ext uri="{FF2B5EF4-FFF2-40B4-BE49-F238E27FC236}">
                <a16:creationId xmlns:a16="http://schemas.microsoft.com/office/drawing/2014/main" id="{64A94230-C659-4A0A-9F8B-647D8612A9AA}"/>
              </a:ext>
            </a:extLst>
          </p:cNvPr>
          <p:cNvSpPr txBox="1"/>
          <p:nvPr/>
        </p:nvSpPr>
        <p:spPr>
          <a:xfrm>
            <a:off x="3717601" y="6308209"/>
            <a:ext cx="4756795" cy="369332"/>
          </a:xfrm>
          <a:prstGeom prst="rect">
            <a:avLst/>
          </a:prstGeom>
          <a:noFill/>
        </p:spPr>
        <p:txBody>
          <a:bodyPr wrap="square" rtlCol="0">
            <a:spAutoFit/>
          </a:bodyPr>
          <a:lstStyle/>
          <a:p>
            <a:r>
              <a:rPr lang="en-US" dirty="0">
                <a:highlight>
                  <a:srgbClr val="00FFFF"/>
                </a:highlight>
              </a:rPr>
              <a:t>We allow the trend to bend at values 1, 3, and 5.</a:t>
            </a:r>
          </a:p>
        </p:txBody>
      </p:sp>
      <p:sp>
        <p:nvSpPr>
          <p:cNvPr id="9" name="TextBox 8">
            <a:extLst>
              <a:ext uri="{FF2B5EF4-FFF2-40B4-BE49-F238E27FC236}">
                <a16:creationId xmlns:a16="http://schemas.microsoft.com/office/drawing/2014/main" id="{121CBC2C-AEBA-44E1-851A-AA8F514EE4D9}"/>
              </a:ext>
            </a:extLst>
          </p:cNvPr>
          <p:cNvSpPr txBox="1"/>
          <p:nvPr/>
        </p:nvSpPr>
        <p:spPr>
          <a:xfrm>
            <a:off x="85427" y="3890665"/>
            <a:ext cx="3916376" cy="1477328"/>
          </a:xfrm>
          <a:prstGeom prst="rect">
            <a:avLst/>
          </a:prstGeom>
          <a:noFill/>
        </p:spPr>
        <p:txBody>
          <a:bodyPr wrap="square" rtlCol="0">
            <a:spAutoFit/>
          </a:bodyPr>
          <a:lstStyle/>
          <a:p>
            <a:r>
              <a:rPr lang="en-US" dirty="0">
                <a:highlight>
                  <a:srgbClr val="FFFF00"/>
                </a:highlight>
              </a:rPr>
              <a:t>These are piecewise polynomials, similar to using a squared value or quadratic polynomial (e.g., age + age^2). They can go beyond squared or cubed segments.</a:t>
            </a:r>
          </a:p>
        </p:txBody>
      </p:sp>
      <p:sp>
        <p:nvSpPr>
          <p:cNvPr id="3" name="Slide Number Placeholder 2">
            <a:extLst>
              <a:ext uri="{FF2B5EF4-FFF2-40B4-BE49-F238E27FC236}">
                <a16:creationId xmlns:a16="http://schemas.microsoft.com/office/drawing/2014/main" id="{C744FA0E-8B94-45AE-A6A2-8D24B2853A53}"/>
              </a:ext>
            </a:extLst>
          </p:cNvPr>
          <p:cNvSpPr>
            <a:spLocks noGrp="1"/>
          </p:cNvSpPr>
          <p:nvPr>
            <p:ph type="sldNum" sz="quarter" idx="12"/>
          </p:nvPr>
        </p:nvSpPr>
        <p:spPr/>
        <p:txBody>
          <a:bodyPr/>
          <a:lstStyle/>
          <a:p>
            <a:fld id="{35032509-D289-4CC9-8A27-14E47DC64BC2}" type="slidenum">
              <a:rPr lang="en-US" smtClean="0"/>
              <a:t>83</a:t>
            </a:fld>
            <a:endParaRPr lang="en-US" dirty="0"/>
          </a:p>
        </p:txBody>
      </p:sp>
    </p:spTree>
    <p:extLst>
      <p:ext uri="{BB962C8B-B14F-4D97-AF65-F5344CB8AC3E}">
        <p14:creationId xmlns:p14="http://schemas.microsoft.com/office/powerpoint/2010/main" val="1806126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DC8A-88A7-4056-A0B4-74689D4AE33D}"/>
              </a:ext>
            </a:extLst>
          </p:cNvPr>
          <p:cNvSpPr>
            <a:spLocks noGrp="1"/>
          </p:cNvSpPr>
          <p:nvPr>
            <p:ph type="title"/>
          </p:nvPr>
        </p:nvSpPr>
        <p:spPr/>
        <p:txBody>
          <a:bodyPr/>
          <a:lstStyle/>
          <a:p>
            <a:r>
              <a:rPr lang="en-US" dirty="0"/>
              <a:t>Splines (2) Nonlinear trend lines.</a:t>
            </a:r>
          </a:p>
        </p:txBody>
      </p:sp>
      <p:pic>
        <p:nvPicPr>
          <p:cNvPr id="5" name="Content Placeholder 4">
            <a:extLst>
              <a:ext uri="{FF2B5EF4-FFF2-40B4-BE49-F238E27FC236}">
                <a16:creationId xmlns:a16="http://schemas.microsoft.com/office/drawing/2014/main" id="{9E12ED15-604E-4294-93E1-CBAAF014082A}"/>
              </a:ext>
            </a:extLst>
          </p:cNvPr>
          <p:cNvPicPr>
            <a:picLocks noGrp="1" noChangeAspect="1"/>
          </p:cNvPicPr>
          <p:nvPr>
            <p:ph idx="1"/>
          </p:nvPr>
        </p:nvPicPr>
        <p:blipFill>
          <a:blip r:embed="rId2"/>
          <a:stretch>
            <a:fillRect/>
          </a:stretch>
        </p:blipFill>
        <p:spPr>
          <a:xfrm>
            <a:off x="3568824" y="1728418"/>
            <a:ext cx="5538897" cy="5048272"/>
          </a:xfrm>
        </p:spPr>
      </p:pic>
      <p:sp>
        <p:nvSpPr>
          <p:cNvPr id="7" name="TextBox 6">
            <a:extLst>
              <a:ext uri="{FF2B5EF4-FFF2-40B4-BE49-F238E27FC236}">
                <a16:creationId xmlns:a16="http://schemas.microsoft.com/office/drawing/2014/main" id="{3064CB95-B76C-45E9-AE53-0BADAFD93BD5}"/>
              </a:ext>
            </a:extLst>
          </p:cNvPr>
          <p:cNvSpPr txBox="1"/>
          <p:nvPr/>
        </p:nvSpPr>
        <p:spPr>
          <a:xfrm>
            <a:off x="69698" y="2690336"/>
            <a:ext cx="3916376" cy="1200329"/>
          </a:xfrm>
          <a:prstGeom prst="rect">
            <a:avLst/>
          </a:prstGeom>
          <a:noFill/>
        </p:spPr>
        <p:txBody>
          <a:bodyPr wrap="square" rtlCol="0">
            <a:spAutoFit/>
          </a:bodyPr>
          <a:lstStyle/>
          <a:p>
            <a:r>
              <a:rPr lang="en-US" dirty="0">
                <a:highlight>
                  <a:srgbClr val="FFFF00"/>
                </a:highlight>
              </a:rPr>
              <a:t>Splines, especially “restricted cubic splines” have advantages over other approaches and provide more accurate results and better model performance.</a:t>
            </a:r>
          </a:p>
        </p:txBody>
      </p:sp>
      <p:sp>
        <p:nvSpPr>
          <p:cNvPr id="3" name="TextBox 2">
            <a:extLst>
              <a:ext uri="{FF2B5EF4-FFF2-40B4-BE49-F238E27FC236}">
                <a16:creationId xmlns:a16="http://schemas.microsoft.com/office/drawing/2014/main" id="{ABAED52E-40ED-4DFD-85DF-E9B1FA1FE220}"/>
              </a:ext>
            </a:extLst>
          </p:cNvPr>
          <p:cNvSpPr txBox="1"/>
          <p:nvPr/>
        </p:nvSpPr>
        <p:spPr>
          <a:xfrm>
            <a:off x="97654" y="4219113"/>
            <a:ext cx="3471170" cy="1200329"/>
          </a:xfrm>
          <a:prstGeom prst="rect">
            <a:avLst/>
          </a:prstGeom>
          <a:noFill/>
        </p:spPr>
        <p:txBody>
          <a:bodyPr wrap="square" rtlCol="0">
            <a:spAutoFit/>
          </a:bodyPr>
          <a:lstStyle/>
          <a:p>
            <a:r>
              <a:rPr lang="en-US" dirty="0">
                <a:highlight>
                  <a:srgbClr val="FFFF00"/>
                </a:highlight>
              </a:rPr>
              <a:t>For example, they can take any shape. Otherwise we would need to specify the shape by creating age + age^2 + age^3. </a:t>
            </a:r>
            <a:endParaRPr lang="en-US" dirty="0"/>
          </a:p>
        </p:txBody>
      </p:sp>
      <p:sp>
        <p:nvSpPr>
          <p:cNvPr id="4" name="Slide Number Placeholder 3">
            <a:extLst>
              <a:ext uri="{FF2B5EF4-FFF2-40B4-BE49-F238E27FC236}">
                <a16:creationId xmlns:a16="http://schemas.microsoft.com/office/drawing/2014/main" id="{BD609962-5AC3-489B-8984-ADC98F2AD033}"/>
              </a:ext>
            </a:extLst>
          </p:cNvPr>
          <p:cNvSpPr>
            <a:spLocks noGrp="1"/>
          </p:cNvSpPr>
          <p:nvPr>
            <p:ph type="sldNum" sz="quarter" idx="12"/>
          </p:nvPr>
        </p:nvSpPr>
        <p:spPr/>
        <p:txBody>
          <a:bodyPr/>
          <a:lstStyle/>
          <a:p>
            <a:fld id="{35032509-D289-4CC9-8A27-14E47DC64BC2}" type="slidenum">
              <a:rPr lang="en-US" smtClean="0"/>
              <a:t>84</a:t>
            </a:fld>
            <a:endParaRPr lang="en-US" dirty="0"/>
          </a:p>
        </p:txBody>
      </p:sp>
    </p:spTree>
    <p:extLst>
      <p:ext uri="{BB962C8B-B14F-4D97-AF65-F5344CB8AC3E}">
        <p14:creationId xmlns:p14="http://schemas.microsoft.com/office/powerpoint/2010/main" val="2115289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354-3823-41EC-8556-C01F87E3F8B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51BE67D-F854-45EF-942F-41472B7E9411}"/>
              </a:ext>
            </a:extLst>
          </p:cNvPr>
          <p:cNvSpPr>
            <a:spLocks noGrp="1"/>
          </p:cNvSpPr>
          <p:nvPr>
            <p:ph idx="1"/>
          </p:nvPr>
        </p:nvSpPr>
        <p:spPr>
          <a:xfrm>
            <a:off x="838199" y="1825625"/>
            <a:ext cx="10666445" cy="4351338"/>
          </a:xfrm>
        </p:spPr>
        <p:txBody>
          <a:bodyPr>
            <a:normAutofit/>
          </a:bodyPr>
          <a:lstStyle/>
          <a:p>
            <a:r>
              <a:rPr lang="en-US" dirty="0"/>
              <a:t>If a predictor is transformed, you only need to include that transformed value as the main effect (e.g., mpg ~ hp^2).</a:t>
            </a:r>
          </a:p>
          <a:p>
            <a:r>
              <a:rPr lang="en-US" dirty="0"/>
              <a:t>If making the predictor a nonlinear fit, you need to add both the main effect in its original predictor values and the transformed values (e.g., mpg ~ hp + hp^2). </a:t>
            </a:r>
          </a:p>
          <a:p>
            <a:r>
              <a:rPr lang="en-US" dirty="0"/>
              <a:t>Consider your audience, if you are </a:t>
            </a:r>
            <a:r>
              <a:rPr lang="en-US" u="sng" dirty="0"/>
              <a:t>interpreting effects</a:t>
            </a:r>
            <a:r>
              <a:rPr lang="en-US" dirty="0"/>
              <a:t> for your audience, using nonlinear terms will be more helpful than complex transformations (e.g., 1/sqrt(X) ). But if you get an effective transformation and only interested in </a:t>
            </a:r>
            <a:r>
              <a:rPr lang="en-US" u="sng" dirty="0"/>
              <a:t>predicted values</a:t>
            </a:r>
            <a:r>
              <a:rPr lang="en-US" dirty="0"/>
              <a:t>, transformed variables will be easier to use than 3 degrees of freedom cubic models.</a:t>
            </a:r>
          </a:p>
          <a:p>
            <a:endParaRPr lang="en-US" dirty="0"/>
          </a:p>
        </p:txBody>
      </p:sp>
      <p:sp>
        <p:nvSpPr>
          <p:cNvPr id="4" name="Slide Number Placeholder 3">
            <a:extLst>
              <a:ext uri="{FF2B5EF4-FFF2-40B4-BE49-F238E27FC236}">
                <a16:creationId xmlns:a16="http://schemas.microsoft.com/office/drawing/2014/main" id="{DF731F1F-38AE-4C69-8C00-BC08D580B874}"/>
              </a:ext>
            </a:extLst>
          </p:cNvPr>
          <p:cNvSpPr>
            <a:spLocks noGrp="1"/>
          </p:cNvSpPr>
          <p:nvPr>
            <p:ph type="sldNum" sz="quarter" idx="12"/>
          </p:nvPr>
        </p:nvSpPr>
        <p:spPr/>
        <p:txBody>
          <a:bodyPr/>
          <a:lstStyle/>
          <a:p>
            <a:fld id="{35032509-D289-4CC9-8A27-14E47DC64BC2}" type="slidenum">
              <a:rPr lang="en-US" smtClean="0"/>
              <a:t>85</a:t>
            </a:fld>
            <a:endParaRPr lang="en-US" dirty="0"/>
          </a:p>
        </p:txBody>
      </p:sp>
    </p:spTree>
    <p:extLst>
      <p:ext uri="{BB962C8B-B14F-4D97-AF65-F5344CB8AC3E}">
        <p14:creationId xmlns:p14="http://schemas.microsoft.com/office/powerpoint/2010/main" val="2042554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284A8F-3BF4-4C82-9AEC-14849350474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Weighted Least Squares Regression</a:t>
            </a:r>
          </a:p>
        </p:txBody>
      </p:sp>
      <p:sp>
        <p:nvSpPr>
          <p:cNvPr id="3" name="Text Placeholder 2">
            <a:extLst>
              <a:ext uri="{FF2B5EF4-FFF2-40B4-BE49-F238E27FC236}">
                <a16:creationId xmlns:a16="http://schemas.microsoft.com/office/drawing/2014/main" id="{0C3E6256-212B-4778-9B61-21148C22611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Frequency, Population, Importance and heteroscedasticity.</a:t>
            </a:r>
          </a:p>
        </p:txBody>
      </p:sp>
      <p:sp>
        <p:nvSpPr>
          <p:cNvPr id="4" name="Slide Number Placeholder 3">
            <a:extLst>
              <a:ext uri="{FF2B5EF4-FFF2-40B4-BE49-F238E27FC236}">
                <a16:creationId xmlns:a16="http://schemas.microsoft.com/office/drawing/2014/main" id="{091C0A35-95FB-4AAD-A6D6-1484546CB07B}"/>
              </a:ext>
            </a:extLst>
          </p:cNvPr>
          <p:cNvSpPr>
            <a:spLocks noGrp="1"/>
          </p:cNvSpPr>
          <p:nvPr>
            <p:ph type="sldNum" sz="quarter" idx="12"/>
          </p:nvPr>
        </p:nvSpPr>
        <p:spPr/>
        <p:txBody>
          <a:bodyPr/>
          <a:lstStyle/>
          <a:p>
            <a:fld id="{35032509-D289-4CC9-8A27-14E47DC64BC2}" type="slidenum">
              <a:rPr lang="en-US" smtClean="0"/>
              <a:t>86</a:t>
            </a:fld>
            <a:endParaRPr lang="en-US" dirty="0"/>
          </a:p>
        </p:txBody>
      </p:sp>
    </p:spTree>
    <p:extLst>
      <p:ext uri="{BB962C8B-B14F-4D97-AF65-F5344CB8AC3E}">
        <p14:creationId xmlns:p14="http://schemas.microsoft.com/office/powerpoint/2010/main" val="2836239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E645-A617-4ECF-96C4-8784ADA2CFD4}"/>
              </a:ext>
            </a:extLst>
          </p:cNvPr>
          <p:cNvSpPr>
            <a:spLocks noGrp="1"/>
          </p:cNvSpPr>
          <p:nvPr>
            <p:ph type="title"/>
          </p:nvPr>
        </p:nvSpPr>
        <p:spPr/>
        <p:txBody>
          <a:bodyPr/>
          <a:lstStyle/>
          <a:p>
            <a:r>
              <a:rPr lang="en-US" dirty="0"/>
              <a:t>Weighted Least Squares Regression (same as OLS but adds a weight variable)</a:t>
            </a:r>
          </a:p>
        </p:txBody>
      </p:sp>
      <p:sp>
        <p:nvSpPr>
          <p:cNvPr id="3" name="Content Placeholder 2">
            <a:extLst>
              <a:ext uri="{FF2B5EF4-FFF2-40B4-BE49-F238E27FC236}">
                <a16:creationId xmlns:a16="http://schemas.microsoft.com/office/drawing/2014/main" id="{CCCE5C65-7702-4FA9-87B7-0902D4E064CB}"/>
              </a:ext>
            </a:extLst>
          </p:cNvPr>
          <p:cNvSpPr>
            <a:spLocks noGrp="1"/>
          </p:cNvSpPr>
          <p:nvPr>
            <p:ph idx="1"/>
          </p:nvPr>
        </p:nvSpPr>
        <p:spPr>
          <a:xfrm>
            <a:off x="838200" y="1825624"/>
            <a:ext cx="10515600" cy="4885893"/>
          </a:xfrm>
        </p:spPr>
        <p:txBody>
          <a:bodyPr>
            <a:normAutofit fontScale="92500" lnSpcReduction="20000"/>
          </a:bodyPr>
          <a:lstStyle/>
          <a:p>
            <a:r>
              <a:rPr lang="en-US" u="sng" dirty="0">
                <a:solidFill>
                  <a:srgbClr val="FF0000"/>
                </a:solidFill>
              </a:rPr>
              <a:t>Weights</a:t>
            </a:r>
            <a:r>
              <a:rPr lang="en-US" dirty="0"/>
              <a:t> are used to increase or decrease the impact of specific rows of data in a regression. They can help if the homoscedasticity assumption is violated. A larger weight value = more influence.</a:t>
            </a:r>
          </a:p>
          <a:p>
            <a:r>
              <a:rPr lang="en-US"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When homoscedasticity assumption is violated</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Calculated so</a:t>
            </a:r>
            <a:r>
              <a:rPr lang="en-US" b="0" i="0" dirty="0">
                <a:solidFill>
                  <a:srgbClr val="000000"/>
                </a:solidFill>
                <a:effectLst/>
              </a:rPr>
              <a:t> the observations with lower variance are given more weight: </a:t>
            </a:r>
            <a:r>
              <a:rPr lang="en-US" dirty="0">
                <a:effectLst/>
                <a:ea typeface="Calibri" panose="020F0502020204030204" pitchFamily="34" charset="0"/>
                <a:cs typeface="Times New Roman" panose="02020603050405020304" pitchFamily="18" charset="0"/>
              </a:rPr>
              <a:t>1/ (residuals – predicted values^2).</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effectLst/>
                <a:latin typeface="Calibri" panose="020F0502020204030204" pitchFamily="34" charset="0"/>
                <a:ea typeface="Calibri" panose="020F0502020204030204" pitchFamily="34" charset="0"/>
                <a:cs typeface="Times New Roman" panose="02020603050405020304" pitchFamily="18" charset="0"/>
              </a:rPr>
              <a:t>Weights should be integers and non-negative values but just having non-negative values should be enough. Weights are added along with other regression settings, stats software will take it from there.</a:t>
            </a:r>
            <a:endParaRPr lang="en-US" dirty="0"/>
          </a:p>
          <a:p>
            <a:r>
              <a:rPr lang="en-US" dirty="0"/>
              <a:t>And weights can be based on: </a:t>
            </a:r>
            <a:r>
              <a:rPr lang="en-US" u="sng" dirty="0">
                <a:solidFill>
                  <a:srgbClr val="FF0000"/>
                </a:solidFill>
              </a:rPr>
              <a:t>Frequency</a:t>
            </a:r>
            <a:r>
              <a:rPr lang="en-US" dirty="0"/>
              <a:t> (e.g., 1 row of data equals 100 rows in a larger dataset), </a:t>
            </a:r>
            <a:r>
              <a:rPr lang="en-US" u="sng" dirty="0">
                <a:solidFill>
                  <a:srgbClr val="FF0000"/>
                </a:solidFill>
              </a:rPr>
              <a:t>Probability</a:t>
            </a:r>
            <a:r>
              <a:rPr lang="en-US" dirty="0"/>
              <a:t> (e.g., underrepresented groups in survey samples), </a:t>
            </a:r>
            <a:r>
              <a:rPr lang="en-US" u="sng" dirty="0">
                <a:solidFill>
                  <a:srgbClr val="FF0000"/>
                </a:solidFill>
              </a:rPr>
              <a:t>Analytic</a:t>
            </a:r>
            <a:r>
              <a:rPr lang="en-US" dirty="0"/>
              <a:t> (aggregated data with means and weights equal to N in the calculation), </a:t>
            </a:r>
            <a:r>
              <a:rPr lang="en-US" u="sng" dirty="0">
                <a:solidFill>
                  <a:srgbClr val="FF0000"/>
                </a:solidFill>
              </a:rPr>
              <a:t>Population</a:t>
            </a:r>
            <a:r>
              <a:rPr lang="en-US" dirty="0"/>
              <a:t> (e.g., # of patients at a location), and </a:t>
            </a:r>
            <a:r>
              <a:rPr lang="en-US" u="sng" dirty="0">
                <a:solidFill>
                  <a:srgbClr val="FF0000"/>
                </a:solidFill>
              </a:rPr>
              <a:t>Importance</a:t>
            </a:r>
            <a:r>
              <a:rPr lang="en-US" dirty="0"/>
              <a:t> (e.g., what we consider more important based on theory, recent time points may be less important).</a:t>
            </a:r>
          </a:p>
        </p:txBody>
      </p:sp>
      <p:sp>
        <p:nvSpPr>
          <p:cNvPr id="4" name="Slide Number Placeholder 3">
            <a:extLst>
              <a:ext uri="{FF2B5EF4-FFF2-40B4-BE49-F238E27FC236}">
                <a16:creationId xmlns:a16="http://schemas.microsoft.com/office/drawing/2014/main" id="{F5605C9C-FC5F-4041-A9AA-49BBFD29C345}"/>
              </a:ext>
            </a:extLst>
          </p:cNvPr>
          <p:cNvSpPr>
            <a:spLocks noGrp="1"/>
          </p:cNvSpPr>
          <p:nvPr>
            <p:ph type="sldNum" sz="quarter" idx="12"/>
          </p:nvPr>
        </p:nvSpPr>
        <p:spPr/>
        <p:txBody>
          <a:bodyPr/>
          <a:lstStyle/>
          <a:p>
            <a:fld id="{35032509-D289-4CC9-8A27-14E47DC64BC2}" type="slidenum">
              <a:rPr lang="en-US" smtClean="0"/>
              <a:t>87</a:t>
            </a:fld>
            <a:endParaRPr lang="en-US" dirty="0"/>
          </a:p>
        </p:txBody>
      </p:sp>
      <p:pic>
        <p:nvPicPr>
          <p:cNvPr id="6" name="Picture 5">
            <a:extLst>
              <a:ext uri="{FF2B5EF4-FFF2-40B4-BE49-F238E27FC236}">
                <a16:creationId xmlns:a16="http://schemas.microsoft.com/office/drawing/2014/main" id="{6DC6C557-3EAD-4CC9-A2F8-56B91758B7A8}"/>
              </a:ext>
            </a:extLst>
          </p:cNvPr>
          <p:cNvPicPr>
            <a:picLocks noChangeAspect="1"/>
          </p:cNvPicPr>
          <p:nvPr/>
        </p:nvPicPr>
        <p:blipFill>
          <a:blip r:embed="rId2"/>
          <a:stretch>
            <a:fillRect/>
          </a:stretch>
        </p:blipFill>
        <p:spPr>
          <a:xfrm>
            <a:off x="9982200" y="976925"/>
            <a:ext cx="1914525" cy="762000"/>
          </a:xfrm>
          <a:prstGeom prst="rect">
            <a:avLst/>
          </a:prstGeom>
        </p:spPr>
      </p:pic>
      <p:cxnSp>
        <p:nvCxnSpPr>
          <p:cNvPr id="8" name="Straight Arrow Connector 7">
            <a:extLst>
              <a:ext uri="{FF2B5EF4-FFF2-40B4-BE49-F238E27FC236}">
                <a16:creationId xmlns:a16="http://schemas.microsoft.com/office/drawing/2014/main" id="{9DCDBC8E-81D1-4AEE-9528-07FFA0E817F7}"/>
              </a:ext>
            </a:extLst>
          </p:cNvPr>
          <p:cNvCxnSpPr/>
          <p:nvPr/>
        </p:nvCxnSpPr>
        <p:spPr>
          <a:xfrm flipV="1">
            <a:off x="10956022" y="1815666"/>
            <a:ext cx="335560" cy="259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64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FB5E-0E17-492A-B80D-1B392B625747}"/>
              </a:ext>
            </a:extLst>
          </p:cNvPr>
          <p:cNvSpPr>
            <a:spLocks noGrp="1"/>
          </p:cNvSpPr>
          <p:nvPr>
            <p:ph type="title"/>
          </p:nvPr>
        </p:nvSpPr>
        <p:spPr/>
        <p:txBody>
          <a:bodyPr/>
          <a:lstStyle/>
          <a:p>
            <a:r>
              <a:rPr lang="en-US" dirty="0"/>
              <a:t>Examples of weights. Weights are calculated and added into data as an extra column</a:t>
            </a:r>
          </a:p>
        </p:txBody>
      </p:sp>
      <p:sp>
        <p:nvSpPr>
          <p:cNvPr id="3" name="Text Placeholder 2">
            <a:extLst>
              <a:ext uri="{FF2B5EF4-FFF2-40B4-BE49-F238E27FC236}">
                <a16:creationId xmlns:a16="http://schemas.microsoft.com/office/drawing/2014/main" id="{27443073-554E-4B34-A32E-A661B99FA9B4}"/>
              </a:ext>
            </a:extLst>
          </p:cNvPr>
          <p:cNvSpPr>
            <a:spLocks noGrp="1"/>
          </p:cNvSpPr>
          <p:nvPr>
            <p:ph type="body" idx="1"/>
          </p:nvPr>
        </p:nvSpPr>
        <p:spPr/>
        <p:txBody>
          <a:bodyPr/>
          <a:lstStyle/>
          <a:p>
            <a:r>
              <a:rPr lang="en-US" dirty="0"/>
              <a:t>Type of weight</a:t>
            </a:r>
          </a:p>
        </p:txBody>
      </p:sp>
      <p:sp>
        <p:nvSpPr>
          <p:cNvPr id="4" name="Content Placeholder 3">
            <a:extLst>
              <a:ext uri="{FF2B5EF4-FFF2-40B4-BE49-F238E27FC236}">
                <a16:creationId xmlns:a16="http://schemas.microsoft.com/office/drawing/2014/main" id="{15423FAD-0963-4968-A033-A8FBB9D6B5F2}"/>
              </a:ext>
            </a:extLst>
          </p:cNvPr>
          <p:cNvSpPr>
            <a:spLocks noGrp="1"/>
          </p:cNvSpPr>
          <p:nvPr>
            <p:ph sz="half" idx="2"/>
          </p:nvPr>
        </p:nvSpPr>
        <p:spPr>
          <a:xfrm>
            <a:off x="201336" y="2505074"/>
            <a:ext cx="6291743" cy="4352925"/>
          </a:xfrm>
        </p:spPr>
        <p:txBody>
          <a:bodyPr>
            <a:normAutofit fontScale="92500" lnSpcReduction="20000"/>
          </a:bodyPr>
          <a:lstStyle/>
          <a:p>
            <a:r>
              <a:rPr lang="en-US" u="sng" dirty="0"/>
              <a:t>Frequency</a:t>
            </a:r>
            <a:r>
              <a:rPr lang="en-US" dirty="0"/>
              <a:t>: 1 row represents 100 rows of a bigger dataset</a:t>
            </a:r>
          </a:p>
          <a:p>
            <a:r>
              <a:rPr lang="en-US" u="sng" dirty="0"/>
              <a:t>Probability</a:t>
            </a:r>
            <a:r>
              <a:rPr lang="en-US" dirty="0"/>
              <a:t>: We surveyed 2 of 5 patients and weight on sample.</a:t>
            </a:r>
          </a:p>
          <a:p>
            <a:r>
              <a:rPr lang="en-US" u="sng" dirty="0"/>
              <a:t>Analytic</a:t>
            </a:r>
            <a:r>
              <a:rPr lang="en-US" dirty="0"/>
              <a:t>: From aggregated means, the N from the formula.</a:t>
            </a:r>
          </a:p>
          <a:p>
            <a:r>
              <a:rPr lang="en-US" u="sng" dirty="0"/>
              <a:t>Population</a:t>
            </a:r>
            <a:r>
              <a:rPr lang="en-US" dirty="0"/>
              <a:t>: Sample size (either patients or patient days.</a:t>
            </a:r>
          </a:p>
          <a:p>
            <a:r>
              <a:rPr lang="en-US" u="sng" dirty="0"/>
              <a:t>Importance</a:t>
            </a:r>
            <a:r>
              <a:rPr lang="en-US" dirty="0"/>
              <a:t>: We consider some data more/less important or accurate. We weight according to our preference.</a:t>
            </a:r>
          </a:p>
          <a:p>
            <a:r>
              <a:rPr lang="en-US" u="sng" dirty="0"/>
              <a:t>For </a:t>
            </a:r>
            <a:r>
              <a:rPr lang="en-US" u="sng" dirty="0">
                <a:effectLst/>
                <a:latin typeface="Calibri" panose="020F0502020204030204" pitchFamily="34" charset="0"/>
                <a:ea typeface="Calibri" panose="020F0502020204030204" pitchFamily="34" charset="0"/>
                <a:cs typeface="Times New Roman" panose="02020603050405020304" pitchFamily="18" charset="0"/>
              </a:rPr>
              <a:t>homoscedasticity</a:t>
            </a:r>
            <a:r>
              <a:rPr lang="en-US" dirty="0">
                <a:effectLst/>
                <a:latin typeface="Calibri" panose="020F0502020204030204" pitchFamily="34" charset="0"/>
                <a:ea typeface="Calibri" panose="020F0502020204030204" pitchFamily="34" charset="0"/>
                <a:cs typeface="Times New Roman" panose="02020603050405020304" pitchFamily="18" charset="0"/>
              </a:rPr>
              <a:t>: Difference in residuals and predicted values.</a:t>
            </a:r>
            <a:endParaRPr lang="en-US" dirty="0"/>
          </a:p>
          <a:p>
            <a:endParaRPr lang="en-US" dirty="0"/>
          </a:p>
        </p:txBody>
      </p:sp>
      <p:sp>
        <p:nvSpPr>
          <p:cNvPr id="5" name="Text Placeholder 4">
            <a:extLst>
              <a:ext uri="{FF2B5EF4-FFF2-40B4-BE49-F238E27FC236}">
                <a16:creationId xmlns:a16="http://schemas.microsoft.com/office/drawing/2014/main" id="{0F980DFD-9697-4F40-840D-2EAA3F48AC30}"/>
              </a:ext>
            </a:extLst>
          </p:cNvPr>
          <p:cNvSpPr>
            <a:spLocks noGrp="1"/>
          </p:cNvSpPr>
          <p:nvPr>
            <p:ph type="body" sz="quarter" idx="3"/>
          </p:nvPr>
        </p:nvSpPr>
        <p:spPr/>
        <p:txBody>
          <a:bodyPr/>
          <a:lstStyle/>
          <a:p>
            <a:r>
              <a:rPr lang="en-US" dirty="0"/>
              <a:t>Weight formula and </a:t>
            </a:r>
            <a:r>
              <a:rPr lang="en-US" dirty="0">
                <a:solidFill>
                  <a:srgbClr val="FF0000"/>
                </a:solidFill>
              </a:rPr>
              <a:t>example value</a:t>
            </a:r>
          </a:p>
        </p:txBody>
      </p:sp>
      <p:sp>
        <p:nvSpPr>
          <p:cNvPr id="6" name="Content Placeholder 5">
            <a:extLst>
              <a:ext uri="{FF2B5EF4-FFF2-40B4-BE49-F238E27FC236}">
                <a16:creationId xmlns:a16="http://schemas.microsoft.com/office/drawing/2014/main" id="{1C5C0628-C1AF-450D-9C79-9C36AC74B137}"/>
              </a:ext>
            </a:extLst>
          </p:cNvPr>
          <p:cNvSpPr>
            <a:spLocks noGrp="1"/>
          </p:cNvSpPr>
          <p:nvPr>
            <p:ph sz="quarter" idx="4"/>
          </p:nvPr>
        </p:nvSpPr>
        <p:spPr>
          <a:xfrm>
            <a:off x="6667704" y="2505076"/>
            <a:ext cx="5322960" cy="4352923"/>
          </a:xfrm>
        </p:spPr>
        <p:txBody>
          <a:bodyPr>
            <a:normAutofit fontScale="92500" lnSpcReduction="20000"/>
          </a:bodyPr>
          <a:lstStyle/>
          <a:p>
            <a:r>
              <a:rPr lang="en-US" dirty="0"/>
              <a:t>Frequency = Weight. 100 rows = </a:t>
            </a:r>
            <a:r>
              <a:rPr lang="en-US" dirty="0">
                <a:solidFill>
                  <a:srgbClr val="FF0000"/>
                </a:solidFill>
              </a:rPr>
              <a:t>100</a:t>
            </a:r>
            <a:r>
              <a:rPr lang="en-US" dirty="0"/>
              <a:t>.</a:t>
            </a:r>
          </a:p>
          <a:p>
            <a:r>
              <a:rPr lang="en-US" dirty="0"/>
              <a:t>Inverse proportion = Weight. 5/2 = </a:t>
            </a:r>
            <a:r>
              <a:rPr lang="en-US" dirty="0">
                <a:solidFill>
                  <a:srgbClr val="FF0000"/>
                </a:solidFill>
              </a:rPr>
              <a:t>2.5</a:t>
            </a:r>
            <a:r>
              <a:rPr lang="en-US" dirty="0"/>
              <a:t>.</a:t>
            </a:r>
          </a:p>
          <a:p>
            <a:r>
              <a:rPr lang="en-US" dirty="0"/>
              <a:t>N = Weight. LOS average of 3 (15 days /5 patients) = </a:t>
            </a:r>
            <a:r>
              <a:rPr lang="en-US" dirty="0">
                <a:solidFill>
                  <a:srgbClr val="FF0000"/>
                </a:solidFill>
              </a:rPr>
              <a:t>5</a:t>
            </a:r>
            <a:r>
              <a:rPr lang="en-US" dirty="0"/>
              <a:t>. </a:t>
            </a:r>
          </a:p>
          <a:p>
            <a:r>
              <a:rPr lang="en-US" dirty="0"/>
              <a:t>N = Weight. 100 patients or days = </a:t>
            </a:r>
            <a:r>
              <a:rPr lang="en-US" dirty="0">
                <a:solidFill>
                  <a:srgbClr val="FF0000"/>
                </a:solidFill>
              </a:rPr>
              <a:t>100</a:t>
            </a:r>
            <a:r>
              <a:rPr lang="en-US" dirty="0"/>
              <a:t>.</a:t>
            </a:r>
          </a:p>
          <a:p>
            <a:r>
              <a:rPr lang="en-US" dirty="0"/>
              <a:t>Preference= Weight. The last 3 months of multiyear data is less reliable. </a:t>
            </a:r>
            <a:r>
              <a:rPr lang="en-US" dirty="0">
                <a:solidFill>
                  <a:srgbClr val="FF0000"/>
                </a:solidFill>
              </a:rPr>
              <a:t>0.5</a:t>
            </a:r>
            <a:r>
              <a:rPr lang="en-US" dirty="0"/>
              <a:t>=last 3, </a:t>
            </a:r>
            <a:r>
              <a:rPr lang="en-US" dirty="0">
                <a:solidFill>
                  <a:srgbClr val="FF0000"/>
                </a:solidFill>
              </a:rPr>
              <a:t>1</a:t>
            </a:r>
            <a:r>
              <a:rPr lang="en-US" dirty="0"/>
              <a:t>=other months.</a:t>
            </a:r>
          </a:p>
          <a:p>
            <a:r>
              <a:rPr lang="en-US" dirty="0">
                <a:effectLst/>
                <a:ea typeface="Calibri" panose="020F0502020204030204" pitchFamily="34" charset="0"/>
                <a:cs typeface="Times New Roman" panose="02020603050405020304" pitchFamily="18" charset="0"/>
              </a:rPr>
              <a:t>1/ (residuals – predicted values^2). </a:t>
            </a:r>
            <a:r>
              <a:rPr lang="en-US" dirty="0">
                <a:effectLst/>
                <a:latin typeface="Calibri" panose="020F0502020204030204" pitchFamily="34" charset="0"/>
                <a:ea typeface="Calibri" panose="020F0502020204030204" pitchFamily="34" charset="0"/>
                <a:cs typeface="Times New Roman" panose="02020603050405020304" pitchFamily="18" charset="0"/>
              </a:rPr>
              <a:t>1/(6 - 2^2) = </a:t>
            </a:r>
            <a:r>
              <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0.50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7" name="Slide Number Placeholder 6">
            <a:extLst>
              <a:ext uri="{FF2B5EF4-FFF2-40B4-BE49-F238E27FC236}">
                <a16:creationId xmlns:a16="http://schemas.microsoft.com/office/drawing/2014/main" id="{BA5DA970-EF4F-4203-BF48-E64949DFAF14}"/>
              </a:ext>
            </a:extLst>
          </p:cNvPr>
          <p:cNvSpPr>
            <a:spLocks noGrp="1"/>
          </p:cNvSpPr>
          <p:nvPr>
            <p:ph type="sldNum" sz="quarter" idx="12"/>
          </p:nvPr>
        </p:nvSpPr>
        <p:spPr/>
        <p:txBody>
          <a:bodyPr/>
          <a:lstStyle/>
          <a:p>
            <a:fld id="{35032509-D289-4CC9-8A27-14E47DC64BC2}" type="slidenum">
              <a:rPr lang="en-US" smtClean="0"/>
              <a:t>88</a:t>
            </a:fld>
            <a:endParaRPr lang="en-US" dirty="0"/>
          </a:p>
        </p:txBody>
      </p:sp>
    </p:spTree>
    <p:extLst>
      <p:ext uri="{BB962C8B-B14F-4D97-AF65-F5344CB8AC3E}">
        <p14:creationId xmlns:p14="http://schemas.microsoft.com/office/powerpoint/2010/main" val="226820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3B014D25-5456-41E4-A6F0-8CE149C8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E81DD6-EA70-47D1-BFFA-566489D265FE}"/>
              </a:ext>
            </a:extLst>
          </p:cNvPr>
          <p:cNvPicPr>
            <a:picLocks noChangeAspect="1"/>
          </p:cNvPicPr>
          <p:nvPr/>
        </p:nvPicPr>
        <p:blipFill>
          <a:blip r:embed="rId3"/>
          <a:stretch>
            <a:fillRect/>
          </a:stretch>
        </p:blipFill>
        <p:spPr>
          <a:xfrm>
            <a:off x="9606094" y="986099"/>
            <a:ext cx="1189734" cy="1051640"/>
          </a:xfrm>
          <a:prstGeom prst="rect">
            <a:avLst/>
          </a:prstGeom>
        </p:spPr>
      </p:pic>
      <p:pic>
        <p:nvPicPr>
          <p:cNvPr id="4" name="Picture 3">
            <a:extLst>
              <a:ext uri="{FF2B5EF4-FFF2-40B4-BE49-F238E27FC236}">
                <a16:creationId xmlns:a16="http://schemas.microsoft.com/office/drawing/2014/main" id="{D803106B-8E91-4215-A893-6FF1D183E816}"/>
              </a:ext>
            </a:extLst>
          </p:cNvPr>
          <p:cNvPicPr>
            <a:picLocks noChangeAspect="1"/>
          </p:cNvPicPr>
          <p:nvPr/>
        </p:nvPicPr>
        <p:blipFill>
          <a:blip r:embed="rId4"/>
          <a:stretch>
            <a:fillRect/>
          </a:stretch>
        </p:blipFill>
        <p:spPr>
          <a:xfrm>
            <a:off x="9606094" y="2037739"/>
            <a:ext cx="1318562" cy="537666"/>
          </a:xfrm>
          <a:prstGeom prst="rect">
            <a:avLst/>
          </a:prstGeom>
        </p:spPr>
      </p:pic>
      <p:sp>
        <p:nvSpPr>
          <p:cNvPr id="5" name="TextBox 4">
            <a:extLst>
              <a:ext uri="{FF2B5EF4-FFF2-40B4-BE49-F238E27FC236}">
                <a16:creationId xmlns:a16="http://schemas.microsoft.com/office/drawing/2014/main" id="{76EE04D4-FAA5-4F4B-9DE6-330D8C792228}"/>
              </a:ext>
            </a:extLst>
          </p:cNvPr>
          <p:cNvSpPr txBox="1"/>
          <p:nvPr/>
        </p:nvSpPr>
        <p:spPr>
          <a:xfrm>
            <a:off x="4882392" y="1291905"/>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F2332EA-8639-4683-9B16-E597CA83A7A5}"/>
              </a:ext>
            </a:extLst>
          </p:cNvPr>
          <p:cNvSpPr txBox="1"/>
          <p:nvPr/>
        </p:nvSpPr>
        <p:spPr>
          <a:xfrm>
            <a:off x="4882392" y="1744408"/>
            <a:ext cx="2567031" cy="646331"/>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4CBD859-AE38-4A6C-A121-7F15BA678530}"/>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92141F88-EA1D-4F06-B226-6E61C7847B53}"/>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F4E90E-813F-4E6B-9816-653968BF6713}"/>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6BD323-5335-45DE-84F8-E2FF0A7637D5}"/>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pic>
        <p:nvPicPr>
          <p:cNvPr id="11" name="Picture 10">
            <a:extLst>
              <a:ext uri="{FF2B5EF4-FFF2-40B4-BE49-F238E27FC236}">
                <a16:creationId xmlns:a16="http://schemas.microsoft.com/office/drawing/2014/main" id="{F6BE6506-227E-4B5C-B079-C2414CB51C07}"/>
              </a:ext>
            </a:extLst>
          </p:cNvPr>
          <p:cNvPicPr>
            <a:picLocks noChangeAspect="1"/>
          </p:cNvPicPr>
          <p:nvPr/>
        </p:nvPicPr>
        <p:blipFill>
          <a:blip r:embed="rId5"/>
          <a:stretch>
            <a:fillRect/>
          </a:stretch>
        </p:blipFill>
        <p:spPr>
          <a:xfrm>
            <a:off x="2094080" y="4870770"/>
            <a:ext cx="2867025" cy="695325"/>
          </a:xfrm>
          <a:prstGeom prst="rect">
            <a:avLst/>
          </a:prstGeom>
        </p:spPr>
      </p:pic>
      <p:sp>
        <p:nvSpPr>
          <p:cNvPr id="2" name="Slide Number Placeholder 1">
            <a:extLst>
              <a:ext uri="{FF2B5EF4-FFF2-40B4-BE49-F238E27FC236}">
                <a16:creationId xmlns:a16="http://schemas.microsoft.com/office/drawing/2014/main" id="{1B31BAC7-C768-47E1-8181-48A33C5FA686}"/>
              </a:ext>
            </a:extLst>
          </p:cNvPr>
          <p:cNvSpPr>
            <a:spLocks noGrp="1"/>
          </p:cNvSpPr>
          <p:nvPr>
            <p:ph type="sldNum" sz="quarter" idx="12"/>
          </p:nvPr>
        </p:nvSpPr>
        <p:spPr/>
        <p:txBody>
          <a:bodyPr/>
          <a:lstStyle/>
          <a:p>
            <a:fld id="{35032509-D289-4CC9-8A27-14E47DC64BC2}" type="slidenum">
              <a:rPr lang="en-US" smtClean="0"/>
              <a:t>89</a:t>
            </a:fld>
            <a:endParaRPr lang="en-US" dirty="0"/>
          </a:p>
        </p:txBody>
      </p:sp>
      <p:sp>
        <p:nvSpPr>
          <p:cNvPr id="13" name="TextBox 12">
            <a:extLst>
              <a:ext uri="{FF2B5EF4-FFF2-40B4-BE49-F238E27FC236}">
                <a16:creationId xmlns:a16="http://schemas.microsoft.com/office/drawing/2014/main" id="{0C452FCF-A588-4981-B78E-EC7E641E1BD1}"/>
              </a:ext>
            </a:extLst>
          </p:cNvPr>
          <p:cNvSpPr txBox="1"/>
          <p:nvPr/>
        </p:nvSpPr>
        <p:spPr>
          <a:xfrm>
            <a:off x="4427503" y="380536"/>
            <a:ext cx="3476808" cy="369332"/>
          </a:xfrm>
          <a:prstGeom prst="rect">
            <a:avLst/>
          </a:prstGeom>
          <a:noFill/>
        </p:spPr>
        <p:txBody>
          <a:bodyPr wrap="square" rtlCol="0">
            <a:spAutoFit/>
          </a:bodyPr>
          <a:lstStyle/>
          <a:p>
            <a:r>
              <a:rPr lang="en-US" dirty="0">
                <a:highlight>
                  <a:srgbClr val="00FF00"/>
                </a:highlight>
              </a:rPr>
              <a:t>Unweighted regression: MPG = hp.</a:t>
            </a:r>
          </a:p>
        </p:txBody>
      </p:sp>
    </p:spTree>
    <p:extLst>
      <p:ext uri="{BB962C8B-B14F-4D97-AF65-F5344CB8AC3E}">
        <p14:creationId xmlns:p14="http://schemas.microsoft.com/office/powerpoint/2010/main" val="292046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alive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variable(s), or independent variable(s).</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9</a:t>
            </a:fld>
            <a:endParaRPr lang="en-US" dirty="0"/>
          </a:p>
        </p:txBody>
      </p:sp>
    </p:spTree>
    <p:extLst>
      <p:ext uri="{BB962C8B-B14F-4D97-AF65-F5344CB8AC3E}">
        <p14:creationId xmlns:p14="http://schemas.microsoft.com/office/powerpoint/2010/main" val="2018438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18A45CCC-A386-431E-89BE-009773E35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14F77-5F0A-45BA-B14A-E8BA93EEE827}"/>
              </a:ext>
            </a:extLst>
          </p:cNvPr>
          <p:cNvSpPr txBox="1"/>
          <p:nvPr/>
        </p:nvSpPr>
        <p:spPr>
          <a:xfrm>
            <a:off x="6737757" y="2505670"/>
            <a:ext cx="3909970" cy="1200329"/>
          </a:xfrm>
          <a:prstGeom prst="rect">
            <a:avLst/>
          </a:prstGeom>
          <a:noFill/>
        </p:spPr>
        <p:txBody>
          <a:bodyPr wrap="square" rtlCol="0">
            <a:spAutoFit/>
          </a:bodyPr>
          <a:lstStyle/>
          <a:p>
            <a:r>
              <a:rPr lang="en-US" dirty="0">
                <a:highlight>
                  <a:srgbClr val="00FFFF"/>
                </a:highlight>
              </a:rPr>
              <a:t>Residuals= 5.7 and 10.8. Residuals are 2 and 3 mpg higher because they carry less weight. The predicted regression line is pulled less towards these values.</a:t>
            </a:r>
          </a:p>
        </p:txBody>
      </p:sp>
      <p:cxnSp>
        <p:nvCxnSpPr>
          <p:cNvPr id="4" name="Straight Arrow Connector 3">
            <a:extLst>
              <a:ext uri="{FF2B5EF4-FFF2-40B4-BE49-F238E27FC236}">
                <a16:creationId xmlns:a16="http://schemas.microsoft.com/office/drawing/2014/main" id="{FC795E09-0062-4EAC-B5CE-5DB205636DE6}"/>
              </a:ext>
            </a:extLst>
          </p:cNvPr>
          <p:cNvCxnSpPr>
            <a:cxnSpLocks/>
          </p:cNvCxnSpPr>
          <p:nvPr/>
        </p:nvCxnSpPr>
        <p:spPr>
          <a:xfrm>
            <a:off x="8317256" y="3705999"/>
            <a:ext cx="281460" cy="6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6759D6A-0B42-44CA-A394-45C42A28E7FA}"/>
              </a:ext>
            </a:extLst>
          </p:cNvPr>
          <p:cNvCxnSpPr>
            <a:cxnSpLocks/>
          </p:cNvCxnSpPr>
          <p:nvPr/>
        </p:nvCxnSpPr>
        <p:spPr>
          <a:xfrm>
            <a:off x="9654855" y="3769146"/>
            <a:ext cx="1057886" cy="134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8FB156F-6144-4BAE-A9DC-31108C93AE5F}"/>
              </a:ext>
            </a:extLst>
          </p:cNvPr>
          <p:cNvPicPr>
            <a:picLocks noChangeAspect="1"/>
          </p:cNvPicPr>
          <p:nvPr/>
        </p:nvPicPr>
        <p:blipFill>
          <a:blip r:embed="rId3"/>
          <a:stretch>
            <a:fillRect/>
          </a:stretch>
        </p:blipFill>
        <p:spPr>
          <a:xfrm>
            <a:off x="9304090" y="915455"/>
            <a:ext cx="1255472" cy="1076119"/>
          </a:xfrm>
          <a:prstGeom prst="rect">
            <a:avLst/>
          </a:prstGeom>
        </p:spPr>
      </p:pic>
      <p:pic>
        <p:nvPicPr>
          <p:cNvPr id="7" name="Picture 6">
            <a:extLst>
              <a:ext uri="{FF2B5EF4-FFF2-40B4-BE49-F238E27FC236}">
                <a16:creationId xmlns:a16="http://schemas.microsoft.com/office/drawing/2014/main" id="{35073A43-4ABC-4194-92C1-E50697473E87}"/>
              </a:ext>
            </a:extLst>
          </p:cNvPr>
          <p:cNvPicPr>
            <a:picLocks noChangeAspect="1"/>
          </p:cNvPicPr>
          <p:nvPr/>
        </p:nvPicPr>
        <p:blipFill>
          <a:blip r:embed="rId4"/>
          <a:stretch>
            <a:fillRect/>
          </a:stretch>
        </p:blipFill>
        <p:spPr>
          <a:xfrm>
            <a:off x="9304090" y="1987221"/>
            <a:ext cx="1115490" cy="455302"/>
          </a:xfrm>
          <a:prstGeom prst="rect">
            <a:avLst/>
          </a:prstGeom>
        </p:spPr>
      </p:pic>
      <p:pic>
        <p:nvPicPr>
          <p:cNvPr id="10" name="Picture 9">
            <a:extLst>
              <a:ext uri="{FF2B5EF4-FFF2-40B4-BE49-F238E27FC236}">
                <a16:creationId xmlns:a16="http://schemas.microsoft.com/office/drawing/2014/main" id="{B35714B9-32C7-461E-A01D-CC2391693756}"/>
              </a:ext>
            </a:extLst>
          </p:cNvPr>
          <p:cNvPicPr>
            <a:picLocks noChangeAspect="1"/>
          </p:cNvPicPr>
          <p:nvPr/>
        </p:nvPicPr>
        <p:blipFill>
          <a:blip r:embed="rId5"/>
          <a:stretch>
            <a:fillRect/>
          </a:stretch>
        </p:blipFill>
        <p:spPr>
          <a:xfrm>
            <a:off x="2026071" y="4870901"/>
            <a:ext cx="2905125" cy="790575"/>
          </a:xfrm>
          <a:prstGeom prst="rect">
            <a:avLst/>
          </a:prstGeom>
        </p:spPr>
      </p:pic>
      <p:sp>
        <p:nvSpPr>
          <p:cNvPr id="12" name="TextBox 11">
            <a:extLst>
              <a:ext uri="{FF2B5EF4-FFF2-40B4-BE49-F238E27FC236}">
                <a16:creationId xmlns:a16="http://schemas.microsoft.com/office/drawing/2014/main" id="{6E0EDB14-71FC-4CE6-ACB6-1F3A5628113F}"/>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3" name="TextBox 12">
            <a:extLst>
              <a:ext uri="{FF2B5EF4-FFF2-40B4-BE49-F238E27FC236}">
                <a16:creationId xmlns:a16="http://schemas.microsoft.com/office/drawing/2014/main" id="{94ED55A0-372F-408A-915C-57A0DEBEE69D}"/>
              </a:ext>
            </a:extLst>
          </p:cNvPr>
          <p:cNvSpPr txBox="1"/>
          <p:nvPr/>
        </p:nvSpPr>
        <p:spPr>
          <a:xfrm>
            <a:off x="1983709" y="3947571"/>
            <a:ext cx="2567031" cy="923330"/>
          </a:xfrm>
          <a:prstGeom prst="rect">
            <a:avLst/>
          </a:prstGeom>
          <a:noFill/>
        </p:spPr>
        <p:txBody>
          <a:bodyPr wrap="square" rtlCol="0">
            <a:spAutoFit/>
          </a:bodyPr>
          <a:lstStyle/>
          <a:p>
            <a:r>
              <a:rPr lang="en-US" dirty="0">
                <a:highlight>
                  <a:srgbClr val="FFFF00"/>
                </a:highlight>
              </a:rPr>
              <a:t>Both coefficients and our interpretation changes from using weights. </a:t>
            </a:r>
          </a:p>
        </p:txBody>
      </p:sp>
      <p:sp>
        <p:nvSpPr>
          <p:cNvPr id="14" name="TextBox 13">
            <a:extLst>
              <a:ext uri="{FF2B5EF4-FFF2-40B4-BE49-F238E27FC236}">
                <a16:creationId xmlns:a16="http://schemas.microsoft.com/office/drawing/2014/main" id="{06D88D6F-92D3-4F2F-AA45-3B70AF2254CE}"/>
              </a:ext>
            </a:extLst>
          </p:cNvPr>
          <p:cNvSpPr txBox="1"/>
          <p:nvPr/>
        </p:nvSpPr>
        <p:spPr>
          <a:xfrm>
            <a:off x="6737757" y="1187990"/>
            <a:ext cx="1513383" cy="923330"/>
          </a:xfrm>
          <a:prstGeom prst="rect">
            <a:avLst/>
          </a:prstGeom>
          <a:noFill/>
        </p:spPr>
        <p:txBody>
          <a:bodyPr wrap="square" rtlCol="0">
            <a:spAutoFit/>
          </a:bodyPr>
          <a:lstStyle/>
          <a:p>
            <a:r>
              <a:rPr lang="en-US" dirty="0">
                <a:highlight>
                  <a:srgbClr val="FFFF00"/>
                </a:highlight>
              </a:rPr>
              <a:t>Model performance improves. </a:t>
            </a:r>
          </a:p>
        </p:txBody>
      </p:sp>
      <p:cxnSp>
        <p:nvCxnSpPr>
          <p:cNvPr id="15" name="Straight Arrow Connector 14">
            <a:extLst>
              <a:ext uri="{FF2B5EF4-FFF2-40B4-BE49-F238E27FC236}">
                <a16:creationId xmlns:a16="http://schemas.microsoft.com/office/drawing/2014/main" id="{788541D7-51C7-4F7A-9611-43E85B0CDA47}"/>
              </a:ext>
            </a:extLst>
          </p:cNvPr>
          <p:cNvCxnSpPr/>
          <p:nvPr/>
        </p:nvCxnSpPr>
        <p:spPr>
          <a:xfrm>
            <a:off x="8317256" y="1476462"/>
            <a:ext cx="910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C24230-874B-4833-B21A-3833B58AD228}"/>
              </a:ext>
            </a:extLst>
          </p:cNvPr>
          <p:cNvCxnSpPr/>
          <p:nvPr/>
        </p:nvCxnSpPr>
        <p:spPr>
          <a:xfrm>
            <a:off x="8251140" y="1736521"/>
            <a:ext cx="968361" cy="29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0104433-E956-4C6D-BCB7-F14F1B5C2B92}"/>
              </a:ext>
            </a:extLst>
          </p:cNvPr>
          <p:cNvSpPr>
            <a:spLocks noGrp="1"/>
          </p:cNvSpPr>
          <p:nvPr>
            <p:ph type="sldNum" sz="quarter" idx="12"/>
          </p:nvPr>
        </p:nvSpPr>
        <p:spPr/>
        <p:txBody>
          <a:bodyPr/>
          <a:lstStyle/>
          <a:p>
            <a:fld id="{35032509-D289-4CC9-8A27-14E47DC64BC2}" type="slidenum">
              <a:rPr lang="en-US" smtClean="0"/>
              <a:t>90</a:t>
            </a:fld>
            <a:endParaRPr lang="en-US" dirty="0"/>
          </a:p>
        </p:txBody>
      </p:sp>
      <p:sp>
        <p:nvSpPr>
          <p:cNvPr id="16" name="TextBox 15">
            <a:extLst>
              <a:ext uri="{FF2B5EF4-FFF2-40B4-BE49-F238E27FC236}">
                <a16:creationId xmlns:a16="http://schemas.microsoft.com/office/drawing/2014/main" id="{7FEA511C-9F18-428B-96F3-E36FDF463600}"/>
              </a:ext>
            </a:extLst>
          </p:cNvPr>
          <p:cNvSpPr txBox="1"/>
          <p:nvPr/>
        </p:nvSpPr>
        <p:spPr>
          <a:xfrm>
            <a:off x="4449385" y="376944"/>
            <a:ext cx="3291641" cy="369332"/>
          </a:xfrm>
          <a:prstGeom prst="rect">
            <a:avLst/>
          </a:prstGeom>
          <a:noFill/>
        </p:spPr>
        <p:txBody>
          <a:bodyPr wrap="square" rtlCol="0">
            <a:spAutoFit/>
          </a:bodyPr>
          <a:lstStyle/>
          <a:p>
            <a:r>
              <a:rPr lang="en-US" dirty="0">
                <a:highlight>
                  <a:srgbClr val="00FF00"/>
                </a:highlight>
              </a:rPr>
              <a:t>Weighted regression: MPG = hp.</a:t>
            </a:r>
          </a:p>
        </p:txBody>
      </p:sp>
    </p:spTree>
    <p:extLst>
      <p:ext uri="{BB962C8B-B14F-4D97-AF65-F5344CB8AC3E}">
        <p14:creationId xmlns:p14="http://schemas.microsoft.com/office/powerpoint/2010/main" val="30150283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BB03-0A89-4811-88B2-D11CC17712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6C67A0D-AEBD-4D8E-AC4E-1D38CE3D8A53}"/>
              </a:ext>
            </a:extLst>
          </p:cNvPr>
          <p:cNvSpPr>
            <a:spLocks noGrp="1"/>
          </p:cNvSpPr>
          <p:nvPr>
            <p:ph idx="1"/>
          </p:nvPr>
        </p:nvSpPr>
        <p:spPr/>
        <p:txBody>
          <a:bodyPr/>
          <a:lstStyle/>
          <a:p>
            <a:r>
              <a:rPr lang="en-US" dirty="0"/>
              <a:t>Weights can help give more accurate results from making things more balanced.</a:t>
            </a:r>
          </a:p>
          <a:p>
            <a:r>
              <a:rPr lang="en-US" dirty="0"/>
              <a:t>Weights should be numbers greater than 0 (i.e., not negative values).</a:t>
            </a:r>
          </a:p>
          <a:p>
            <a:r>
              <a:rPr lang="en-US" dirty="0"/>
              <a:t>If doing a time-series analysis and we want the most recent time point to be weighted less because we are less certain about its effect and concerned that month will have too much “influence”, we can assign a lower weight.</a:t>
            </a:r>
          </a:p>
          <a:p>
            <a:endParaRPr lang="en-US" dirty="0"/>
          </a:p>
          <a:p>
            <a:endParaRPr lang="en-US" dirty="0"/>
          </a:p>
        </p:txBody>
      </p:sp>
      <p:sp>
        <p:nvSpPr>
          <p:cNvPr id="4" name="Slide Number Placeholder 3">
            <a:extLst>
              <a:ext uri="{FF2B5EF4-FFF2-40B4-BE49-F238E27FC236}">
                <a16:creationId xmlns:a16="http://schemas.microsoft.com/office/drawing/2014/main" id="{32414858-54AD-4B69-9632-184F6D36518B}"/>
              </a:ext>
            </a:extLst>
          </p:cNvPr>
          <p:cNvSpPr>
            <a:spLocks noGrp="1"/>
          </p:cNvSpPr>
          <p:nvPr>
            <p:ph type="sldNum" sz="quarter" idx="12"/>
          </p:nvPr>
        </p:nvSpPr>
        <p:spPr/>
        <p:txBody>
          <a:bodyPr/>
          <a:lstStyle/>
          <a:p>
            <a:fld id="{35032509-D289-4CC9-8A27-14E47DC64BC2}" type="slidenum">
              <a:rPr lang="en-US" smtClean="0"/>
              <a:t>91</a:t>
            </a:fld>
            <a:endParaRPr lang="en-US" dirty="0"/>
          </a:p>
        </p:txBody>
      </p:sp>
    </p:spTree>
    <p:extLst>
      <p:ext uri="{BB962C8B-B14F-4D97-AF65-F5344CB8AC3E}">
        <p14:creationId xmlns:p14="http://schemas.microsoft.com/office/powerpoint/2010/main" val="3790612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74A3A1-67D9-4AD2-9E70-1A297B18A11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Aggregated data</a:t>
            </a:r>
          </a:p>
        </p:txBody>
      </p:sp>
      <p:sp>
        <p:nvSpPr>
          <p:cNvPr id="3" name="Text Placeholder 2">
            <a:extLst>
              <a:ext uri="{FF2B5EF4-FFF2-40B4-BE49-F238E27FC236}">
                <a16:creationId xmlns:a16="http://schemas.microsoft.com/office/drawing/2014/main" id="{BBBBC01B-9F24-4281-9560-2BF1E953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Uses and methodological concerns</a:t>
            </a:r>
          </a:p>
        </p:txBody>
      </p:sp>
      <p:sp>
        <p:nvSpPr>
          <p:cNvPr id="4" name="Slide Number Placeholder 3">
            <a:extLst>
              <a:ext uri="{FF2B5EF4-FFF2-40B4-BE49-F238E27FC236}">
                <a16:creationId xmlns:a16="http://schemas.microsoft.com/office/drawing/2014/main" id="{E75A92E7-EB4C-48C1-8ABF-BB44EDE89D80}"/>
              </a:ext>
            </a:extLst>
          </p:cNvPr>
          <p:cNvSpPr>
            <a:spLocks noGrp="1"/>
          </p:cNvSpPr>
          <p:nvPr>
            <p:ph type="sldNum" sz="quarter" idx="12"/>
          </p:nvPr>
        </p:nvSpPr>
        <p:spPr/>
        <p:txBody>
          <a:bodyPr/>
          <a:lstStyle/>
          <a:p>
            <a:fld id="{35032509-D289-4CC9-8A27-14E47DC64BC2}" type="slidenum">
              <a:rPr lang="en-US" smtClean="0"/>
              <a:t>92</a:t>
            </a:fld>
            <a:endParaRPr lang="en-US" dirty="0"/>
          </a:p>
        </p:txBody>
      </p:sp>
    </p:spTree>
    <p:extLst>
      <p:ext uri="{BB962C8B-B14F-4D97-AF65-F5344CB8AC3E}">
        <p14:creationId xmlns:p14="http://schemas.microsoft.com/office/powerpoint/2010/main" val="27159897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3385-47D9-480C-9752-B4B2B5F3F6A9}"/>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CCAFA7E-322B-4EAF-8776-3CA4404097B2}"/>
              </a:ext>
            </a:extLst>
          </p:cNvPr>
          <p:cNvSpPr>
            <a:spLocks noGrp="1"/>
          </p:cNvSpPr>
          <p:nvPr>
            <p:ph idx="1"/>
          </p:nvPr>
        </p:nvSpPr>
        <p:spPr>
          <a:xfrm>
            <a:off x="838200" y="1825624"/>
            <a:ext cx="10515600" cy="4970829"/>
          </a:xfrm>
        </p:spPr>
        <p:txBody>
          <a:bodyPr>
            <a:normAutofit/>
          </a:bodyPr>
          <a:lstStyle/>
          <a:p>
            <a:r>
              <a:rPr lang="en-US" sz="1800" dirty="0"/>
              <a:t>Aggregated data can be helpful when there is at least 25-30 rows of data. Consider a regression for 2 to 3 years of monthly data. However, it is important to caution this use because aggregated data can mask variance and inflate correlation coefficients (i.e., correlations could look better than they are).</a:t>
            </a:r>
          </a:p>
          <a:p>
            <a:r>
              <a:rPr lang="en-US" sz="1800" u="sng" dirty="0">
                <a:effectLst/>
                <a:latin typeface="Calibri" panose="020F0502020204030204" pitchFamily="34" charset="0"/>
                <a:ea typeface="Calibri" panose="020F0502020204030204" pitchFamily="34" charset="0"/>
                <a:cs typeface="Times New Roman" panose="02020603050405020304" pitchFamily="18" charset="0"/>
              </a:rPr>
              <a:t>The problem with aggregated data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other alternative is to aggregate the individual-level variables to the higher level and do the analysis on the higher level. Thus, we aggregate student characteristics over classes and do a class analysis, perhaps weighted with class size. The main problem here is that we throw away all the within-group information, which may be as much as 80% or 90% of the total variation before we start the analysis. As a consequence,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relations between aggregated variables are often much stronger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they can be very different from the relations between the nonaggregate variables. Thus, we waste information, and we distort interpretation if we try to interpret the aggregate analysis on the individual level. Thus, aggregating and disaggregating are both unsatisfactory.” (Raudenbush &amp; Bryk).</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we use aggregated outcomes, we can only use aggregated predictors (e.g., average age per medical center). Because the model is at the aggregated level, we should be very careful on making inferences at the individual level and should not make predictions on individual units such as patients at hospitals.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doing a regression with aggregated data, consider using a weight. Most statistical software will then perform a weighted least squares regression. (See the review above).</a:t>
            </a:r>
          </a:p>
          <a:p>
            <a:endParaRPr lang="en-US" dirty="0"/>
          </a:p>
        </p:txBody>
      </p:sp>
      <p:sp>
        <p:nvSpPr>
          <p:cNvPr id="4" name="Slide Number Placeholder 3">
            <a:extLst>
              <a:ext uri="{FF2B5EF4-FFF2-40B4-BE49-F238E27FC236}">
                <a16:creationId xmlns:a16="http://schemas.microsoft.com/office/drawing/2014/main" id="{008EDA0C-0994-4868-AEB6-A24DCE62F72C}"/>
              </a:ext>
            </a:extLst>
          </p:cNvPr>
          <p:cNvSpPr>
            <a:spLocks noGrp="1"/>
          </p:cNvSpPr>
          <p:nvPr>
            <p:ph type="sldNum" sz="quarter" idx="12"/>
          </p:nvPr>
        </p:nvSpPr>
        <p:spPr/>
        <p:txBody>
          <a:bodyPr/>
          <a:lstStyle/>
          <a:p>
            <a:fld id="{35032509-D289-4CC9-8A27-14E47DC64BC2}" type="slidenum">
              <a:rPr lang="en-US" smtClean="0"/>
              <a:t>93</a:t>
            </a:fld>
            <a:endParaRPr lang="en-US" dirty="0"/>
          </a:p>
        </p:txBody>
      </p:sp>
    </p:spTree>
    <p:extLst>
      <p:ext uri="{BB962C8B-B14F-4D97-AF65-F5344CB8AC3E}">
        <p14:creationId xmlns:p14="http://schemas.microsoft.com/office/powerpoint/2010/main" val="4097056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AB9B91-01EE-45F3-8798-CB7E7C8D99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Data reduction</a:t>
            </a:r>
          </a:p>
        </p:txBody>
      </p:sp>
      <p:sp>
        <p:nvSpPr>
          <p:cNvPr id="3" name="Text Placeholder 2">
            <a:extLst>
              <a:ext uri="{FF2B5EF4-FFF2-40B4-BE49-F238E27FC236}">
                <a16:creationId xmlns:a16="http://schemas.microsoft.com/office/drawing/2014/main" id="{3A598EA1-ED66-436E-8C6C-7777EC6457A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Hierarchical Cluster Analysis of predictors. To read more, see Harrell book (Chapter 4).</a:t>
            </a:r>
          </a:p>
        </p:txBody>
      </p:sp>
      <p:sp>
        <p:nvSpPr>
          <p:cNvPr id="4" name="Slide Number Placeholder 3">
            <a:extLst>
              <a:ext uri="{FF2B5EF4-FFF2-40B4-BE49-F238E27FC236}">
                <a16:creationId xmlns:a16="http://schemas.microsoft.com/office/drawing/2014/main" id="{5AFEB070-B1FD-43CC-81AC-E878C57A99FC}"/>
              </a:ext>
            </a:extLst>
          </p:cNvPr>
          <p:cNvSpPr>
            <a:spLocks noGrp="1"/>
          </p:cNvSpPr>
          <p:nvPr>
            <p:ph type="sldNum" sz="quarter" idx="12"/>
          </p:nvPr>
        </p:nvSpPr>
        <p:spPr/>
        <p:txBody>
          <a:bodyPr/>
          <a:lstStyle/>
          <a:p>
            <a:fld id="{35032509-D289-4CC9-8A27-14E47DC64BC2}" type="slidenum">
              <a:rPr lang="en-US" smtClean="0"/>
              <a:t>94</a:t>
            </a:fld>
            <a:endParaRPr lang="en-US" dirty="0"/>
          </a:p>
        </p:txBody>
      </p:sp>
    </p:spTree>
    <p:extLst>
      <p:ext uri="{BB962C8B-B14F-4D97-AF65-F5344CB8AC3E}">
        <p14:creationId xmlns:p14="http://schemas.microsoft.com/office/powerpoint/2010/main" val="181228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0EFF-79E9-490D-9835-D63DA35CE87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6642DB1-D490-4714-B7CF-733EBE36A690}"/>
              </a:ext>
            </a:extLst>
          </p:cNvPr>
          <p:cNvSpPr>
            <a:spLocks noGrp="1"/>
          </p:cNvSpPr>
          <p:nvPr>
            <p:ph idx="1"/>
          </p:nvPr>
        </p:nvSpPr>
        <p:spPr/>
        <p:txBody>
          <a:bodyPr/>
          <a:lstStyle/>
          <a:p>
            <a:r>
              <a:rPr lang="en-US" dirty="0"/>
              <a:t>Collapsing many highly related variables into 1 variable can make the model more reliable and provide more accurate coefficients. </a:t>
            </a:r>
          </a:p>
          <a:p>
            <a:r>
              <a:rPr lang="en-US" dirty="0"/>
              <a:t>Coefficients from collinear variables can be inflated so high that interpreting gives impossible conclusions.</a:t>
            </a:r>
          </a:p>
          <a:p>
            <a:r>
              <a:rPr lang="en-US" dirty="0"/>
              <a:t>Reduce degrees of freedom. The higher the number of parts in a regression, the harder it will be to replicate in future data. This would make our results less reliable and less accurate.</a:t>
            </a:r>
          </a:p>
        </p:txBody>
      </p:sp>
      <p:sp>
        <p:nvSpPr>
          <p:cNvPr id="4" name="Slide Number Placeholder 3">
            <a:extLst>
              <a:ext uri="{FF2B5EF4-FFF2-40B4-BE49-F238E27FC236}">
                <a16:creationId xmlns:a16="http://schemas.microsoft.com/office/drawing/2014/main" id="{B82DC508-244C-4BB3-836A-63AF69D09BF7}"/>
              </a:ext>
            </a:extLst>
          </p:cNvPr>
          <p:cNvSpPr>
            <a:spLocks noGrp="1"/>
          </p:cNvSpPr>
          <p:nvPr>
            <p:ph type="sldNum" sz="quarter" idx="12"/>
          </p:nvPr>
        </p:nvSpPr>
        <p:spPr/>
        <p:txBody>
          <a:bodyPr/>
          <a:lstStyle/>
          <a:p>
            <a:fld id="{35032509-D289-4CC9-8A27-14E47DC64BC2}" type="slidenum">
              <a:rPr lang="en-US" smtClean="0"/>
              <a:t>95</a:t>
            </a:fld>
            <a:endParaRPr lang="en-US" dirty="0"/>
          </a:p>
        </p:txBody>
      </p:sp>
    </p:spTree>
    <p:extLst>
      <p:ext uri="{BB962C8B-B14F-4D97-AF65-F5344CB8AC3E}">
        <p14:creationId xmlns:p14="http://schemas.microsoft.com/office/powerpoint/2010/main" val="3897649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411A-F567-4C91-B3C9-A9461C51A6F3}"/>
              </a:ext>
            </a:extLst>
          </p:cNvPr>
          <p:cNvSpPr>
            <a:spLocks noGrp="1"/>
          </p:cNvSpPr>
          <p:nvPr>
            <p:ph type="title"/>
          </p:nvPr>
        </p:nvSpPr>
        <p:spPr/>
        <p:txBody>
          <a:bodyPr/>
          <a:lstStyle/>
          <a:p>
            <a:r>
              <a:rPr lang="en-US" dirty="0"/>
              <a:t>Hierarchical Cluster Analysis of predictors</a:t>
            </a:r>
          </a:p>
        </p:txBody>
      </p:sp>
      <p:pic>
        <p:nvPicPr>
          <p:cNvPr id="3074" name="Picture 2" descr="Plot object">
            <a:extLst>
              <a:ext uri="{FF2B5EF4-FFF2-40B4-BE49-F238E27FC236}">
                <a16:creationId xmlns:a16="http://schemas.microsoft.com/office/drawing/2014/main" id="{BCF6599C-4C5C-41EF-97DC-3848BD00AE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CE9362-8BED-40CC-9C11-886DCF557B37}"/>
              </a:ext>
            </a:extLst>
          </p:cNvPr>
          <p:cNvSpPr txBox="1"/>
          <p:nvPr/>
        </p:nvSpPr>
        <p:spPr>
          <a:xfrm>
            <a:off x="7443830" y="4895472"/>
            <a:ext cx="3909970" cy="1200329"/>
          </a:xfrm>
          <a:prstGeom prst="rect">
            <a:avLst/>
          </a:prstGeom>
          <a:noFill/>
        </p:spPr>
        <p:txBody>
          <a:bodyPr wrap="square" rtlCol="0">
            <a:spAutoFit/>
          </a:bodyPr>
          <a:lstStyle/>
          <a:p>
            <a:r>
              <a:rPr lang="en-US" dirty="0">
                <a:highlight>
                  <a:srgbClr val="00FFFF"/>
                </a:highlight>
              </a:rPr>
              <a:t>Car weight and automatic or manual transmission status are correlated. Manual transmissions cars are generally lighter.</a:t>
            </a:r>
          </a:p>
        </p:txBody>
      </p:sp>
      <p:sp>
        <p:nvSpPr>
          <p:cNvPr id="5" name="TextBox 4">
            <a:extLst>
              <a:ext uri="{FF2B5EF4-FFF2-40B4-BE49-F238E27FC236}">
                <a16:creationId xmlns:a16="http://schemas.microsoft.com/office/drawing/2014/main" id="{1A6D8836-9307-4BBB-92EE-8EA34718D4A2}"/>
              </a:ext>
            </a:extLst>
          </p:cNvPr>
          <p:cNvSpPr txBox="1"/>
          <p:nvPr/>
        </p:nvSpPr>
        <p:spPr>
          <a:xfrm>
            <a:off x="2155159" y="5296561"/>
            <a:ext cx="4483766" cy="1200329"/>
          </a:xfrm>
          <a:prstGeom prst="rect">
            <a:avLst/>
          </a:prstGeom>
          <a:noFill/>
        </p:spPr>
        <p:txBody>
          <a:bodyPr wrap="square" rtlCol="0">
            <a:spAutoFit/>
          </a:bodyPr>
          <a:lstStyle/>
          <a:p>
            <a:r>
              <a:rPr lang="en-US" dirty="0">
                <a:highlight>
                  <a:srgbClr val="FFFF00"/>
                </a:highlight>
              </a:rPr>
              <a:t>The lower these variables converge in the dendogram, the higher the correlation between the variables. These 3 variables tell us about engine size or power.</a:t>
            </a:r>
          </a:p>
        </p:txBody>
      </p:sp>
      <p:cxnSp>
        <p:nvCxnSpPr>
          <p:cNvPr id="6" name="Straight Arrow Connector 5">
            <a:extLst>
              <a:ext uri="{FF2B5EF4-FFF2-40B4-BE49-F238E27FC236}">
                <a16:creationId xmlns:a16="http://schemas.microsoft.com/office/drawing/2014/main" id="{9354129F-45E8-4320-A2F6-0F656D29FB5B}"/>
              </a:ext>
            </a:extLst>
          </p:cNvPr>
          <p:cNvCxnSpPr>
            <a:cxnSpLocks/>
          </p:cNvCxnSpPr>
          <p:nvPr/>
        </p:nvCxnSpPr>
        <p:spPr>
          <a:xfrm flipH="1" flipV="1">
            <a:off x="2790825" y="4281887"/>
            <a:ext cx="733425" cy="100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D4AEF2-E97E-4A0C-8F60-9A809D6AB5D6}"/>
              </a:ext>
            </a:extLst>
          </p:cNvPr>
          <p:cNvCxnSpPr>
            <a:cxnSpLocks/>
          </p:cNvCxnSpPr>
          <p:nvPr/>
        </p:nvCxnSpPr>
        <p:spPr>
          <a:xfrm flipV="1">
            <a:off x="9039225" y="3967184"/>
            <a:ext cx="359590" cy="92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533A391-B1CE-4751-B894-4ADB044F4D1A}"/>
              </a:ext>
            </a:extLst>
          </p:cNvPr>
          <p:cNvSpPr>
            <a:spLocks noGrp="1"/>
          </p:cNvSpPr>
          <p:nvPr>
            <p:ph type="sldNum" sz="quarter" idx="12"/>
          </p:nvPr>
        </p:nvSpPr>
        <p:spPr/>
        <p:txBody>
          <a:bodyPr/>
          <a:lstStyle/>
          <a:p>
            <a:fld id="{35032509-D289-4CC9-8A27-14E47DC64BC2}" type="slidenum">
              <a:rPr lang="en-US" smtClean="0"/>
              <a:t>96</a:t>
            </a:fld>
            <a:endParaRPr lang="en-US" dirty="0"/>
          </a:p>
        </p:txBody>
      </p:sp>
    </p:spTree>
    <p:extLst>
      <p:ext uri="{BB962C8B-B14F-4D97-AF65-F5344CB8AC3E}">
        <p14:creationId xmlns:p14="http://schemas.microsoft.com/office/powerpoint/2010/main" val="1080481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664A-99C8-4644-99CA-403426A1A5A8}"/>
              </a:ext>
            </a:extLst>
          </p:cNvPr>
          <p:cNvSpPr>
            <a:spLocks noGrp="1"/>
          </p:cNvSpPr>
          <p:nvPr>
            <p:ph type="title"/>
          </p:nvPr>
        </p:nvSpPr>
        <p:spPr/>
        <p:txBody>
          <a:bodyPr/>
          <a:lstStyle/>
          <a:p>
            <a:r>
              <a:rPr lang="en-US" dirty="0"/>
              <a:t>Principal Components Analysis</a:t>
            </a:r>
          </a:p>
        </p:txBody>
      </p:sp>
      <p:pic>
        <p:nvPicPr>
          <p:cNvPr id="4098" name="Picture 2" descr="Plot object">
            <a:extLst>
              <a:ext uri="{FF2B5EF4-FFF2-40B4-BE49-F238E27FC236}">
                <a16:creationId xmlns:a16="http://schemas.microsoft.com/office/drawing/2014/main" id="{0BDB6B80-AF1D-45D1-8F3B-205695CD01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BF0CB4-AAD2-4382-9E3F-709C4E861813}"/>
              </a:ext>
            </a:extLst>
          </p:cNvPr>
          <p:cNvPicPr>
            <a:picLocks noChangeAspect="1"/>
          </p:cNvPicPr>
          <p:nvPr/>
        </p:nvPicPr>
        <p:blipFill>
          <a:blip r:embed="rId3"/>
          <a:stretch>
            <a:fillRect/>
          </a:stretch>
        </p:blipFill>
        <p:spPr>
          <a:xfrm>
            <a:off x="7863902" y="2799344"/>
            <a:ext cx="3190875" cy="1438275"/>
          </a:xfrm>
          <a:prstGeom prst="rect">
            <a:avLst/>
          </a:prstGeom>
        </p:spPr>
      </p:pic>
      <p:sp>
        <p:nvSpPr>
          <p:cNvPr id="6" name="TextBox 5">
            <a:extLst>
              <a:ext uri="{FF2B5EF4-FFF2-40B4-BE49-F238E27FC236}">
                <a16:creationId xmlns:a16="http://schemas.microsoft.com/office/drawing/2014/main" id="{A70AA10A-0436-4D03-8AD5-541635777EC3}"/>
              </a:ext>
            </a:extLst>
          </p:cNvPr>
          <p:cNvSpPr txBox="1"/>
          <p:nvPr/>
        </p:nvSpPr>
        <p:spPr>
          <a:xfrm>
            <a:off x="1846037" y="5782949"/>
            <a:ext cx="8499926" cy="646331"/>
          </a:xfrm>
          <a:prstGeom prst="rect">
            <a:avLst/>
          </a:prstGeom>
          <a:noFill/>
        </p:spPr>
        <p:txBody>
          <a:bodyPr wrap="square" rtlCol="0">
            <a:spAutoFit/>
          </a:bodyPr>
          <a:lstStyle/>
          <a:p>
            <a:r>
              <a:rPr lang="en-US" dirty="0">
                <a:highlight>
                  <a:srgbClr val="FFFF00"/>
                </a:highlight>
              </a:rPr>
              <a:t>For example, above, we see only 1 factor has a value on the Y-axis above 1. Based on the cluster analysis, we feel we should create a factor that contains “hp”, “cyl”, and “disp”. </a:t>
            </a:r>
          </a:p>
        </p:txBody>
      </p:sp>
      <p:sp>
        <p:nvSpPr>
          <p:cNvPr id="7" name="TextBox 6">
            <a:extLst>
              <a:ext uri="{FF2B5EF4-FFF2-40B4-BE49-F238E27FC236}">
                <a16:creationId xmlns:a16="http://schemas.microsoft.com/office/drawing/2014/main" id="{A320BB0A-A964-4488-9D42-07E962960EE9}"/>
              </a:ext>
            </a:extLst>
          </p:cNvPr>
          <p:cNvSpPr txBox="1"/>
          <p:nvPr/>
        </p:nvSpPr>
        <p:spPr>
          <a:xfrm>
            <a:off x="1846036" y="1539841"/>
            <a:ext cx="8739901" cy="1200329"/>
          </a:xfrm>
          <a:prstGeom prst="rect">
            <a:avLst/>
          </a:prstGeom>
          <a:noFill/>
        </p:spPr>
        <p:txBody>
          <a:bodyPr wrap="square" rtlCol="0">
            <a:spAutoFit/>
          </a:bodyPr>
          <a:lstStyle/>
          <a:p>
            <a:r>
              <a:rPr lang="en-US" dirty="0">
                <a:highlight>
                  <a:srgbClr val="FFFF00"/>
                </a:highlight>
              </a:rPr>
              <a:t>PCA can identify the potential number of factors we have. We generally use a cutoff of &gt; 1 Eigenvalue (y-axis) to determine how many factors to create because they would explain an above average amount of variance in the factor. For values below 1, we might as well use each variable separately.</a:t>
            </a:r>
          </a:p>
        </p:txBody>
      </p:sp>
      <p:sp>
        <p:nvSpPr>
          <p:cNvPr id="3" name="Slide Number Placeholder 2">
            <a:extLst>
              <a:ext uri="{FF2B5EF4-FFF2-40B4-BE49-F238E27FC236}">
                <a16:creationId xmlns:a16="http://schemas.microsoft.com/office/drawing/2014/main" id="{B9E85FCC-01B9-4505-A0F3-CD3C2801112A}"/>
              </a:ext>
            </a:extLst>
          </p:cNvPr>
          <p:cNvSpPr>
            <a:spLocks noGrp="1"/>
          </p:cNvSpPr>
          <p:nvPr>
            <p:ph type="sldNum" sz="quarter" idx="12"/>
          </p:nvPr>
        </p:nvSpPr>
        <p:spPr/>
        <p:txBody>
          <a:bodyPr/>
          <a:lstStyle/>
          <a:p>
            <a:fld id="{35032509-D289-4CC9-8A27-14E47DC64BC2}" type="slidenum">
              <a:rPr lang="en-US" smtClean="0"/>
              <a:t>97</a:t>
            </a:fld>
            <a:endParaRPr lang="en-US" dirty="0"/>
          </a:p>
        </p:txBody>
      </p:sp>
    </p:spTree>
    <p:extLst>
      <p:ext uri="{BB962C8B-B14F-4D97-AF65-F5344CB8AC3E}">
        <p14:creationId xmlns:p14="http://schemas.microsoft.com/office/powerpoint/2010/main" val="1317253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E8AC-7870-41BA-A3CE-6459E6EDCC5D}"/>
              </a:ext>
            </a:extLst>
          </p:cNvPr>
          <p:cNvSpPr>
            <a:spLocks noGrp="1"/>
          </p:cNvSpPr>
          <p:nvPr>
            <p:ph type="title"/>
          </p:nvPr>
        </p:nvSpPr>
        <p:spPr/>
        <p:txBody>
          <a:bodyPr/>
          <a:lstStyle/>
          <a:p>
            <a:r>
              <a:rPr lang="en-US" dirty="0"/>
              <a:t>Comparing models when using a factor (horsepower, cylinders, engine displacement)</a:t>
            </a:r>
          </a:p>
        </p:txBody>
      </p:sp>
      <p:sp>
        <p:nvSpPr>
          <p:cNvPr id="3" name="Text Placeholder 2">
            <a:extLst>
              <a:ext uri="{FF2B5EF4-FFF2-40B4-BE49-F238E27FC236}">
                <a16:creationId xmlns:a16="http://schemas.microsoft.com/office/drawing/2014/main" id="{77B04F01-E607-4EDB-9617-534DAADF336E}"/>
              </a:ext>
            </a:extLst>
          </p:cNvPr>
          <p:cNvSpPr>
            <a:spLocks noGrp="1"/>
          </p:cNvSpPr>
          <p:nvPr>
            <p:ph type="body" idx="1"/>
          </p:nvPr>
        </p:nvSpPr>
        <p:spPr/>
        <p:txBody>
          <a:bodyPr/>
          <a:lstStyle/>
          <a:p>
            <a:r>
              <a:rPr lang="en-US" dirty="0"/>
              <a:t>No factor</a:t>
            </a:r>
          </a:p>
        </p:txBody>
      </p:sp>
      <p:sp>
        <p:nvSpPr>
          <p:cNvPr id="4" name="Content Placeholder 3">
            <a:extLst>
              <a:ext uri="{FF2B5EF4-FFF2-40B4-BE49-F238E27FC236}">
                <a16:creationId xmlns:a16="http://schemas.microsoft.com/office/drawing/2014/main" id="{251407A9-AC0D-4168-A1F8-8EC0B03EB2B6}"/>
              </a:ext>
            </a:extLst>
          </p:cNvPr>
          <p:cNvSpPr>
            <a:spLocks noGrp="1"/>
          </p:cNvSpPr>
          <p:nvPr>
            <p:ph sz="half" idx="2"/>
          </p:nvPr>
        </p:nvSpPr>
        <p:spPr/>
        <p:txBody>
          <a:bodyPr/>
          <a:lstStyle/>
          <a:p>
            <a:r>
              <a:rPr lang="en-US" dirty="0"/>
              <a:t>R2= 0.854, Validated R2= 0.775.</a:t>
            </a:r>
          </a:p>
          <a:p>
            <a:endParaRPr lang="en-US" dirty="0"/>
          </a:p>
          <a:p>
            <a:endParaRPr lang="en-US" dirty="0"/>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B72B2EA-741A-45F2-9744-2DB38E84036E}"/>
              </a:ext>
            </a:extLst>
          </p:cNvPr>
          <p:cNvSpPr>
            <a:spLocks noGrp="1"/>
          </p:cNvSpPr>
          <p:nvPr>
            <p:ph type="body" sz="quarter" idx="3"/>
          </p:nvPr>
        </p:nvSpPr>
        <p:spPr/>
        <p:txBody>
          <a:bodyPr/>
          <a:lstStyle/>
          <a:p>
            <a:r>
              <a:rPr lang="en-US" dirty="0"/>
              <a:t>Engine size factor</a:t>
            </a:r>
          </a:p>
        </p:txBody>
      </p:sp>
      <p:sp>
        <p:nvSpPr>
          <p:cNvPr id="6" name="Content Placeholder 5">
            <a:extLst>
              <a:ext uri="{FF2B5EF4-FFF2-40B4-BE49-F238E27FC236}">
                <a16:creationId xmlns:a16="http://schemas.microsoft.com/office/drawing/2014/main" id="{06AAB140-A63E-4FA5-AD76-BB5D36DC2676}"/>
              </a:ext>
            </a:extLst>
          </p:cNvPr>
          <p:cNvSpPr>
            <a:spLocks noGrp="1"/>
          </p:cNvSpPr>
          <p:nvPr>
            <p:ph sz="quarter" idx="4"/>
          </p:nvPr>
        </p:nvSpPr>
        <p:spPr/>
        <p:txBody>
          <a:bodyPr/>
          <a:lstStyle/>
          <a:p>
            <a:r>
              <a:rPr lang="en-US" dirty="0"/>
              <a:t>R2= 0.826, Validated R2= 0.792.</a:t>
            </a:r>
          </a:p>
          <a:p>
            <a:r>
              <a:rPr lang="en-US" dirty="0"/>
              <a:t>Less overfitting with the factor.</a:t>
            </a:r>
          </a:p>
          <a:p>
            <a:endParaRPr lang="en-US" dirty="0"/>
          </a:p>
        </p:txBody>
      </p:sp>
      <p:sp>
        <p:nvSpPr>
          <p:cNvPr id="7" name="Slide Number Placeholder 6">
            <a:extLst>
              <a:ext uri="{FF2B5EF4-FFF2-40B4-BE49-F238E27FC236}">
                <a16:creationId xmlns:a16="http://schemas.microsoft.com/office/drawing/2014/main" id="{DC7204F6-C6A2-4136-BF01-07208390FFE9}"/>
              </a:ext>
            </a:extLst>
          </p:cNvPr>
          <p:cNvSpPr>
            <a:spLocks noGrp="1"/>
          </p:cNvSpPr>
          <p:nvPr>
            <p:ph type="sldNum" sz="quarter" idx="12"/>
          </p:nvPr>
        </p:nvSpPr>
        <p:spPr/>
        <p:txBody>
          <a:bodyPr/>
          <a:lstStyle/>
          <a:p>
            <a:fld id="{35032509-D289-4CC9-8A27-14E47DC64BC2}" type="slidenum">
              <a:rPr lang="en-US" smtClean="0"/>
              <a:t>98</a:t>
            </a:fld>
            <a:endParaRPr lang="en-US" dirty="0"/>
          </a:p>
        </p:txBody>
      </p:sp>
      <p:pic>
        <p:nvPicPr>
          <p:cNvPr id="17" name="Picture 16">
            <a:extLst>
              <a:ext uri="{FF2B5EF4-FFF2-40B4-BE49-F238E27FC236}">
                <a16:creationId xmlns:a16="http://schemas.microsoft.com/office/drawing/2014/main" id="{49272CED-9517-4BDD-A4A9-D828F4BE3CAF}"/>
              </a:ext>
            </a:extLst>
          </p:cNvPr>
          <p:cNvPicPr>
            <a:picLocks noChangeAspect="1"/>
          </p:cNvPicPr>
          <p:nvPr/>
        </p:nvPicPr>
        <p:blipFill>
          <a:blip r:embed="rId2"/>
          <a:stretch>
            <a:fillRect/>
          </a:stretch>
        </p:blipFill>
        <p:spPr>
          <a:xfrm>
            <a:off x="836611" y="3898783"/>
            <a:ext cx="4938753" cy="2594092"/>
          </a:xfrm>
          <a:prstGeom prst="rect">
            <a:avLst/>
          </a:prstGeom>
        </p:spPr>
      </p:pic>
      <p:pic>
        <p:nvPicPr>
          <p:cNvPr id="19" name="Picture 18">
            <a:extLst>
              <a:ext uri="{FF2B5EF4-FFF2-40B4-BE49-F238E27FC236}">
                <a16:creationId xmlns:a16="http://schemas.microsoft.com/office/drawing/2014/main" id="{8F9BA8B7-3255-4A19-8815-F172987E4381}"/>
              </a:ext>
            </a:extLst>
          </p:cNvPr>
          <p:cNvPicPr>
            <a:picLocks noChangeAspect="1"/>
          </p:cNvPicPr>
          <p:nvPr/>
        </p:nvPicPr>
        <p:blipFill>
          <a:blip r:embed="rId3"/>
          <a:stretch>
            <a:fillRect/>
          </a:stretch>
        </p:blipFill>
        <p:spPr>
          <a:xfrm>
            <a:off x="6354354" y="3898783"/>
            <a:ext cx="5097453" cy="1839287"/>
          </a:xfrm>
          <a:prstGeom prst="rect">
            <a:avLst/>
          </a:prstGeom>
        </p:spPr>
      </p:pic>
      <p:sp>
        <p:nvSpPr>
          <p:cNvPr id="20" name="TextBox 19">
            <a:extLst>
              <a:ext uri="{FF2B5EF4-FFF2-40B4-BE49-F238E27FC236}">
                <a16:creationId xmlns:a16="http://schemas.microsoft.com/office/drawing/2014/main" id="{31C55685-AC65-4036-A8D9-3DF6E03C2AC0}"/>
              </a:ext>
            </a:extLst>
          </p:cNvPr>
          <p:cNvSpPr txBox="1"/>
          <p:nvPr/>
        </p:nvSpPr>
        <p:spPr>
          <a:xfrm>
            <a:off x="6354354" y="5855516"/>
            <a:ext cx="4938753" cy="646331"/>
          </a:xfrm>
          <a:prstGeom prst="rect">
            <a:avLst/>
          </a:prstGeom>
          <a:noFill/>
        </p:spPr>
        <p:txBody>
          <a:bodyPr wrap="square" rtlCol="0">
            <a:spAutoFit/>
          </a:bodyPr>
          <a:lstStyle/>
          <a:p>
            <a:r>
              <a:rPr lang="en-US" dirty="0">
                <a:highlight>
                  <a:srgbClr val="FFFF00"/>
                </a:highlight>
              </a:rPr>
              <a:t>The bigger or more powerful the engine, the lower the miles-per-gallon.</a:t>
            </a:r>
          </a:p>
        </p:txBody>
      </p:sp>
      <p:cxnSp>
        <p:nvCxnSpPr>
          <p:cNvPr id="22" name="Straight Arrow Connector 21">
            <a:extLst>
              <a:ext uri="{FF2B5EF4-FFF2-40B4-BE49-F238E27FC236}">
                <a16:creationId xmlns:a16="http://schemas.microsoft.com/office/drawing/2014/main" id="{CFD1CC38-9AEC-4599-A84C-4ADE6570938E}"/>
              </a:ext>
            </a:extLst>
          </p:cNvPr>
          <p:cNvCxnSpPr>
            <a:cxnSpLocks/>
          </p:cNvCxnSpPr>
          <p:nvPr/>
        </p:nvCxnSpPr>
        <p:spPr>
          <a:xfrm flipV="1">
            <a:off x="6354354" y="5561901"/>
            <a:ext cx="222211" cy="415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6DBD2A-9447-4892-9806-58118467C404}"/>
              </a:ext>
            </a:extLst>
          </p:cNvPr>
          <p:cNvSpPr/>
          <p:nvPr/>
        </p:nvSpPr>
        <p:spPr>
          <a:xfrm>
            <a:off x="10260508" y="5220266"/>
            <a:ext cx="896850" cy="4156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6809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E4395A6-09A7-48DE-97B5-33D4FDF1019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Model validation</a:t>
            </a:r>
          </a:p>
        </p:txBody>
      </p:sp>
      <p:sp>
        <p:nvSpPr>
          <p:cNvPr id="3" name="Text Placeholder 2">
            <a:extLst>
              <a:ext uri="{FF2B5EF4-FFF2-40B4-BE49-F238E27FC236}">
                <a16:creationId xmlns:a16="http://schemas.microsoft.com/office/drawing/2014/main" id="{D56B82B4-1201-423D-8D02-A16EF07764B4}"/>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Assessing how well our regression model will predict in future data. To read more, see Harrell book (Chapter 5).</a:t>
            </a:r>
          </a:p>
        </p:txBody>
      </p:sp>
      <p:sp>
        <p:nvSpPr>
          <p:cNvPr id="4" name="Slide Number Placeholder 3">
            <a:extLst>
              <a:ext uri="{FF2B5EF4-FFF2-40B4-BE49-F238E27FC236}">
                <a16:creationId xmlns:a16="http://schemas.microsoft.com/office/drawing/2014/main" id="{CB259850-0C63-4AFE-884C-DCB7FBF0F4D9}"/>
              </a:ext>
            </a:extLst>
          </p:cNvPr>
          <p:cNvSpPr>
            <a:spLocks noGrp="1"/>
          </p:cNvSpPr>
          <p:nvPr>
            <p:ph type="sldNum" sz="quarter" idx="12"/>
          </p:nvPr>
        </p:nvSpPr>
        <p:spPr/>
        <p:txBody>
          <a:bodyPr/>
          <a:lstStyle/>
          <a:p>
            <a:fld id="{35032509-D289-4CC9-8A27-14E47DC64BC2}" type="slidenum">
              <a:rPr lang="en-US" smtClean="0"/>
              <a:t>99</a:t>
            </a:fld>
            <a:endParaRPr lang="en-US" dirty="0"/>
          </a:p>
        </p:txBody>
      </p:sp>
    </p:spTree>
    <p:extLst>
      <p:ext uri="{BB962C8B-B14F-4D97-AF65-F5344CB8AC3E}">
        <p14:creationId xmlns:p14="http://schemas.microsoft.com/office/powerpoint/2010/main" val="3040763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031EE36CE1284EA580D172093616DD" ma:contentTypeVersion="5" ma:contentTypeDescription="Create a new document." ma:contentTypeScope="" ma:versionID="fc21ad9bc4af6c9ba34a4574bb30f42e">
  <xsd:schema xmlns:xsd="http://www.w3.org/2001/XMLSchema" xmlns:xs="http://www.w3.org/2001/XMLSchema" xmlns:p="http://schemas.microsoft.com/office/2006/metadata/properties" xmlns:ns2="01d68281-5543-41aa-94ca-f7c2c6b62380" targetNamespace="http://schemas.microsoft.com/office/2006/metadata/properties" ma:root="true" ma:fieldsID="5cc318118026fedcfa041886aa1082cd" ns2:_="">
    <xsd:import namespace="01d68281-5543-41aa-94ca-f7c2c6b6238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68281-5543-41aa-94ca-f7c2c6b623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C86AA-20D4-451B-B337-AAAE30582461}">
  <ds:schemaRefs>
    <ds:schemaRef ds:uri="http://schemas.microsoft.com/sharepoint/v3/contenttype/forms"/>
  </ds:schemaRefs>
</ds:datastoreItem>
</file>

<file path=customXml/itemProps2.xml><?xml version="1.0" encoding="utf-8"?>
<ds:datastoreItem xmlns:ds="http://schemas.openxmlformats.org/officeDocument/2006/customXml" ds:itemID="{C93A9D8A-F486-47C8-857E-93E313EE1727}">
  <ds:schemaRefs>
    <ds:schemaRef ds:uri="01d68281-5543-41aa-94ca-f7c2c6b623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CD7128-D8F8-4E9B-8BA0-7B97F2D01A9D}">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01d68281-5543-41aa-94ca-f7c2c6b62380"/>
    <ds:schemaRef ds:uri="http://schemas.microsoft.com/office/2006/metadata/properties"/>
  </ds:schemaRefs>
</ds:datastoreItem>
</file>

<file path=docMetadata/LabelInfo.xml><?xml version="1.0" encoding="utf-8"?>
<clbl:labelList xmlns:clbl="http://schemas.microsoft.com/office/2020/mipLabelMetadata">
  <clbl:label id="{3f8a7bc4-e337-47a5-a0fc-0d512c0e05f1}" enabled="0" method="" siteId="{3f8a7bc4-e337-47a5-a0fc-0d512c0e05f1}" removed="1"/>
</clbl:labelList>
</file>

<file path=docProps/app.xml><?xml version="1.0" encoding="utf-8"?>
<Properties xmlns="http://schemas.openxmlformats.org/officeDocument/2006/extended-properties" xmlns:vt="http://schemas.openxmlformats.org/officeDocument/2006/docPropsVTypes">
  <Template>Retrospect</Template>
  <TotalTime>5304</TotalTime>
  <Words>20868</Words>
  <Application>Microsoft Office PowerPoint</Application>
  <PresentationFormat>Widescreen</PresentationFormat>
  <Paragraphs>1631</Paragraphs>
  <Slides>203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203</vt:i4>
      </vt:variant>
    </vt:vector>
  </HeadingPairs>
  <TitlesOfParts>
    <vt:vector size="210" baseType="lpstr">
      <vt:lpstr>Arial</vt:lpstr>
      <vt:lpstr>Calibri</vt:lpstr>
      <vt:lpstr>Calibri Light</vt:lpstr>
      <vt:lpstr>freight-book</vt:lpstr>
      <vt:lpstr>Symbol</vt:lpstr>
      <vt:lpstr>Times New Roman</vt:lpstr>
      <vt:lpstr>Office Theme</vt:lpstr>
      <vt:lpstr>Applied Statistics in Healthcare</vt:lpstr>
      <vt:lpstr>Syllabus</vt:lpstr>
      <vt:lpstr>Purpose of the course</vt:lpstr>
      <vt:lpstr>Purposes in learning regression</vt:lpstr>
      <vt:lpstr>Motivation for multiple linear regression</vt:lpstr>
      <vt:lpstr>Advantages over multiple tests</vt:lpstr>
      <vt:lpstr>Three reasons for doing regressions</vt:lpstr>
      <vt:lpstr>Book and data files</vt:lpstr>
      <vt:lpstr>Glossary</vt:lpstr>
      <vt:lpstr>Introduction</vt:lpstr>
      <vt:lpstr>Multiple Linear Regression (Ordinary Least Squares)</vt:lpstr>
      <vt:lpstr>PowerPoint Presentation</vt:lpstr>
      <vt:lpstr>Motor Trend cars, 1973-74: Data example</vt:lpstr>
      <vt:lpstr>Background (1)</vt:lpstr>
      <vt:lpstr>Background (2)</vt:lpstr>
      <vt:lpstr>Background (3)</vt:lpstr>
      <vt:lpstr>Background (4)</vt:lpstr>
      <vt:lpstr>Background (5)</vt:lpstr>
      <vt:lpstr>Background (6)</vt:lpstr>
      <vt:lpstr>Research and Statistics</vt:lpstr>
      <vt:lpstr>Research and Statistics</vt:lpstr>
      <vt:lpstr>Health economic outcomes</vt:lpstr>
      <vt:lpstr>How to work with skewed cost outcomes</vt:lpstr>
      <vt:lpstr>Steps in Regression</vt:lpstr>
      <vt:lpstr>Regression strategies to improve the model</vt:lpstr>
      <vt:lpstr>Regression lines</vt:lpstr>
      <vt:lpstr>Understanding regression lines</vt:lpstr>
      <vt:lpstr>PowerPoint Presentation</vt:lpstr>
      <vt:lpstr>PowerPoint Presentation</vt:lpstr>
      <vt:lpstr>Graphic depiction of regression analysis (Pedhazur, p.24)</vt:lpstr>
      <vt:lpstr>PowerPoint Presentation</vt:lpstr>
      <vt:lpstr>PowerPoint Presentation</vt:lpstr>
      <vt:lpstr>Example of the relationship between regression coefficients, R2, sum of squares of regression</vt:lpstr>
      <vt:lpstr>Example (continued)</vt:lpstr>
      <vt:lpstr>PowerPoint Presentation</vt:lpstr>
      <vt:lpstr>Assumptions</vt:lpstr>
      <vt:lpstr>Ordinary Least Squares Assumptions</vt:lpstr>
      <vt:lpstr>Rosner’s notes on normality and independence assumptions </vt:lpstr>
      <vt:lpstr>Assumption 1: Linearity (linear trend between outcome and predictor). Model: mpg ~ hp</vt:lpstr>
      <vt:lpstr>Assumption 2: Additivity (the regression equation follow the form Y= a + bx)</vt:lpstr>
      <vt:lpstr>Assumption 3: Independence (the observations are independent of each other). </vt:lpstr>
      <vt:lpstr>Assumption 4: Normality (normally distributed residuals). Model: mpg ~ hp</vt:lpstr>
      <vt:lpstr>Assumption 4: Normality (normally distributed residuals). Model: mpg ~ hp</vt:lpstr>
      <vt:lpstr>Assumption 5: Homoscedasticity  Model: mpg ~ hp</vt:lpstr>
      <vt:lpstr>Assumption 5: Homoscedasticity (equal residual variance across X levels). Model: mpg ~ hp</vt:lpstr>
      <vt:lpstr>Assumption 6: Model specification (Use the correct predictors). Model: mpg = hp + wt</vt:lpstr>
      <vt:lpstr>Diagnostics</vt:lpstr>
      <vt:lpstr>Identify outliers and influential observations</vt:lpstr>
      <vt:lpstr>Examine outliers using studentized residuals</vt:lpstr>
      <vt:lpstr>Examine “leverage” for influential observations</vt:lpstr>
      <vt:lpstr>Examine Cook’s D for influential observations</vt:lpstr>
      <vt:lpstr>Collinearity: High correlation between predictors that can negatively effect results</vt:lpstr>
      <vt:lpstr>Test for Collinearity: Variance Inflation Factor and Tolerance</vt:lpstr>
      <vt:lpstr>Methodological issues</vt:lpstr>
      <vt:lpstr>PowerPoint Presentation</vt:lpstr>
      <vt:lpstr>Common issues and statistical solutions (1)</vt:lpstr>
      <vt:lpstr>Common issues and statistical solutions (2)</vt:lpstr>
      <vt:lpstr>Common issues and statistical solutions (3)</vt:lpstr>
      <vt:lpstr>Common issues and statistical solutions (4)</vt:lpstr>
      <vt:lpstr>Common issues and statistical solutions (5)</vt:lpstr>
      <vt:lpstr>Variable selection</vt:lpstr>
      <vt:lpstr>Rules on the number of predictors to use</vt:lpstr>
      <vt:lpstr>Keeping the most important predictors </vt:lpstr>
      <vt:lpstr>Assessment of model fit</vt:lpstr>
      <vt:lpstr>Model results. The R2 and coefficient results are more commonly reported results.</vt:lpstr>
      <vt:lpstr>Interpreting model parameters. We are testing if the coefficient B = 0 (H0: B=0).</vt:lpstr>
      <vt:lpstr>More on using confidence intervals to test regression coefficients of B= 0</vt:lpstr>
      <vt:lpstr>Model results</vt:lpstr>
      <vt:lpstr>Missing data</vt:lpstr>
      <vt:lpstr>Types of missing data</vt:lpstr>
      <vt:lpstr>How to deal with missing data</vt:lpstr>
      <vt:lpstr>Interactions</vt:lpstr>
      <vt:lpstr>Relaxing the additivity assumption</vt:lpstr>
      <vt:lpstr>Interactions: The effect of car weight on MPG is dependent on the type of transmission</vt:lpstr>
      <vt:lpstr>Nonlinearity</vt:lpstr>
      <vt:lpstr>Introduction</vt:lpstr>
      <vt:lpstr>PowerPoint Presentation</vt:lpstr>
      <vt:lpstr>PowerPoint Presentation</vt:lpstr>
      <vt:lpstr>PowerPoint Presentation</vt:lpstr>
      <vt:lpstr>PowerPoint Presentation</vt:lpstr>
      <vt:lpstr>PowerPoint Presentation</vt:lpstr>
      <vt:lpstr>PowerPoint Presentation</vt:lpstr>
      <vt:lpstr>Splines (1) Nonlinear trend lines.</vt:lpstr>
      <vt:lpstr>Splines (2) Nonlinear trend lines.</vt:lpstr>
      <vt:lpstr>Summary</vt:lpstr>
      <vt:lpstr>Weighted Least Squares Regression</vt:lpstr>
      <vt:lpstr>Weighted Least Squares Regression (same as OLS but adds a weight variable)</vt:lpstr>
      <vt:lpstr>Examples of weights. Weights are calculated and added into data as an extra column</vt:lpstr>
      <vt:lpstr>PowerPoint Presentation</vt:lpstr>
      <vt:lpstr>PowerPoint Presentation</vt:lpstr>
      <vt:lpstr>Summary</vt:lpstr>
      <vt:lpstr>Aggregated data</vt:lpstr>
      <vt:lpstr>Issues</vt:lpstr>
      <vt:lpstr>Data reduction</vt:lpstr>
      <vt:lpstr>Background</vt:lpstr>
      <vt:lpstr>Hierarchical Cluster Analysis of predictors</vt:lpstr>
      <vt:lpstr>Principal Components Analysis</vt:lpstr>
      <vt:lpstr>Comparing models when using a factor (horsepower, cylinders, engine displacement)</vt:lpstr>
      <vt:lpstr>Model validation</vt:lpstr>
      <vt:lpstr>Validity</vt:lpstr>
      <vt:lpstr>Model Validation:  Calibration and Discrimination</vt:lpstr>
      <vt:lpstr>Discrimination</vt:lpstr>
      <vt:lpstr>Comparing two models</vt:lpstr>
      <vt:lpstr>How to validate a model for predictions. Split-half method.</vt:lpstr>
      <vt:lpstr>Comparing 2 models: Original and a model with a factor. Example of overfitting</vt:lpstr>
      <vt:lpstr>Additional topics</vt:lpstr>
      <vt:lpstr>Generalized Least Squares regression</vt:lpstr>
      <vt:lpstr>Hierarchical Linear modeling</vt:lpstr>
      <vt:lpstr>Sensitivity Analysis (See Saltelli, 2008)</vt:lpstr>
      <vt:lpstr>Decision Curve Analysis: Considerations in predicting outcomes</vt:lpstr>
      <vt:lpstr>What is a Decision Curve Analysis?</vt:lpstr>
      <vt:lpstr>Case study 1: Hypothesis testing, effect size measurement, and predictive modeling</vt:lpstr>
      <vt:lpstr>Predictive modeling</vt:lpstr>
      <vt:lpstr>Pediatric forced expiratory volume study (FEV). Breathing test (N = 654).</vt:lpstr>
      <vt:lpstr>PowerPoint Presentation</vt:lpstr>
      <vt:lpstr>Linear and additive model summary</vt:lpstr>
      <vt:lpstr>Model performance from using different methods</vt:lpstr>
      <vt:lpstr>PowerPoint Presentation</vt:lpstr>
      <vt:lpstr>PowerPoint Presentation</vt:lpstr>
      <vt:lpstr>PowerPoint Presentation</vt:lpstr>
      <vt:lpstr>PowerPoint Presentation</vt:lpstr>
      <vt:lpstr>PowerPoint Presentation</vt:lpstr>
      <vt:lpstr>Model summary: Interpreting results  (fev = Nonlinear age * sex + Nonlinear height + smoke)</vt:lpstr>
      <vt:lpstr>Calibration curve</vt:lpstr>
      <vt:lpstr>Validation (Calibration and Discrimination)</vt:lpstr>
      <vt:lpstr>Model selection</vt:lpstr>
      <vt:lpstr>Nomogram</vt:lpstr>
      <vt:lpstr>PowerPoint Presentation</vt:lpstr>
      <vt:lpstr>What’s next? Select a cutoff level.</vt:lpstr>
      <vt:lpstr>PowerPoint Presentation</vt:lpstr>
      <vt:lpstr>Decision Curve Analysis</vt:lpstr>
      <vt:lpstr>PowerPoint Presentation</vt:lpstr>
      <vt:lpstr>PowerPoint Presentation</vt:lpstr>
      <vt:lpstr>Explanatory model</vt:lpstr>
      <vt:lpstr>Very low birth weight study (N = 189)</vt:lpstr>
      <vt:lpstr>PowerPoint Presentation</vt:lpstr>
      <vt:lpstr>Summary (bwt = age + Smoker + lwt + ftv + parity + ptl + ht + ui)</vt:lpstr>
      <vt:lpstr>PowerPoint Presentation</vt:lpstr>
      <vt:lpstr>PowerPoint Presentation</vt:lpstr>
      <vt:lpstr>PowerPoint Presentation</vt:lpstr>
      <vt:lpstr>Model selection</vt:lpstr>
      <vt:lpstr>Sensitivity analysis</vt:lpstr>
      <vt:lpstr>PowerPoint Presentation</vt:lpstr>
      <vt:lpstr>Sensitivity analysis. For low birthweights (&lt;2,500 grams), what if we reduced smoking from 40% to 20%?</vt:lpstr>
      <vt:lpstr>Case study 2:  Health economics, cost, and time</vt:lpstr>
      <vt:lpstr>Comparison of diagnostic and prognostic models</vt:lpstr>
      <vt:lpstr>Study to Understand Prognoses and Preferences for Outcomes and Risks of Treatments (SUPPORT by Professor Frank Harrell, Vanderbilt)</vt:lpstr>
      <vt:lpstr>Positive skewed (right tailed) cost and LOS outcomes</vt:lpstr>
      <vt:lpstr>PowerPoint Presentation</vt:lpstr>
      <vt:lpstr>Diagnostic model: Cost</vt:lpstr>
      <vt:lpstr>Overview</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Prognostic model: Length of stay</vt:lpstr>
      <vt:lpstr>PowerPoint Presentation</vt:lpstr>
      <vt:lpstr>PowerPoint Presentation</vt:lpstr>
      <vt:lpstr>PowerPoint Presentation</vt:lpstr>
      <vt:lpstr>PowerPoint Presentation</vt:lpstr>
      <vt:lpstr>Modified model based on an equivalent AIC after deleting predictors</vt:lpstr>
      <vt:lpstr>PowerPoint Presentation</vt:lpstr>
      <vt:lpstr>Model Approximation: Removal of the 11 lowest predictive variables retains 98.3% of the gold standard model’s predictive power.</vt:lpstr>
      <vt:lpstr>PowerPoint Presentation</vt:lpstr>
      <vt:lpstr>Summary</vt:lpstr>
      <vt:lpstr>Case study 3: Intervention studies and causal models</vt:lpstr>
      <vt:lpstr>Covid vaccine</vt:lpstr>
      <vt:lpstr>Covid: Adult ICU bed utilization after the vaccine in 2021</vt:lpstr>
      <vt:lpstr>Model fit is ok but not great. R2 has a small effect size and the intervention effect seems odd.</vt:lpstr>
      <vt:lpstr>The Vaccine effect increases utilization which is counterintuitive, consider another model</vt:lpstr>
      <vt:lpstr>Smoothed trend lines for Adult ICU bed utilization by US region</vt:lpstr>
      <vt:lpstr>Model improvement after relaxing assumptions of linearity and additivity</vt:lpstr>
      <vt:lpstr>PowerPoint Presentation</vt:lpstr>
      <vt:lpstr>PowerPoint Presentation</vt:lpstr>
      <vt:lpstr>PowerPoint Presentation</vt:lpstr>
      <vt:lpstr>PowerPoint Presentation</vt:lpstr>
      <vt:lpstr>The model for ICU utilization doesn’t work well for deaths (vaccine not significant, R2=0.01), might be expected. Consider other analysis options (ANOVA). </vt:lpstr>
      <vt:lpstr>Minimum wage laws and unemployment</vt:lpstr>
      <vt:lpstr>Differences-in-differences</vt:lpstr>
      <vt:lpstr>Hospital satisfaction ratings after the intervention was implemented at the 4th month</vt:lpstr>
      <vt:lpstr>Background</vt:lpstr>
      <vt:lpstr>Data</vt:lpstr>
      <vt:lpstr>Model results</vt:lpstr>
      <vt:lpstr>PowerPoint Presentation</vt:lpstr>
      <vt:lpstr>PowerPoint Presentation</vt:lpstr>
      <vt:lpstr>Summary</vt:lpstr>
      <vt:lpstr>Conclusion</vt:lpstr>
      <vt:lpstr>Purposes</vt:lpstr>
      <vt:lpstr>Regression strategies</vt:lpstr>
      <vt:lpstr>Appendix</vt:lpstr>
      <vt:lpstr>References</vt:lpstr>
      <vt:lpstr>Glossary</vt:lpstr>
      <vt:lpstr>Inferences</vt:lpstr>
      <vt:lpstr>Different types of distributions</vt:lpstr>
      <vt:lpstr>More on sampling distributions</vt:lpstr>
      <vt:lpstr>Confidence intervals and significance tests</vt:lpstr>
      <vt:lpstr>Sampling distributions get smaller when sample sizes get bigger</vt:lpstr>
      <vt:lpstr>Nonlinearity and interpreting polynomial models (1)</vt:lpstr>
      <vt:lpstr>Nonlinearity and interpreting polynomial models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Zuniga</dc:creator>
  <cp:lastModifiedBy>Stephen Zuniga</cp:lastModifiedBy>
  <cp:revision>254</cp:revision>
  <dcterms:created xsi:type="dcterms:W3CDTF">2022-08-01T17:57:09Z</dcterms:created>
  <dcterms:modified xsi:type="dcterms:W3CDTF">2022-11-10T02:44:31Z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0x010100A5031EE36CE1284EA580D172093616DD</vt:lpwstr>
  </property>
</Properties>
</file>